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80" r:id="rId4"/>
    <p:sldId id="282" r:id="rId5"/>
    <p:sldId id="281" r:id="rId6"/>
    <p:sldId id="271" r:id="rId7"/>
    <p:sldId id="272" r:id="rId8"/>
    <p:sldId id="274" r:id="rId10"/>
    <p:sldId id="275" r:id="rId11"/>
    <p:sldId id="276" r:id="rId12"/>
    <p:sldId id="277" r:id="rId13"/>
    <p:sldId id="278" r:id="rId14"/>
    <p:sldId id="285" r:id="rId15"/>
    <p:sldId id="287" r:id="rId16"/>
    <p:sldId id="286" r:id="rId17"/>
    <p:sldId id="283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77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11.png"/><Relationship Id="rId1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465" y="342900"/>
            <a:ext cx="4395470" cy="1520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75" y="343535"/>
            <a:ext cx="2851785" cy="1550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" y="1824355"/>
            <a:ext cx="7837170" cy="46259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3660" t="49740" r="7174" b="26302"/>
          <a:stretch>
            <a:fillRect/>
          </a:stretch>
        </p:blipFill>
        <p:spPr>
          <a:xfrm>
            <a:off x="219075" y="2476500"/>
            <a:ext cx="11601450" cy="1752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0810" y="253683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海水中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化学资源的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开发利用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62500" y="315278"/>
            <a:ext cx="230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海水提溴（</a:t>
            </a:r>
            <a:r>
              <a:rPr lang="en-US" altLang="zh-CN" sz="2400" b="1">
                <a:solidFill>
                  <a:srgbClr val="C00000"/>
                </a:solidFill>
              </a:rPr>
              <a:t>Br</a:t>
            </a:r>
            <a:r>
              <a:rPr lang="en-US" altLang="zh-CN" sz="2400" b="1" baseline="-25000">
                <a:solidFill>
                  <a:srgbClr val="C00000"/>
                </a:solidFill>
              </a:rPr>
              <a:t>2</a:t>
            </a:r>
            <a:r>
              <a:rPr lang="zh-CN" altLang="en-US" sz="2400" b="1">
                <a:solidFill>
                  <a:srgbClr val="C00000"/>
                </a:solidFill>
              </a:rPr>
              <a:t>）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9810" t="18229" r="77111" b="73133"/>
          <a:stretch>
            <a:fillRect/>
          </a:stretch>
        </p:blipFill>
        <p:spPr>
          <a:xfrm>
            <a:off x="259715" y="1022350"/>
            <a:ext cx="1701800" cy="631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26857" t="19141" r="29795" b="71484"/>
          <a:stretch>
            <a:fillRect/>
          </a:stretch>
        </p:blipFill>
        <p:spPr>
          <a:xfrm>
            <a:off x="1964690" y="1034415"/>
            <a:ext cx="5097145" cy="619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9875" y="1833880"/>
            <a:ext cx="4754880" cy="4603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/>
              <a:t>如何将溴单质从苦卤中提取出来？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547370" y="4700270"/>
            <a:ext cx="10106025" cy="15684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p>
            <a:pPr algn="l"/>
            <a:r>
              <a:rPr lang="zh-CN" altLang="en-US" sz="2400"/>
              <a:t>阅读教材</a:t>
            </a:r>
            <a:r>
              <a:rPr lang="en-US" altLang="zh-CN" sz="2400"/>
              <a:t>P101</a:t>
            </a:r>
            <a:r>
              <a:rPr lang="zh-CN" altLang="en-US" sz="2400"/>
              <a:t>图</a:t>
            </a:r>
            <a:r>
              <a:rPr lang="en-US" altLang="zh-CN" sz="2400"/>
              <a:t>8-4</a:t>
            </a:r>
            <a:r>
              <a:rPr lang="zh-CN" altLang="en-US" sz="2400"/>
              <a:t>海水提溴工艺流程</a:t>
            </a:r>
            <a:r>
              <a:rPr lang="zh-CN" altLang="en-US" sz="2400"/>
              <a:t>示意图，</a:t>
            </a:r>
            <a:endParaRPr lang="zh-CN" altLang="en-US" sz="2400"/>
          </a:p>
          <a:p>
            <a:pPr algn="l"/>
            <a:r>
              <a:rPr lang="en-US" altLang="zh-CN" sz="2400"/>
              <a:t>1</a:t>
            </a:r>
            <a:r>
              <a:rPr lang="zh-CN" altLang="en-US" sz="2400"/>
              <a:t>、写出吸收塔中反应的离子方程式；</a:t>
            </a:r>
            <a:endParaRPr lang="zh-CN" altLang="en-US" sz="2400"/>
          </a:p>
          <a:p>
            <a:pPr algn="l"/>
            <a:r>
              <a:rPr lang="en-US" altLang="zh-CN" sz="2400"/>
              <a:t>2</a:t>
            </a:r>
            <a:r>
              <a:rPr lang="zh-CN" altLang="en-US" sz="2400"/>
              <a:t>、将图８</a:t>
            </a:r>
            <a:r>
              <a:rPr lang="en-US" altLang="zh-CN" sz="2400"/>
              <a:t>-</a:t>
            </a:r>
            <a:r>
              <a:rPr lang="zh-CN" altLang="en-US" sz="2400"/>
              <a:t>４转化成简单流程图；</a:t>
            </a:r>
            <a:endParaRPr lang="zh-CN" altLang="en-US" sz="2400"/>
          </a:p>
          <a:p>
            <a:pPr algn="l"/>
            <a:r>
              <a:rPr lang="en-US" altLang="zh-CN" sz="2400"/>
              <a:t>3</a:t>
            </a:r>
            <a:r>
              <a:rPr lang="zh-CN" altLang="en-US" sz="2400"/>
              <a:t>、分析对比两种流程，找出相似性和差异性，解释差异产生的可能</a:t>
            </a:r>
            <a:r>
              <a:rPr lang="zh-CN" altLang="en-US" sz="2400"/>
              <a:t>原因。</a:t>
            </a:r>
            <a:endParaRPr lang="zh-CN" altLang="en-US" sz="24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30810" y="253683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海水中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化学资源的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开发利用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6833" t="12760" r="10249" b="70573"/>
          <a:stretch>
            <a:fillRect/>
          </a:stretch>
        </p:blipFill>
        <p:spPr>
          <a:xfrm>
            <a:off x="218440" y="876300"/>
            <a:ext cx="10821670" cy="1390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4970" y="3219450"/>
            <a:ext cx="1085215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800"/>
              <a:t>海水</a:t>
            </a:r>
            <a:endParaRPr lang="zh-CN" altLang="en-US" sz="2800"/>
          </a:p>
          <a:p>
            <a:r>
              <a:rPr lang="zh-CN" altLang="en-US" sz="2800"/>
              <a:t>含</a:t>
            </a:r>
            <a:r>
              <a:rPr lang="en-US" altLang="zh-CN" sz="2800"/>
              <a:t>Br </a:t>
            </a:r>
            <a:r>
              <a:rPr lang="en-US" altLang="zh-CN" sz="2800" baseline="30000"/>
              <a:t>-</a:t>
            </a:r>
            <a:endParaRPr lang="en-US" altLang="zh-CN" sz="2800" baseline="30000"/>
          </a:p>
        </p:txBody>
      </p:sp>
      <p:grpSp>
        <p:nvGrpSpPr>
          <p:cNvPr id="31" name="组合 30"/>
          <p:cNvGrpSpPr/>
          <p:nvPr/>
        </p:nvGrpSpPr>
        <p:grpSpPr>
          <a:xfrm>
            <a:off x="1480185" y="3276600"/>
            <a:ext cx="1880870" cy="898525"/>
            <a:chOff x="2331" y="4320"/>
            <a:chExt cx="2962" cy="1415"/>
          </a:xfrm>
        </p:grpSpPr>
        <p:cxnSp>
          <p:nvCxnSpPr>
            <p:cNvPr id="7" name="直接箭头连接符 6"/>
            <p:cNvCxnSpPr>
              <a:stCxn id="6" idx="3"/>
              <a:endCxn id="11" idx="1"/>
            </p:cNvCxnSpPr>
            <p:nvPr/>
          </p:nvCxnSpPr>
          <p:spPr>
            <a:xfrm>
              <a:off x="2331" y="4981"/>
              <a:ext cx="2962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752" y="4320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硫酸酸化</a:t>
              </a:r>
              <a:endParaRPr lang="zh-CN" altLang="en-US" sz="2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812" y="5010"/>
              <a:ext cx="187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/>
                <a:t>Cl</a:t>
              </a:r>
              <a:r>
                <a:rPr lang="en-US" altLang="zh-CN" sz="2400" baseline="-25000"/>
                <a:t>2</a:t>
              </a:r>
              <a:r>
                <a:rPr lang="zh-CN" altLang="en-US" sz="2400"/>
                <a:t>氯化</a:t>
              </a:r>
              <a:endParaRPr lang="zh-CN" altLang="en-US" sz="2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361055" y="3219450"/>
            <a:ext cx="1313180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含</a:t>
            </a:r>
            <a:r>
              <a:rPr lang="en-US" altLang="zh-CN" sz="2800"/>
              <a:t>Br</a:t>
            </a:r>
            <a:r>
              <a:rPr lang="en-US" altLang="zh-CN" sz="2800" baseline="-25000"/>
              <a:t>2</a:t>
            </a:r>
            <a:endParaRPr lang="en-US" altLang="zh-CN" sz="2800" baseline="-25000"/>
          </a:p>
          <a:p>
            <a:pPr algn="ctr"/>
            <a:r>
              <a:rPr lang="zh-CN" altLang="en-US" sz="2800"/>
              <a:t>的海水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6555105" y="3219450"/>
            <a:ext cx="1313180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含</a:t>
            </a:r>
            <a:r>
              <a:rPr lang="en-US" altLang="zh-CN" sz="2800"/>
              <a:t>Br</a:t>
            </a:r>
            <a:r>
              <a:rPr lang="en-US" altLang="zh-CN" sz="2800" baseline="-25000"/>
              <a:t>2</a:t>
            </a:r>
            <a:endParaRPr lang="en-US" altLang="zh-CN" sz="2800" baseline="-25000"/>
          </a:p>
          <a:p>
            <a:pPr algn="ctr"/>
            <a:r>
              <a:rPr lang="zh-CN" altLang="en-US" sz="2800"/>
              <a:t>的</a:t>
            </a:r>
            <a:r>
              <a:rPr lang="zh-CN" altLang="en-US" sz="2800"/>
              <a:t>空气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9749155" y="3219450"/>
            <a:ext cx="1598295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含</a:t>
            </a:r>
            <a:r>
              <a:rPr lang="en-US" altLang="zh-CN" sz="2800"/>
              <a:t>HBr</a:t>
            </a:r>
            <a:r>
              <a:rPr lang="zh-CN" altLang="en-US" sz="2800"/>
              <a:t>的</a:t>
            </a:r>
            <a:r>
              <a:rPr lang="zh-CN" altLang="en-US" sz="2800"/>
              <a:t>吸收液</a:t>
            </a:r>
            <a:endParaRPr lang="zh-CN" altLang="en-US" sz="2800"/>
          </a:p>
        </p:txBody>
      </p:sp>
      <p:grpSp>
        <p:nvGrpSpPr>
          <p:cNvPr id="32" name="组合 31"/>
          <p:cNvGrpSpPr/>
          <p:nvPr/>
        </p:nvGrpSpPr>
        <p:grpSpPr>
          <a:xfrm>
            <a:off x="4680585" y="3295650"/>
            <a:ext cx="1905000" cy="459740"/>
            <a:chOff x="7371" y="4350"/>
            <a:chExt cx="3000" cy="724"/>
          </a:xfrm>
        </p:grpSpPr>
        <p:cxnSp>
          <p:nvCxnSpPr>
            <p:cNvPr id="14" name="直接箭头连接符 13"/>
            <p:cNvCxnSpPr/>
            <p:nvPr/>
          </p:nvCxnSpPr>
          <p:spPr>
            <a:xfrm>
              <a:off x="7371" y="5041"/>
              <a:ext cx="3001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792" y="4350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空气吹出</a:t>
              </a:r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76235" y="3295650"/>
            <a:ext cx="1752600" cy="829310"/>
            <a:chOff x="12561" y="4350"/>
            <a:chExt cx="2760" cy="1306"/>
          </a:xfrm>
        </p:grpSpPr>
        <p:cxnSp>
          <p:nvCxnSpPr>
            <p:cNvPr id="17" name="直接箭头连接符 16"/>
            <p:cNvCxnSpPr/>
            <p:nvPr/>
          </p:nvCxnSpPr>
          <p:spPr>
            <a:xfrm flipV="1">
              <a:off x="12561" y="5040"/>
              <a:ext cx="2761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2652" y="4350"/>
              <a:ext cx="2115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2400"/>
                <a:t>SO</a:t>
              </a:r>
              <a:r>
                <a:rPr lang="en-US" altLang="zh-CN" sz="2400" baseline="-25000"/>
                <a:t>2</a:t>
              </a:r>
              <a:r>
                <a:rPr lang="zh-CN" altLang="en-US" sz="2400"/>
                <a:t>和水</a:t>
              </a:r>
              <a:endParaRPr lang="zh-CN" altLang="en-US" sz="2400"/>
            </a:p>
            <a:p>
              <a:pPr algn="ctr"/>
              <a:r>
                <a:rPr lang="zh-CN" altLang="en-US" sz="2400"/>
                <a:t>吸收</a:t>
              </a:r>
              <a:endParaRPr lang="zh-CN" altLang="en-US" sz="24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386570" y="4191635"/>
            <a:ext cx="1191260" cy="751840"/>
            <a:chOff x="14782" y="5761"/>
            <a:chExt cx="1876" cy="1184"/>
          </a:xfrm>
        </p:grpSpPr>
        <p:cxnSp>
          <p:nvCxnSpPr>
            <p:cNvPr id="19" name="直接箭头连接符 18"/>
            <p:cNvCxnSpPr>
              <a:stCxn id="13" idx="2"/>
            </p:cNvCxnSpPr>
            <p:nvPr/>
          </p:nvCxnSpPr>
          <p:spPr>
            <a:xfrm>
              <a:off x="16612" y="5761"/>
              <a:ext cx="8" cy="1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4782" y="5970"/>
              <a:ext cx="187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/>
                <a:t>Cl</a:t>
              </a:r>
              <a:r>
                <a:rPr lang="en-US" altLang="zh-CN" sz="2400" baseline="-25000"/>
                <a:t>2</a:t>
              </a:r>
              <a:r>
                <a:rPr lang="zh-CN" altLang="en-US" sz="2400"/>
                <a:t>氯化</a:t>
              </a: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9882505" y="4933950"/>
            <a:ext cx="1598295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含</a:t>
            </a:r>
            <a:r>
              <a:rPr lang="en-US" altLang="zh-CN" sz="2800"/>
              <a:t>Br</a:t>
            </a:r>
            <a:r>
              <a:rPr lang="en-US" altLang="zh-CN" sz="2800" baseline="-25000"/>
              <a:t>2</a:t>
            </a:r>
            <a:r>
              <a:rPr lang="zh-CN" altLang="en-US" sz="2800"/>
              <a:t>的</a:t>
            </a:r>
            <a:r>
              <a:rPr lang="zh-CN" altLang="en-US" sz="2800"/>
              <a:t>酸液</a:t>
            </a:r>
            <a:endParaRPr lang="zh-CN" altLang="en-US" sz="2800"/>
          </a:p>
        </p:txBody>
      </p:sp>
      <p:sp>
        <p:nvSpPr>
          <p:cNvPr id="24" name="文本框 23"/>
          <p:cNvSpPr txBox="1"/>
          <p:nvPr/>
        </p:nvSpPr>
        <p:spPr>
          <a:xfrm>
            <a:off x="6472555" y="5105400"/>
            <a:ext cx="1598295" cy="52197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溴蒸汽</a:t>
            </a:r>
            <a:endParaRPr lang="zh-CN" altLang="en-US" sz="2800"/>
          </a:p>
        </p:txBody>
      </p:sp>
      <p:grpSp>
        <p:nvGrpSpPr>
          <p:cNvPr id="35" name="组合 34"/>
          <p:cNvGrpSpPr/>
          <p:nvPr/>
        </p:nvGrpSpPr>
        <p:grpSpPr>
          <a:xfrm>
            <a:off x="8109585" y="4972050"/>
            <a:ext cx="1752600" cy="859790"/>
            <a:chOff x="12771" y="6990"/>
            <a:chExt cx="2760" cy="1354"/>
          </a:xfrm>
        </p:grpSpPr>
        <p:cxnSp>
          <p:nvCxnSpPr>
            <p:cNvPr id="23" name="直接箭头连接符 22"/>
            <p:cNvCxnSpPr/>
            <p:nvPr/>
          </p:nvCxnSpPr>
          <p:spPr>
            <a:xfrm flipH="1" flipV="1">
              <a:off x="12771" y="7680"/>
              <a:ext cx="2761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13672" y="7620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蒸馏</a:t>
              </a:r>
              <a:endParaRPr lang="zh-CN" altLang="en-US" sz="24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3432" y="6990"/>
              <a:ext cx="17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水蒸气</a:t>
              </a:r>
              <a:endParaRPr lang="zh-CN" altLang="en-US" sz="2400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538855" y="5124450"/>
            <a:ext cx="1598295" cy="52197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液溴</a:t>
            </a:r>
            <a:endParaRPr lang="zh-CN" altLang="en-US" sz="2800"/>
          </a:p>
        </p:txBody>
      </p:sp>
      <p:grpSp>
        <p:nvGrpSpPr>
          <p:cNvPr id="36" name="组合 35"/>
          <p:cNvGrpSpPr/>
          <p:nvPr/>
        </p:nvGrpSpPr>
        <p:grpSpPr>
          <a:xfrm>
            <a:off x="5176520" y="4895850"/>
            <a:ext cx="1276350" cy="859790"/>
            <a:chOff x="8152" y="6870"/>
            <a:chExt cx="2010" cy="1354"/>
          </a:xfrm>
        </p:grpSpPr>
        <p:cxnSp>
          <p:nvCxnSpPr>
            <p:cNvPr id="27" name="直接箭头连接符 26"/>
            <p:cNvCxnSpPr/>
            <p:nvPr/>
          </p:nvCxnSpPr>
          <p:spPr>
            <a:xfrm flipH="1" flipV="1">
              <a:off x="8152" y="7560"/>
              <a:ext cx="201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8572" y="7500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分离</a:t>
              </a:r>
              <a:endParaRPr lang="zh-CN" altLang="en-US" sz="240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572" y="6870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冷</a:t>
              </a:r>
              <a:r>
                <a:rPr lang="zh-CN" altLang="en-US" sz="2400"/>
                <a:t>凝</a:t>
              </a:r>
              <a:endParaRPr lang="zh-CN" altLang="en-US" sz="2400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5206365" y="288290"/>
            <a:ext cx="6617970" cy="521970"/>
          </a:xfrm>
          <a:prstGeom prst="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</p:spPr>
        <p:txBody>
          <a:bodyPr wrap="non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为什么不用四氯化碳萃取分液后再蒸馏？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03885" y="4219575"/>
            <a:ext cx="4115435" cy="521970"/>
          </a:xfrm>
          <a:prstGeom prst="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</p:spPr>
        <p:txBody>
          <a:bodyPr wrap="non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为什么氯化时需要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酸化？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061335" y="6181725"/>
            <a:ext cx="8763000" cy="521970"/>
          </a:xfrm>
          <a:prstGeom prst="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</p:spPr>
        <p:txBody>
          <a:bodyPr wrap="non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再次氯化后的溴水酸液与第一次氯化后的有什么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差异？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40" name="表格 39"/>
          <p:cNvGraphicFramePr/>
          <p:nvPr>
            <p:custDataLst>
              <p:tags r:id="rId2"/>
            </p:custDataLst>
          </p:nvPr>
        </p:nvGraphicFramePr>
        <p:xfrm>
          <a:off x="114935" y="4729480"/>
          <a:ext cx="2618740" cy="1985645"/>
        </p:xfrm>
        <a:graphic>
          <a:graphicData uri="http://schemas.openxmlformats.org/drawingml/2006/table">
            <a:tbl>
              <a:tblPr firstRow="1" bandRow="1"/>
              <a:tblGrid>
                <a:gridCol w="873125"/>
                <a:gridCol w="1745615"/>
              </a:tblGrid>
              <a:tr h="4572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FF6238"/>
                        </a:solidFill>
                      </a:endParaRPr>
                    </a:p>
                  </a:txBody>
                  <a:tcPr>
                    <a:lnL w="9525">
                      <a:solidFill>
                        <a:srgbClr val="FF6238"/>
                      </a:solidFill>
                      <a:prstDash val="sysDash"/>
                    </a:lnL>
                    <a:lnR w="9525">
                      <a:solidFill>
                        <a:srgbClr val="FF6238"/>
                      </a:solidFill>
                      <a:prstDash val="sysDash"/>
                    </a:lnR>
                    <a:lnT w="9525">
                      <a:solidFill>
                        <a:srgbClr val="FF6238"/>
                      </a:solidFill>
                      <a:prstDash val="sysDash"/>
                    </a:lnT>
                    <a:lnB w="9525">
                      <a:solidFill>
                        <a:srgbClr val="FF6238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</a:t>
                      </a:r>
                      <a:r>
                        <a:rPr lang="en-US" altLang="zh-CN" sz="2400" b="1" baseline="300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zh-CN" altLang="en-US" sz="2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浓度</a:t>
                      </a:r>
                      <a:endParaRPr lang="zh-CN" altLang="en-US" sz="24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FF6238"/>
                      </a:solidFill>
                      <a:prstDash val="sysDash"/>
                    </a:lnL>
                    <a:lnR w="9525">
                      <a:solidFill>
                        <a:srgbClr val="FF6238"/>
                      </a:solidFill>
                      <a:prstDash val="sysDash"/>
                    </a:lnR>
                    <a:lnT w="9525">
                      <a:solidFill>
                        <a:srgbClr val="FF6238"/>
                      </a:solidFill>
                      <a:prstDash val="sysDash"/>
                    </a:lnT>
                    <a:lnB w="9525">
                      <a:solidFill>
                        <a:srgbClr val="FF6238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353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海水</a:t>
                      </a:r>
                      <a:endParaRPr lang="zh-CN" altLang="en-US" sz="24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FF6238"/>
                      </a:solidFill>
                      <a:prstDash val="sysDash"/>
                    </a:lnL>
                    <a:lnR w="9525">
                      <a:solidFill>
                        <a:srgbClr val="FF6238"/>
                      </a:solidFill>
                      <a:prstDash val="sysDash"/>
                    </a:lnR>
                    <a:lnT w="9525">
                      <a:solidFill>
                        <a:srgbClr val="FF6238"/>
                      </a:solidFill>
                      <a:prstDash val="sysDash"/>
                    </a:lnT>
                    <a:lnB w="9525">
                      <a:solidFill>
                        <a:srgbClr val="FF6238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</a:rPr>
                        <a:t>0.0672  g/L</a:t>
                      </a:r>
                      <a:endParaRPr lang="en-US" altLang="zh-CN" sz="24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FF6238"/>
                      </a:solidFill>
                      <a:prstDash val="sysDash"/>
                    </a:lnL>
                    <a:lnR w="9525">
                      <a:solidFill>
                        <a:srgbClr val="FF6238"/>
                      </a:solidFill>
                      <a:prstDash val="sysDash"/>
                    </a:lnR>
                    <a:lnT w="9525">
                      <a:solidFill>
                        <a:srgbClr val="FF6238"/>
                      </a:solidFill>
                      <a:prstDash val="sysDash"/>
                    </a:lnT>
                    <a:lnB w="9525">
                      <a:solidFill>
                        <a:srgbClr val="FF6238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931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苦卤</a:t>
                      </a:r>
                      <a:endParaRPr lang="zh-CN" altLang="en-US" sz="24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FF6238"/>
                      </a:solidFill>
                      <a:prstDash val="sysDash"/>
                    </a:lnL>
                    <a:lnR w="9525">
                      <a:solidFill>
                        <a:srgbClr val="FF6238"/>
                      </a:solidFill>
                      <a:prstDash val="sysDash"/>
                    </a:lnR>
                    <a:lnT w="9525">
                      <a:solidFill>
                        <a:srgbClr val="FF6238"/>
                      </a:solidFill>
                      <a:prstDash val="sysDash"/>
                    </a:lnT>
                    <a:lnB w="9525">
                      <a:solidFill>
                        <a:srgbClr val="FF6238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</a:rPr>
                        <a:t>2.5~3  g/L</a:t>
                      </a:r>
                      <a:endParaRPr lang="en-US" altLang="zh-CN" sz="24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FF6238"/>
                      </a:solidFill>
                      <a:prstDash val="sysDash"/>
                    </a:lnL>
                    <a:lnR w="9525">
                      <a:solidFill>
                        <a:srgbClr val="FF6238"/>
                      </a:solidFill>
                      <a:prstDash val="sysDash"/>
                    </a:lnR>
                    <a:lnT w="9525">
                      <a:solidFill>
                        <a:srgbClr val="FF6238"/>
                      </a:solidFill>
                      <a:prstDash val="sysDash"/>
                    </a:lnT>
                    <a:lnB w="9525">
                      <a:solidFill>
                        <a:srgbClr val="FF6238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41" name="直接箭头连接符 40"/>
          <p:cNvCxnSpPr/>
          <p:nvPr/>
        </p:nvCxnSpPr>
        <p:spPr>
          <a:xfrm>
            <a:off x="4678680" y="3952875"/>
            <a:ext cx="5162550" cy="104775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5764530" y="4219575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溴单质的浓度大大提高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4830" y="2436178"/>
            <a:ext cx="10850880" cy="52197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模型建构：结合海水提溴试着总结工业提取物质的一般思路和方法？</a:t>
            </a:r>
            <a:endParaRPr lang="zh-CN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4830" y="1638618"/>
            <a:ext cx="230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海水提溴（</a:t>
            </a:r>
            <a:r>
              <a:rPr lang="en-US" altLang="zh-CN" sz="2400" b="1">
                <a:solidFill>
                  <a:srgbClr val="C00000"/>
                </a:solidFill>
              </a:rPr>
              <a:t>Br</a:t>
            </a:r>
            <a:r>
              <a:rPr lang="en-US" altLang="zh-CN" sz="2400" b="1" baseline="-25000">
                <a:solidFill>
                  <a:srgbClr val="C00000"/>
                </a:solidFill>
              </a:rPr>
              <a:t>2</a:t>
            </a:r>
            <a:r>
              <a:rPr lang="zh-CN" altLang="en-US" sz="2400" b="1">
                <a:solidFill>
                  <a:srgbClr val="C00000"/>
                </a:solidFill>
              </a:rPr>
              <a:t>）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bldLvl="0" animBg="1"/>
      <p:bldP spid="12" grpId="0" bldLvl="0" animBg="1"/>
      <p:bldP spid="13" grpId="0" bldLvl="0" animBg="1"/>
      <p:bldP spid="22" grpId="0" bldLvl="0" animBg="1"/>
      <p:bldP spid="24" grpId="0" bldLvl="0" animBg="1"/>
      <p:bldP spid="28" grpId="0" bldLvl="0" animBg="1"/>
      <p:bldP spid="38" grpId="0" animBg="1"/>
      <p:bldP spid="37" grpId="0" bldLvl="0" animBg="1"/>
      <p:bldP spid="39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635" t="14583" r="5124" b="48438"/>
          <a:stretch>
            <a:fillRect/>
          </a:stretch>
        </p:blipFill>
        <p:spPr>
          <a:xfrm>
            <a:off x="0" y="791210"/>
            <a:ext cx="12225020" cy="2755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1170" y="3886200"/>
            <a:ext cx="1085215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800"/>
              <a:t>苦卤含</a:t>
            </a:r>
            <a:r>
              <a:rPr lang="en-US" altLang="zh-CN" sz="2800"/>
              <a:t>Br </a:t>
            </a:r>
            <a:r>
              <a:rPr lang="en-US" altLang="zh-CN" sz="2800" baseline="30000"/>
              <a:t>-</a:t>
            </a:r>
            <a:endParaRPr lang="en-US" altLang="zh-CN" sz="2800" baseline="30000"/>
          </a:p>
        </p:txBody>
      </p:sp>
      <p:grpSp>
        <p:nvGrpSpPr>
          <p:cNvPr id="31" name="组合 30"/>
          <p:cNvGrpSpPr/>
          <p:nvPr/>
        </p:nvGrpSpPr>
        <p:grpSpPr>
          <a:xfrm>
            <a:off x="1556385" y="3943350"/>
            <a:ext cx="1880870" cy="898525"/>
            <a:chOff x="2331" y="4320"/>
            <a:chExt cx="2962" cy="1415"/>
          </a:xfrm>
        </p:grpSpPr>
        <p:cxnSp>
          <p:nvCxnSpPr>
            <p:cNvPr id="7" name="直接箭头连接符 6"/>
            <p:cNvCxnSpPr>
              <a:stCxn id="6" idx="3"/>
              <a:endCxn id="11" idx="1"/>
            </p:cNvCxnSpPr>
            <p:nvPr/>
          </p:nvCxnSpPr>
          <p:spPr>
            <a:xfrm>
              <a:off x="2331" y="4981"/>
              <a:ext cx="2962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752" y="4320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硫酸酸化</a:t>
              </a:r>
              <a:endParaRPr lang="zh-CN" altLang="en-US" sz="2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812" y="5010"/>
              <a:ext cx="187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/>
                <a:t>Cl</a:t>
              </a:r>
              <a:r>
                <a:rPr lang="en-US" altLang="zh-CN" sz="2400" baseline="-25000"/>
                <a:t>2</a:t>
              </a:r>
              <a:r>
                <a:rPr lang="zh-CN" altLang="en-US" sz="2400"/>
                <a:t>氯化</a:t>
              </a:r>
              <a:endParaRPr lang="zh-CN" altLang="en-US" sz="2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437255" y="3886200"/>
            <a:ext cx="1313180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含</a:t>
            </a:r>
            <a:r>
              <a:rPr lang="en-US" altLang="zh-CN" sz="2800"/>
              <a:t>Br</a:t>
            </a:r>
            <a:r>
              <a:rPr lang="en-US" altLang="zh-CN" sz="2800" baseline="-25000"/>
              <a:t>2</a:t>
            </a:r>
            <a:endParaRPr lang="en-US" altLang="zh-CN" sz="2800" baseline="-25000"/>
          </a:p>
          <a:p>
            <a:pPr algn="ctr"/>
            <a:r>
              <a:rPr lang="zh-CN" altLang="en-US" sz="2800"/>
              <a:t>的海水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6631305" y="3886200"/>
            <a:ext cx="1313180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含</a:t>
            </a:r>
            <a:r>
              <a:rPr lang="en-US" altLang="zh-CN" sz="2800"/>
              <a:t>Br</a:t>
            </a:r>
            <a:r>
              <a:rPr lang="en-US" altLang="zh-CN" sz="2800" baseline="-25000"/>
              <a:t>2</a:t>
            </a:r>
            <a:endParaRPr lang="en-US" altLang="zh-CN" sz="2800" baseline="-25000"/>
          </a:p>
          <a:p>
            <a:pPr algn="ctr"/>
            <a:r>
              <a:rPr lang="zh-CN" altLang="en-US" sz="2800"/>
              <a:t>的</a:t>
            </a:r>
            <a:r>
              <a:rPr lang="zh-CN" altLang="en-US" sz="2800"/>
              <a:t>空气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9825355" y="3886200"/>
            <a:ext cx="1598295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含</a:t>
            </a:r>
            <a:r>
              <a:rPr lang="en-US" altLang="zh-CN" sz="2800"/>
              <a:t>HBr</a:t>
            </a:r>
            <a:r>
              <a:rPr lang="zh-CN" altLang="en-US" sz="2800"/>
              <a:t>的</a:t>
            </a:r>
            <a:r>
              <a:rPr lang="zh-CN" altLang="en-US" sz="2800"/>
              <a:t>吸收液</a:t>
            </a:r>
            <a:endParaRPr lang="zh-CN" altLang="en-US" sz="2800"/>
          </a:p>
        </p:txBody>
      </p:sp>
      <p:grpSp>
        <p:nvGrpSpPr>
          <p:cNvPr id="32" name="组合 31"/>
          <p:cNvGrpSpPr/>
          <p:nvPr/>
        </p:nvGrpSpPr>
        <p:grpSpPr>
          <a:xfrm>
            <a:off x="4756785" y="3962400"/>
            <a:ext cx="1905000" cy="459740"/>
            <a:chOff x="7371" y="4350"/>
            <a:chExt cx="3000" cy="724"/>
          </a:xfrm>
        </p:grpSpPr>
        <p:cxnSp>
          <p:nvCxnSpPr>
            <p:cNvPr id="14" name="直接箭头连接符 13"/>
            <p:cNvCxnSpPr/>
            <p:nvPr/>
          </p:nvCxnSpPr>
          <p:spPr>
            <a:xfrm>
              <a:off x="7371" y="5041"/>
              <a:ext cx="3001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792" y="4350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空气吹出</a:t>
              </a:r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052435" y="3962400"/>
            <a:ext cx="1752600" cy="829310"/>
            <a:chOff x="12561" y="4350"/>
            <a:chExt cx="2760" cy="1306"/>
          </a:xfrm>
        </p:grpSpPr>
        <p:cxnSp>
          <p:nvCxnSpPr>
            <p:cNvPr id="17" name="直接箭头连接符 16"/>
            <p:cNvCxnSpPr/>
            <p:nvPr/>
          </p:nvCxnSpPr>
          <p:spPr>
            <a:xfrm flipV="1">
              <a:off x="12561" y="5040"/>
              <a:ext cx="2761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2652" y="4350"/>
              <a:ext cx="2115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2400"/>
                <a:t>SO</a:t>
              </a:r>
              <a:r>
                <a:rPr lang="en-US" altLang="zh-CN" sz="2400" baseline="-25000"/>
                <a:t>2</a:t>
              </a:r>
              <a:r>
                <a:rPr lang="zh-CN" altLang="en-US" sz="2400"/>
                <a:t>和水</a:t>
              </a:r>
              <a:endParaRPr lang="zh-CN" altLang="en-US" sz="2400"/>
            </a:p>
            <a:p>
              <a:pPr algn="ctr"/>
              <a:r>
                <a:rPr lang="zh-CN" altLang="en-US" sz="2400"/>
                <a:t>吸收</a:t>
              </a:r>
              <a:endParaRPr lang="zh-CN" altLang="en-US" sz="24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462770" y="4858385"/>
            <a:ext cx="1191260" cy="751840"/>
            <a:chOff x="14782" y="5761"/>
            <a:chExt cx="1876" cy="1184"/>
          </a:xfrm>
        </p:grpSpPr>
        <p:cxnSp>
          <p:nvCxnSpPr>
            <p:cNvPr id="19" name="直接箭头连接符 18"/>
            <p:cNvCxnSpPr>
              <a:stCxn id="13" idx="2"/>
            </p:cNvCxnSpPr>
            <p:nvPr/>
          </p:nvCxnSpPr>
          <p:spPr>
            <a:xfrm>
              <a:off x="16612" y="5761"/>
              <a:ext cx="8" cy="1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4782" y="5970"/>
              <a:ext cx="187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/>
                <a:t>Cl</a:t>
              </a:r>
              <a:r>
                <a:rPr lang="en-US" altLang="zh-CN" sz="2400" baseline="-25000"/>
                <a:t>2</a:t>
              </a:r>
              <a:r>
                <a:rPr lang="zh-CN" altLang="en-US" sz="2400"/>
                <a:t>氯化</a:t>
              </a: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9958705" y="5600700"/>
            <a:ext cx="1598295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含</a:t>
            </a:r>
            <a:r>
              <a:rPr lang="en-US" altLang="zh-CN" sz="2800"/>
              <a:t>Br</a:t>
            </a:r>
            <a:r>
              <a:rPr lang="en-US" altLang="zh-CN" sz="2800" baseline="-25000"/>
              <a:t>2</a:t>
            </a:r>
            <a:r>
              <a:rPr lang="zh-CN" altLang="en-US" sz="2800"/>
              <a:t>的</a:t>
            </a:r>
            <a:r>
              <a:rPr lang="zh-CN" altLang="en-US" sz="2800"/>
              <a:t>酸液</a:t>
            </a:r>
            <a:endParaRPr lang="zh-CN" altLang="en-US" sz="2800"/>
          </a:p>
        </p:txBody>
      </p:sp>
      <p:sp>
        <p:nvSpPr>
          <p:cNvPr id="24" name="文本框 23"/>
          <p:cNvSpPr txBox="1"/>
          <p:nvPr/>
        </p:nvSpPr>
        <p:spPr>
          <a:xfrm>
            <a:off x="6548755" y="5772150"/>
            <a:ext cx="1598295" cy="52197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溴蒸汽</a:t>
            </a:r>
            <a:endParaRPr lang="zh-CN" altLang="en-US" sz="2800"/>
          </a:p>
        </p:txBody>
      </p:sp>
      <p:grpSp>
        <p:nvGrpSpPr>
          <p:cNvPr id="35" name="组合 34"/>
          <p:cNvGrpSpPr/>
          <p:nvPr/>
        </p:nvGrpSpPr>
        <p:grpSpPr>
          <a:xfrm>
            <a:off x="8185785" y="5638800"/>
            <a:ext cx="1752600" cy="859790"/>
            <a:chOff x="12771" y="6990"/>
            <a:chExt cx="2760" cy="1354"/>
          </a:xfrm>
        </p:grpSpPr>
        <p:cxnSp>
          <p:nvCxnSpPr>
            <p:cNvPr id="23" name="直接箭头连接符 22"/>
            <p:cNvCxnSpPr/>
            <p:nvPr/>
          </p:nvCxnSpPr>
          <p:spPr>
            <a:xfrm flipH="1" flipV="1">
              <a:off x="12771" y="7680"/>
              <a:ext cx="2761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13672" y="7620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蒸馏</a:t>
              </a:r>
              <a:endParaRPr lang="zh-CN" altLang="en-US" sz="24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3432" y="6990"/>
              <a:ext cx="17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水蒸气</a:t>
              </a:r>
              <a:endParaRPr lang="zh-CN" altLang="en-US" sz="2400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615055" y="5791200"/>
            <a:ext cx="1598295" cy="52197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液溴</a:t>
            </a:r>
            <a:endParaRPr lang="zh-CN" altLang="en-US" sz="2800"/>
          </a:p>
        </p:txBody>
      </p:sp>
      <p:grpSp>
        <p:nvGrpSpPr>
          <p:cNvPr id="36" name="组合 35"/>
          <p:cNvGrpSpPr/>
          <p:nvPr/>
        </p:nvGrpSpPr>
        <p:grpSpPr>
          <a:xfrm>
            <a:off x="5252720" y="5562600"/>
            <a:ext cx="1276350" cy="859790"/>
            <a:chOff x="8152" y="6870"/>
            <a:chExt cx="2010" cy="1354"/>
          </a:xfrm>
        </p:grpSpPr>
        <p:cxnSp>
          <p:nvCxnSpPr>
            <p:cNvPr id="27" name="直接箭头连接符 26"/>
            <p:cNvCxnSpPr/>
            <p:nvPr/>
          </p:nvCxnSpPr>
          <p:spPr>
            <a:xfrm flipH="1" flipV="1">
              <a:off x="8152" y="7560"/>
              <a:ext cx="201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8572" y="7500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分离</a:t>
              </a:r>
              <a:endParaRPr lang="zh-CN" altLang="en-US" sz="240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572" y="6870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冷</a:t>
              </a:r>
              <a:r>
                <a:rPr lang="zh-CN" altLang="en-US" sz="2400"/>
                <a:t>凝</a:t>
              </a:r>
              <a:endParaRPr lang="zh-CN" altLang="en-US" sz="240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71170" y="5676900"/>
            <a:ext cx="1085215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800"/>
              <a:t>海水</a:t>
            </a:r>
            <a:endParaRPr lang="zh-CN" altLang="en-US" sz="2800"/>
          </a:p>
          <a:p>
            <a:r>
              <a:rPr lang="zh-CN" altLang="en-US" sz="2800"/>
              <a:t>含</a:t>
            </a:r>
            <a:r>
              <a:rPr lang="en-US" altLang="zh-CN" sz="2800"/>
              <a:t>Br </a:t>
            </a:r>
            <a:r>
              <a:rPr lang="en-US" altLang="zh-CN" sz="2800" baseline="30000"/>
              <a:t>-</a:t>
            </a:r>
            <a:endParaRPr lang="en-US" altLang="zh-CN" sz="2800" baseline="30000"/>
          </a:p>
        </p:txBody>
      </p:sp>
      <p:grpSp>
        <p:nvGrpSpPr>
          <p:cNvPr id="37" name="组合 36"/>
          <p:cNvGrpSpPr/>
          <p:nvPr/>
        </p:nvGrpSpPr>
        <p:grpSpPr>
          <a:xfrm>
            <a:off x="300355" y="4915535"/>
            <a:ext cx="1402080" cy="751840"/>
            <a:chOff x="15503" y="5761"/>
            <a:chExt cx="2208" cy="1184"/>
          </a:xfrm>
        </p:grpSpPr>
        <p:cxnSp>
          <p:nvCxnSpPr>
            <p:cNvPr id="39" name="直接箭头连接符 38"/>
            <p:cNvCxnSpPr/>
            <p:nvPr/>
          </p:nvCxnSpPr>
          <p:spPr>
            <a:xfrm flipV="1">
              <a:off x="16612" y="5761"/>
              <a:ext cx="8" cy="1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5503" y="5970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蒸发浓缩</a:t>
              </a:r>
              <a:endParaRPr lang="zh-CN" altLang="en-US" sz="240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4205" y="268923"/>
            <a:ext cx="6939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模型建构：工业提取物质的一般思路和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方法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210698"/>
            <a:ext cx="47812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海水提溴的工艺流程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30000" contrast="42000"/>
          </a:blip>
          <a:stretch>
            <a:fillRect/>
          </a:stretch>
        </p:blipFill>
        <p:spPr>
          <a:xfrm>
            <a:off x="198916" y="794569"/>
            <a:ext cx="8825073" cy="533590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11945" y="641350"/>
            <a:ext cx="298005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关键问题</a:t>
            </a:r>
            <a:endParaRPr lang="zh-CN" altLang="en-US" sz="2400"/>
          </a:p>
          <a:p>
            <a:r>
              <a:rPr lang="zh-CN" altLang="en-US" sz="2400"/>
              <a:t>1:为什么要从海水中提溴?  </a:t>
            </a:r>
            <a:endParaRPr lang="zh-CN" altLang="en-US" sz="2400"/>
          </a:p>
          <a:p>
            <a:r>
              <a:rPr lang="zh-CN" altLang="en-US" sz="2400"/>
              <a:t>2:实际工业生产中，为什么要先对海水中的溴进行富集?</a:t>
            </a:r>
            <a:endParaRPr lang="zh-CN" altLang="en-US" sz="2400"/>
          </a:p>
          <a:p>
            <a:r>
              <a:rPr lang="zh-CN" altLang="en-US" sz="2400"/>
              <a:t> 3:海水提溴的原理是什么?请结合教材中的流程图用一句话简述。</a:t>
            </a:r>
            <a:endParaRPr lang="zh-CN" altLang="en-US" sz="2400"/>
          </a:p>
          <a:p>
            <a:r>
              <a:rPr lang="en-US" altLang="zh-CN" sz="2400"/>
              <a:t>4</a:t>
            </a:r>
            <a:r>
              <a:rPr lang="zh-CN" altLang="en-US" sz="2400"/>
              <a:t>：如何实现转化？为什么选择氧化剂为氯气？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718185" y="6129973"/>
            <a:ext cx="1049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模型建构：结合海水提溴试着总结工业提取物质的一般思路和方法</a:t>
            </a:r>
            <a:endParaRPr lang="zh-CN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635" t="14583" r="5124" b="48438"/>
          <a:stretch>
            <a:fillRect/>
          </a:stretch>
        </p:blipFill>
        <p:spPr>
          <a:xfrm>
            <a:off x="0" y="791210"/>
            <a:ext cx="12225020" cy="2755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1170" y="3886200"/>
            <a:ext cx="1085215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800"/>
              <a:t>苦卤含</a:t>
            </a:r>
            <a:r>
              <a:rPr lang="en-US" altLang="zh-CN" sz="2800"/>
              <a:t>Br </a:t>
            </a:r>
            <a:r>
              <a:rPr lang="en-US" altLang="zh-CN" sz="2800" baseline="30000"/>
              <a:t>-</a:t>
            </a:r>
            <a:endParaRPr lang="en-US" altLang="zh-CN" sz="2800" baseline="30000"/>
          </a:p>
        </p:txBody>
      </p:sp>
      <p:grpSp>
        <p:nvGrpSpPr>
          <p:cNvPr id="31" name="组合 30"/>
          <p:cNvGrpSpPr/>
          <p:nvPr/>
        </p:nvGrpSpPr>
        <p:grpSpPr>
          <a:xfrm>
            <a:off x="1556385" y="3943350"/>
            <a:ext cx="1880870" cy="898525"/>
            <a:chOff x="2331" y="4320"/>
            <a:chExt cx="2962" cy="1415"/>
          </a:xfrm>
        </p:grpSpPr>
        <p:cxnSp>
          <p:nvCxnSpPr>
            <p:cNvPr id="7" name="直接箭头连接符 6"/>
            <p:cNvCxnSpPr>
              <a:stCxn id="6" idx="3"/>
              <a:endCxn id="11" idx="1"/>
            </p:cNvCxnSpPr>
            <p:nvPr/>
          </p:nvCxnSpPr>
          <p:spPr>
            <a:xfrm>
              <a:off x="2331" y="4981"/>
              <a:ext cx="2962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752" y="4320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硫酸酸化</a:t>
              </a:r>
              <a:endParaRPr lang="zh-CN" altLang="en-US" sz="2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812" y="5010"/>
              <a:ext cx="187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/>
                <a:t>Cl</a:t>
              </a:r>
              <a:r>
                <a:rPr lang="en-US" altLang="zh-CN" sz="2400" baseline="-25000"/>
                <a:t>2</a:t>
              </a:r>
              <a:r>
                <a:rPr lang="zh-CN" altLang="en-US" sz="2400"/>
                <a:t>氯化</a:t>
              </a:r>
              <a:endParaRPr lang="zh-CN" altLang="en-US" sz="2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437255" y="3886200"/>
            <a:ext cx="1313180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含</a:t>
            </a:r>
            <a:r>
              <a:rPr lang="en-US" altLang="zh-CN" sz="2800"/>
              <a:t>Br</a:t>
            </a:r>
            <a:r>
              <a:rPr lang="en-US" altLang="zh-CN" sz="2800" baseline="-25000"/>
              <a:t>2</a:t>
            </a:r>
            <a:endParaRPr lang="en-US" altLang="zh-CN" sz="2800" baseline="-25000"/>
          </a:p>
          <a:p>
            <a:pPr algn="ctr"/>
            <a:r>
              <a:rPr lang="zh-CN" altLang="en-US" sz="2800"/>
              <a:t>的海水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6631305" y="3886200"/>
            <a:ext cx="1313180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含</a:t>
            </a:r>
            <a:r>
              <a:rPr lang="en-US" altLang="zh-CN" sz="2800"/>
              <a:t>Br</a:t>
            </a:r>
            <a:r>
              <a:rPr lang="en-US" altLang="zh-CN" sz="2800" baseline="-25000"/>
              <a:t>2</a:t>
            </a:r>
            <a:endParaRPr lang="en-US" altLang="zh-CN" sz="2800" baseline="-25000"/>
          </a:p>
          <a:p>
            <a:pPr algn="ctr"/>
            <a:r>
              <a:rPr lang="zh-CN" altLang="en-US" sz="2800"/>
              <a:t>的</a:t>
            </a:r>
            <a:r>
              <a:rPr lang="zh-CN" altLang="en-US" sz="2800"/>
              <a:t>空气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9825355" y="3886200"/>
            <a:ext cx="1598295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含</a:t>
            </a:r>
            <a:r>
              <a:rPr lang="en-US" altLang="zh-CN" sz="2800"/>
              <a:t>HBr</a:t>
            </a:r>
            <a:r>
              <a:rPr lang="zh-CN" altLang="en-US" sz="2800"/>
              <a:t>的</a:t>
            </a:r>
            <a:r>
              <a:rPr lang="zh-CN" altLang="en-US" sz="2800"/>
              <a:t>吸收液</a:t>
            </a:r>
            <a:endParaRPr lang="zh-CN" altLang="en-US" sz="2800"/>
          </a:p>
        </p:txBody>
      </p:sp>
      <p:grpSp>
        <p:nvGrpSpPr>
          <p:cNvPr id="32" name="组合 31"/>
          <p:cNvGrpSpPr/>
          <p:nvPr/>
        </p:nvGrpSpPr>
        <p:grpSpPr>
          <a:xfrm>
            <a:off x="4756785" y="3962400"/>
            <a:ext cx="1905000" cy="459740"/>
            <a:chOff x="7371" y="4350"/>
            <a:chExt cx="3000" cy="724"/>
          </a:xfrm>
        </p:grpSpPr>
        <p:cxnSp>
          <p:nvCxnSpPr>
            <p:cNvPr id="14" name="直接箭头连接符 13"/>
            <p:cNvCxnSpPr/>
            <p:nvPr/>
          </p:nvCxnSpPr>
          <p:spPr>
            <a:xfrm>
              <a:off x="7371" y="5041"/>
              <a:ext cx="3001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792" y="4350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空气吹出</a:t>
              </a:r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052435" y="3962400"/>
            <a:ext cx="1752600" cy="829310"/>
            <a:chOff x="12561" y="4350"/>
            <a:chExt cx="2760" cy="1306"/>
          </a:xfrm>
        </p:grpSpPr>
        <p:cxnSp>
          <p:nvCxnSpPr>
            <p:cNvPr id="17" name="直接箭头连接符 16"/>
            <p:cNvCxnSpPr/>
            <p:nvPr/>
          </p:nvCxnSpPr>
          <p:spPr>
            <a:xfrm flipV="1">
              <a:off x="12561" y="5040"/>
              <a:ext cx="2761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2652" y="4350"/>
              <a:ext cx="2115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2400"/>
                <a:t>SO</a:t>
              </a:r>
              <a:r>
                <a:rPr lang="en-US" altLang="zh-CN" sz="2400" baseline="-25000"/>
                <a:t>2</a:t>
              </a:r>
              <a:r>
                <a:rPr lang="zh-CN" altLang="en-US" sz="2400"/>
                <a:t>和水</a:t>
              </a:r>
              <a:endParaRPr lang="zh-CN" altLang="en-US" sz="2400"/>
            </a:p>
            <a:p>
              <a:pPr algn="ctr"/>
              <a:r>
                <a:rPr lang="zh-CN" altLang="en-US" sz="2400"/>
                <a:t>吸收</a:t>
              </a:r>
              <a:endParaRPr lang="zh-CN" altLang="en-US" sz="24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462770" y="4858385"/>
            <a:ext cx="1191260" cy="751840"/>
            <a:chOff x="14782" y="5761"/>
            <a:chExt cx="1876" cy="1184"/>
          </a:xfrm>
        </p:grpSpPr>
        <p:cxnSp>
          <p:nvCxnSpPr>
            <p:cNvPr id="19" name="直接箭头连接符 18"/>
            <p:cNvCxnSpPr>
              <a:stCxn id="13" idx="2"/>
            </p:cNvCxnSpPr>
            <p:nvPr/>
          </p:nvCxnSpPr>
          <p:spPr>
            <a:xfrm>
              <a:off x="16612" y="5761"/>
              <a:ext cx="8" cy="1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4782" y="5970"/>
              <a:ext cx="187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/>
                <a:t>Cl</a:t>
              </a:r>
              <a:r>
                <a:rPr lang="en-US" altLang="zh-CN" sz="2400" baseline="-25000"/>
                <a:t>2</a:t>
              </a:r>
              <a:r>
                <a:rPr lang="zh-CN" altLang="en-US" sz="2400"/>
                <a:t>氯化</a:t>
              </a: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9958705" y="5600700"/>
            <a:ext cx="1598295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含</a:t>
            </a:r>
            <a:r>
              <a:rPr lang="en-US" altLang="zh-CN" sz="2800"/>
              <a:t>Br</a:t>
            </a:r>
            <a:r>
              <a:rPr lang="en-US" altLang="zh-CN" sz="2800" baseline="-25000"/>
              <a:t>2</a:t>
            </a:r>
            <a:r>
              <a:rPr lang="zh-CN" altLang="en-US" sz="2800"/>
              <a:t>的</a:t>
            </a:r>
            <a:r>
              <a:rPr lang="zh-CN" altLang="en-US" sz="2800"/>
              <a:t>酸液</a:t>
            </a:r>
            <a:endParaRPr lang="zh-CN" altLang="en-US" sz="2800"/>
          </a:p>
        </p:txBody>
      </p:sp>
      <p:sp>
        <p:nvSpPr>
          <p:cNvPr id="24" name="文本框 23"/>
          <p:cNvSpPr txBox="1"/>
          <p:nvPr/>
        </p:nvSpPr>
        <p:spPr>
          <a:xfrm>
            <a:off x="6548755" y="5772150"/>
            <a:ext cx="1598295" cy="52197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溴蒸汽</a:t>
            </a:r>
            <a:endParaRPr lang="zh-CN" altLang="en-US" sz="2800"/>
          </a:p>
        </p:txBody>
      </p:sp>
      <p:grpSp>
        <p:nvGrpSpPr>
          <p:cNvPr id="35" name="组合 34"/>
          <p:cNvGrpSpPr/>
          <p:nvPr/>
        </p:nvGrpSpPr>
        <p:grpSpPr>
          <a:xfrm>
            <a:off x="8185785" y="5638800"/>
            <a:ext cx="1752600" cy="859790"/>
            <a:chOff x="12771" y="6990"/>
            <a:chExt cx="2760" cy="1354"/>
          </a:xfrm>
        </p:grpSpPr>
        <p:cxnSp>
          <p:nvCxnSpPr>
            <p:cNvPr id="23" name="直接箭头连接符 22"/>
            <p:cNvCxnSpPr/>
            <p:nvPr/>
          </p:nvCxnSpPr>
          <p:spPr>
            <a:xfrm flipH="1" flipV="1">
              <a:off x="12771" y="7680"/>
              <a:ext cx="2761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13672" y="7620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蒸馏</a:t>
              </a:r>
              <a:endParaRPr lang="zh-CN" altLang="en-US" sz="24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3432" y="6990"/>
              <a:ext cx="17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水蒸气</a:t>
              </a:r>
              <a:endParaRPr lang="zh-CN" altLang="en-US" sz="2400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615055" y="5791200"/>
            <a:ext cx="1598295" cy="52197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液溴</a:t>
            </a:r>
            <a:endParaRPr lang="zh-CN" altLang="en-US" sz="2800"/>
          </a:p>
        </p:txBody>
      </p:sp>
      <p:grpSp>
        <p:nvGrpSpPr>
          <p:cNvPr id="36" name="组合 35"/>
          <p:cNvGrpSpPr/>
          <p:nvPr/>
        </p:nvGrpSpPr>
        <p:grpSpPr>
          <a:xfrm>
            <a:off x="5252720" y="5562600"/>
            <a:ext cx="1276350" cy="859790"/>
            <a:chOff x="8152" y="6870"/>
            <a:chExt cx="2010" cy="1354"/>
          </a:xfrm>
        </p:grpSpPr>
        <p:cxnSp>
          <p:nvCxnSpPr>
            <p:cNvPr id="27" name="直接箭头连接符 26"/>
            <p:cNvCxnSpPr/>
            <p:nvPr/>
          </p:nvCxnSpPr>
          <p:spPr>
            <a:xfrm flipH="1" flipV="1">
              <a:off x="8152" y="7560"/>
              <a:ext cx="201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8572" y="7500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分离</a:t>
              </a:r>
              <a:endParaRPr lang="zh-CN" altLang="en-US" sz="240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572" y="6870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冷</a:t>
              </a:r>
              <a:r>
                <a:rPr lang="zh-CN" altLang="en-US" sz="2400"/>
                <a:t>凝</a:t>
              </a:r>
              <a:endParaRPr lang="zh-CN" altLang="en-US" sz="240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71170" y="5676900"/>
            <a:ext cx="1085215" cy="95313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800"/>
              <a:t>海水</a:t>
            </a:r>
            <a:endParaRPr lang="zh-CN" altLang="en-US" sz="2800"/>
          </a:p>
          <a:p>
            <a:r>
              <a:rPr lang="zh-CN" altLang="en-US" sz="2800"/>
              <a:t>含</a:t>
            </a:r>
            <a:r>
              <a:rPr lang="en-US" altLang="zh-CN" sz="2800"/>
              <a:t>Br </a:t>
            </a:r>
            <a:r>
              <a:rPr lang="en-US" altLang="zh-CN" sz="2800" baseline="30000"/>
              <a:t>-</a:t>
            </a:r>
            <a:endParaRPr lang="en-US" altLang="zh-CN" sz="2800" baseline="30000"/>
          </a:p>
        </p:txBody>
      </p:sp>
      <p:grpSp>
        <p:nvGrpSpPr>
          <p:cNvPr id="37" name="组合 36"/>
          <p:cNvGrpSpPr/>
          <p:nvPr/>
        </p:nvGrpSpPr>
        <p:grpSpPr>
          <a:xfrm>
            <a:off x="300355" y="4915535"/>
            <a:ext cx="1402080" cy="751840"/>
            <a:chOff x="15503" y="5761"/>
            <a:chExt cx="2208" cy="1184"/>
          </a:xfrm>
        </p:grpSpPr>
        <p:cxnSp>
          <p:nvCxnSpPr>
            <p:cNvPr id="39" name="直接箭头连接符 38"/>
            <p:cNvCxnSpPr/>
            <p:nvPr/>
          </p:nvCxnSpPr>
          <p:spPr>
            <a:xfrm flipV="1">
              <a:off x="16612" y="5761"/>
              <a:ext cx="8" cy="1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5503" y="5970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蒸发浓缩</a:t>
              </a:r>
              <a:endParaRPr lang="zh-CN" altLang="en-US" sz="240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4205" y="268923"/>
            <a:ext cx="6939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模型建构：工业提取物质的一般思路和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方法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30810" y="253683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海水中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化学资源的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开发利用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54000" contrast="78000"/>
          </a:blip>
          <a:stretch>
            <a:fillRect/>
          </a:stretch>
        </p:blipFill>
        <p:spPr>
          <a:xfrm>
            <a:off x="341630" y="1554480"/>
            <a:ext cx="12006580" cy="496189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762500" y="295275"/>
            <a:ext cx="230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海水提</a:t>
            </a:r>
            <a:r>
              <a:rPr lang="zh-CN" altLang="en-US" sz="2400" b="1">
                <a:solidFill>
                  <a:srgbClr val="C00000"/>
                </a:solidFill>
              </a:rPr>
              <a:t>镁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84110" y="144145"/>
            <a:ext cx="4582795" cy="2676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关键问题：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此流程的目的是什么?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流程中涉及哪些步骤?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每一步的作用是什么?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流程中涉及哪些化学知识?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涉及的主要反应有哪些?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用到了哪些分离和提纯的操作?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72110" y="146050"/>
            <a:ext cx="3481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海水资源的特点：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2"/>
          <p:cNvGrpSpPr/>
          <p:nvPr/>
        </p:nvGrpSpPr>
        <p:grpSpPr bwMode="auto">
          <a:xfrm>
            <a:off x="10030460" y="3052445"/>
            <a:ext cx="2014220" cy="2538095"/>
            <a:chOff x="0" y="-44"/>
            <a:chExt cx="1406" cy="1800"/>
          </a:xfrm>
        </p:grpSpPr>
        <p:pic>
          <p:nvPicPr>
            <p:cNvPr id="4" name="Picture 3" descr="8624bcb9c_src_副本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3"/>
              <a:ext cx="1406" cy="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64" y="-44"/>
              <a:ext cx="104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分散性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6149340" y="21362"/>
            <a:ext cx="2006600" cy="2517368"/>
            <a:chOff x="0" y="-74"/>
            <a:chExt cx="1406" cy="1797"/>
          </a:xfrm>
        </p:grpSpPr>
        <p:pic>
          <p:nvPicPr>
            <p:cNvPr id="7" name="Picture 6" descr="2531170_214822469000_2_副本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7"/>
              <a:ext cx="140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0" y="-74"/>
              <a:ext cx="131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广阔性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55330" y="568960"/>
            <a:ext cx="386842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海水中水的储量约为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1.3×10</a:t>
            </a:r>
            <a:r>
              <a:rPr lang="en-US" altLang="zh-CN" sz="2800" b="1" baseline="30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亿吨，占地球总水量 </a:t>
            </a:r>
            <a:r>
              <a:rPr lang="en-US" altLang="zh-CN" sz="2800" b="1" dirty="0">
                <a:solidFill>
                  <a:srgbClr val="9A1204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97%</a:t>
            </a:r>
            <a:endParaRPr lang="en-US" altLang="zh-CN" sz="2800" b="1" dirty="0">
              <a:solidFill>
                <a:srgbClr val="9A1204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98845" y="5686425"/>
            <a:ext cx="337439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元素种类很多，总计含有</a:t>
            </a:r>
            <a:r>
              <a:rPr lang="en-US" altLang="zh-CN" sz="2800" b="1" dirty="0">
                <a:solidFill>
                  <a:srgbClr val="9A1204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多种元素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851390" y="5686425"/>
            <a:ext cx="237236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许多元素的富集程度很</a:t>
            </a:r>
            <a:r>
              <a:rPr lang="zh-CN" altLang="en-US" sz="2800" b="1" dirty="0">
                <a:solidFill>
                  <a:srgbClr val="9A1204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低</a:t>
            </a:r>
            <a:endParaRPr lang="zh-CN" altLang="en-US" sz="2800" b="1" dirty="0">
              <a:solidFill>
                <a:srgbClr val="9A1204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 bwMode="auto">
          <a:xfrm>
            <a:off x="6295390" y="3105150"/>
            <a:ext cx="2021840" cy="2522220"/>
            <a:chOff x="15" y="-93"/>
            <a:chExt cx="1406" cy="1799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21" y="-93"/>
              <a:ext cx="994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多样性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 descr="2011-8-3_副本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" y="303"/>
              <a:ext cx="1406" cy="1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105410" y="921385"/>
            <a:ext cx="5844540" cy="4658129"/>
            <a:chOff x="166" y="1753"/>
            <a:chExt cx="9018" cy="718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rcRect l="56559" t="20667" r="9628" b="26657"/>
            <a:stretch>
              <a:fillRect/>
            </a:stretch>
          </p:blipFill>
          <p:spPr>
            <a:xfrm>
              <a:off x="166" y="1753"/>
              <a:ext cx="9018" cy="638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238" y="8130"/>
              <a:ext cx="3088" cy="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海水的成分</a:t>
              </a:r>
              <a:endParaRPr lang="zh-CN" altLang="en-US" sz="28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585983"/>
            <a:ext cx="460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海水资源的综合利用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957" t="3188" r="1774"/>
          <a:stretch>
            <a:fillRect/>
          </a:stretch>
        </p:blipFill>
        <p:spPr>
          <a:xfrm>
            <a:off x="0" y="2531745"/>
            <a:ext cx="12072620" cy="44735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732780" y="0"/>
            <a:ext cx="6339840" cy="3286048"/>
            <a:chOff x="166" y="1753"/>
            <a:chExt cx="9018" cy="741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rcRect l="56559" t="20667" r="9628" b="26657"/>
            <a:stretch>
              <a:fillRect/>
            </a:stretch>
          </p:blipFill>
          <p:spPr>
            <a:xfrm>
              <a:off x="166" y="1753"/>
              <a:ext cx="9018" cy="638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238" y="8130"/>
              <a:ext cx="3088" cy="1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海水的成分</a:t>
              </a:r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105410" y="1056005"/>
            <a:ext cx="5726430" cy="4571365"/>
            <a:chOff x="166" y="1753"/>
            <a:chExt cx="9018" cy="71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rcRect l="56559" t="20667" r="9628" b="26657"/>
            <a:stretch>
              <a:fillRect/>
            </a:stretch>
          </p:blipFill>
          <p:spPr>
            <a:xfrm>
              <a:off x="166" y="1753"/>
              <a:ext cx="9018" cy="638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238" y="8130"/>
              <a:ext cx="308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/>
                <a:t>海水的成分</a:t>
              </a:r>
              <a:endParaRPr lang="zh-CN" altLang="en-US" sz="280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30810" y="253683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海水资源的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开发利用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42330" y="10668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水资源和其它化学资源</a:t>
            </a:r>
            <a:endParaRPr lang="zh-CN" altLang="en-US" sz="2400"/>
          </a:p>
        </p:txBody>
      </p:sp>
      <p:sp>
        <p:nvSpPr>
          <p:cNvPr id="20" name="文本框 19"/>
          <p:cNvSpPr txBox="1"/>
          <p:nvPr/>
        </p:nvSpPr>
        <p:spPr>
          <a:xfrm>
            <a:off x="6054725" y="1647825"/>
            <a:ext cx="3845560" cy="4603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海水水资源主要如何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利用？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37580" y="220980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海水淡化和海水循环冷却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16625" y="2771775"/>
            <a:ext cx="3484245" cy="4603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海水淡化的方法有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哪些？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37580" y="3390900"/>
            <a:ext cx="445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蒸馏法、</a:t>
            </a:r>
            <a:r>
              <a:rPr lang="zh-CN" altLang="en-US" sz="2400">
                <a:solidFill>
                  <a:srgbClr val="0070C0"/>
                </a:solidFill>
              </a:rPr>
              <a:t>反渗析法和离子交换</a:t>
            </a:r>
            <a:r>
              <a:rPr lang="zh-CN" altLang="en-US" sz="2400">
                <a:solidFill>
                  <a:srgbClr val="0070C0"/>
                </a:solidFill>
              </a:rPr>
              <a:t>法</a:t>
            </a:r>
            <a:endParaRPr lang="zh-CN" altLang="en-US" sz="2400">
              <a:solidFill>
                <a:srgbClr val="0070C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l="51537" t="21875" r="4539" b="21615"/>
          <a:stretch>
            <a:fillRect/>
          </a:stretch>
        </p:blipFill>
        <p:spPr>
          <a:xfrm>
            <a:off x="5876290" y="3982085"/>
            <a:ext cx="3790950" cy="27425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30175" y="5724525"/>
            <a:ext cx="5827395" cy="82994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说说蒸馏法淡化海水的原理，观察装置图，和标准的蒸馏装置有什么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区别？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32645" y="4152900"/>
            <a:ext cx="25253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海水中水的沸点最低，首先被汽化并随之冷凝，从而使水与其它组分</a:t>
            </a:r>
            <a:r>
              <a:rPr lang="zh-CN" altLang="en-US" sz="2400">
                <a:solidFill>
                  <a:srgbClr val="0070C0"/>
                </a:solidFill>
              </a:rPr>
              <a:t>分离。</a:t>
            </a:r>
            <a:endParaRPr lang="zh-CN" altLang="en-US" sz="2400">
              <a:solidFill>
                <a:srgbClr val="0070C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bldLvl="0" animBg="1"/>
      <p:bldP spid="10" grpId="0"/>
      <p:bldP spid="11" grpId="0" bldLvl="0" animBg="1"/>
      <p:bldP spid="12" grpId="0"/>
      <p:bldP spid="15" grpId="0" bldLvl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86360" y="1132205"/>
            <a:ext cx="5726430" cy="4571365"/>
            <a:chOff x="166" y="1753"/>
            <a:chExt cx="9018" cy="71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rcRect l="56559" t="20667" r="9628" b="26657"/>
            <a:stretch>
              <a:fillRect/>
            </a:stretch>
          </p:blipFill>
          <p:spPr>
            <a:xfrm>
              <a:off x="166" y="1753"/>
              <a:ext cx="9018" cy="638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238" y="8130"/>
              <a:ext cx="308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/>
                <a:t>海水的成分</a:t>
              </a:r>
              <a:endParaRPr lang="zh-CN" altLang="en-US" sz="280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30810" y="253683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海水中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化学资源的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开发利用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54395" y="1257300"/>
            <a:ext cx="2341880" cy="3526790"/>
            <a:chOff x="9377" y="1980"/>
            <a:chExt cx="3688" cy="5554"/>
          </a:xfrm>
        </p:grpSpPr>
        <p:sp>
          <p:nvSpPr>
            <p:cNvPr id="8" name="文本框 7"/>
            <p:cNvSpPr txBox="1"/>
            <p:nvPr/>
          </p:nvSpPr>
          <p:spPr>
            <a:xfrm>
              <a:off x="10096" y="1980"/>
              <a:ext cx="2250" cy="725"/>
            </a:xfrm>
            <a:prstGeom prst="rect">
              <a:avLst/>
            </a:prstGeom>
            <a:noFill/>
            <a:ln w="28575" cmpd="sng">
              <a:solidFill>
                <a:srgbClr val="0070C0"/>
              </a:solidFill>
              <a:prstDash val="solid"/>
            </a:ln>
          </p:spPr>
          <p:txBody>
            <a:bodyPr wrap="square" rtlCol="0">
              <a:spAutoFit/>
            </a:bodyPr>
            <a:p>
              <a:r>
                <a:rPr lang="zh-CN" altLang="en-US" sz="2400"/>
                <a:t>浓缩海水</a:t>
              </a:r>
              <a:endParaRPr lang="zh-CN" altLang="en-US" sz="2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336" y="3495"/>
              <a:ext cx="1770" cy="725"/>
            </a:xfrm>
            <a:prstGeom prst="rect">
              <a:avLst/>
            </a:prstGeom>
            <a:noFill/>
            <a:ln w="28575" cmpd="sng">
              <a:solidFill>
                <a:srgbClr val="0070C0"/>
              </a:solidFill>
              <a:prstDash val="solid"/>
            </a:ln>
          </p:spPr>
          <p:txBody>
            <a:bodyPr wrap="square" rtlCol="0">
              <a:spAutoFit/>
            </a:bodyPr>
            <a:p>
              <a:r>
                <a:rPr lang="zh-CN" altLang="en-US" sz="2400"/>
                <a:t>蒸发池</a:t>
              </a:r>
              <a:endParaRPr lang="zh-CN" altLang="en-US" sz="240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336" y="5010"/>
              <a:ext cx="1770" cy="725"/>
            </a:xfrm>
            <a:prstGeom prst="rect">
              <a:avLst/>
            </a:prstGeom>
            <a:noFill/>
            <a:ln w="28575" cmpd="sng">
              <a:solidFill>
                <a:srgbClr val="0070C0"/>
              </a:solidFill>
              <a:prstDash val="solid"/>
            </a:ln>
          </p:spPr>
          <p:txBody>
            <a:bodyPr wrap="square" rtlCol="0">
              <a:spAutoFit/>
            </a:bodyPr>
            <a:p>
              <a:r>
                <a:rPr lang="zh-CN" altLang="en-US" sz="2400"/>
                <a:t>结晶池</a:t>
              </a:r>
              <a:endParaRPr lang="zh-CN" altLang="en-US" sz="240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377" y="6810"/>
              <a:ext cx="3688" cy="724"/>
              <a:chOff x="10440" y="6240"/>
              <a:chExt cx="3688" cy="724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0440" y="6240"/>
                <a:ext cx="1409" cy="725"/>
              </a:xfrm>
              <a:prstGeom prst="rect">
                <a:avLst/>
              </a:prstGeom>
              <a:noFill/>
              <a:ln w="28575" cmpd="sng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p>
                <a:r>
                  <a:rPr lang="zh-CN" altLang="en-US" sz="2400"/>
                  <a:t>粗盐</a:t>
                </a:r>
                <a:endParaRPr lang="zh-CN" altLang="en-US" sz="2400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2720" y="6240"/>
                <a:ext cx="1409" cy="725"/>
              </a:xfrm>
              <a:prstGeom prst="rect">
                <a:avLst/>
              </a:prstGeom>
              <a:noFill/>
              <a:ln w="28575" cmpd="sng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p>
                <a:r>
                  <a:rPr lang="zh-CN" altLang="en-US" sz="2400"/>
                  <a:t>母液</a:t>
                </a:r>
                <a:endParaRPr lang="zh-CN" altLang="en-US" sz="2400"/>
              </a:p>
            </p:txBody>
          </p:sp>
        </p:grpSp>
        <p:sp>
          <p:nvSpPr>
            <p:cNvPr id="14" name="下箭头 13"/>
            <p:cNvSpPr/>
            <p:nvPr/>
          </p:nvSpPr>
          <p:spPr>
            <a:xfrm>
              <a:off x="10921" y="2725"/>
              <a:ext cx="600" cy="75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下箭头 14"/>
            <p:cNvSpPr/>
            <p:nvPr/>
          </p:nvSpPr>
          <p:spPr>
            <a:xfrm>
              <a:off x="10921" y="4240"/>
              <a:ext cx="600" cy="75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0470" y="5640"/>
              <a:ext cx="1501" cy="1350"/>
              <a:chOff x="11700" y="5070"/>
              <a:chExt cx="1501" cy="1350"/>
            </a:xfrm>
          </p:grpSpPr>
          <p:sp>
            <p:nvSpPr>
              <p:cNvPr id="16" name="下箭头 15"/>
              <p:cNvSpPr/>
              <p:nvPr/>
            </p:nvSpPr>
            <p:spPr>
              <a:xfrm rot="1980000">
                <a:off x="11700" y="5070"/>
                <a:ext cx="420" cy="1350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下箭头 16"/>
              <p:cNvSpPr/>
              <p:nvPr/>
            </p:nvSpPr>
            <p:spPr>
              <a:xfrm rot="19620000" flipH="1">
                <a:off x="12781" y="5070"/>
                <a:ext cx="420" cy="1350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8416925" y="3152775"/>
            <a:ext cx="3122295" cy="4603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具体是什么结晶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方法？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68515" y="5000625"/>
            <a:ext cx="377317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也叫</a:t>
            </a:r>
            <a:r>
              <a:rPr lang="en-US" altLang="zh-CN" sz="2400"/>
              <a:t>“</a:t>
            </a:r>
            <a:r>
              <a:rPr lang="zh-CN" altLang="en-US" sz="2400"/>
              <a:t>苦卤</a:t>
            </a:r>
            <a:r>
              <a:rPr lang="en-US" altLang="zh-CN" sz="2400"/>
              <a:t>”</a:t>
            </a:r>
            <a:r>
              <a:rPr lang="zh-CN" altLang="en-US" sz="2400"/>
              <a:t>，含有高浓度的</a:t>
            </a:r>
            <a:endParaRPr lang="zh-CN" altLang="en-US" sz="2400"/>
          </a:p>
          <a:p>
            <a:r>
              <a:rPr lang="en-US" altLang="zh-CN" sz="2400"/>
              <a:t>Mg</a:t>
            </a:r>
            <a:r>
              <a:rPr lang="en-US" altLang="zh-CN" sz="2400" baseline="30000"/>
              <a:t>2+</a:t>
            </a:r>
            <a:r>
              <a:rPr lang="zh-CN" altLang="en-US" sz="2400"/>
              <a:t>、</a:t>
            </a:r>
            <a:r>
              <a:rPr lang="en-US" altLang="zh-CN" sz="2400"/>
              <a:t>K</a:t>
            </a:r>
            <a:r>
              <a:rPr lang="en-US" altLang="zh-CN" sz="2400" baseline="30000"/>
              <a:t>+</a:t>
            </a:r>
            <a:r>
              <a:rPr lang="zh-CN" altLang="en-US" sz="2400"/>
              <a:t>、</a:t>
            </a:r>
            <a:r>
              <a:rPr lang="en-US" altLang="zh-CN" sz="2400"/>
              <a:t>SO</a:t>
            </a:r>
            <a:r>
              <a:rPr lang="en-US" altLang="zh-CN" sz="2400" baseline="-25000"/>
              <a:t>4</a:t>
            </a:r>
            <a:r>
              <a:rPr lang="en-US" altLang="zh-CN" sz="2400" baseline="30000"/>
              <a:t>2-</a:t>
            </a:r>
            <a:r>
              <a:rPr lang="zh-CN" altLang="en-US" sz="2400"/>
              <a:t>、</a:t>
            </a:r>
            <a:r>
              <a:rPr lang="en-US" altLang="zh-CN" sz="2400"/>
              <a:t>Br</a:t>
            </a:r>
            <a:r>
              <a:rPr lang="en-US" altLang="zh-CN" sz="2400" baseline="30000"/>
              <a:t>-</a:t>
            </a:r>
            <a:r>
              <a:rPr lang="zh-CN" altLang="en-US" sz="2400"/>
              <a:t>可从</a:t>
            </a:r>
            <a:endParaRPr lang="zh-CN" altLang="en-US" sz="2400"/>
          </a:p>
          <a:p>
            <a:r>
              <a:rPr lang="zh-CN" altLang="en-US" sz="2400"/>
              <a:t>中提取多种化工原料</a:t>
            </a:r>
            <a:endParaRPr lang="zh-CN" altLang="en-US" sz="2400"/>
          </a:p>
        </p:txBody>
      </p:sp>
      <p:sp>
        <p:nvSpPr>
          <p:cNvPr id="23" name="文本框 22"/>
          <p:cNvSpPr txBox="1"/>
          <p:nvPr/>
        </p:nvSpPr>
        <p:spPr>
          <a:xfrm>
            <a:off x="4762500" y="295275"/>
            <a:ext cx="230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海水制</a:t>
            </a:r>
            <a:r>
              <a:rPr lang="zh-CN" altLang="en-US" sz="2400" b="1">
                <a:solidFill>
                  <a:srgbClr val="C00000"/>
                </a:solidFill>
              </a:rPr>
              <a:t>盐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30810" y="253683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结晶的方法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810" y="942975"/>
            <a:ext cx="101149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、定义：一定条件下，溶液中的溶质以晶体的形式从溶液中析出的过程。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810" y="1571625"/>
            <a:ext cx="15805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9435" y="1571625"/>
            <a:ext cx="1790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</a:rPr>
              <a:t>蒸发结晶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9435" y="2066925"/>
            <a:ext cx="1790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</a:rPr>
              <a:t>冷却结晶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01085" y="1571625"/>
            <a:ext cx="1790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（减少</a:t>
            </a:r>
            <a:r>
              <a:rPr lang="zh-CN" altLang="en-US" sz="2400"/>
              <a:t>溶剂）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3601085" y="2066925"/>
            <a:ext cx="4819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（冷却热饱和溶液，降低</a:t>
            </a:r>
            <a:r>
              <a:rPr lang="zh-CN" altLang="en-US" sz="2400"/>
              <a:t>溶解度）</a:t>
            </a:r>
            <a:endParaRPr lang="zh-CN" altLang="en-US" sz="24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3367" t="18490" r="39971" b="73438"/>
          <a:stretch>
            <a:fillRect/>
          </a:stretch>
        </p:blipFill>
        <p:spPr>
          <a:xfrm>
            <a:off x="266700" y="3486150"/>
            <a:ext cx="7372350" cy="590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l="66472" t="35677" r="6735" b="6510"/>
          <a:stretch>
            <a:fillRect/>
          </a:stretch>
        </p:blipFill>
        <p:spPr>
          <a:xfrm>
            <a:off x="8275955" y="2534920"/>
            <a:ext cx="3390265" cy="41128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 l="3367" t="32812" r="39971" b="59896"/>
          <a:stretch>
            <a:fillRect/>
          </a:stretch>
        </p:blipFill>
        <p:spPr>
          <a:xfrm>
            <a:off x="266700" y="4794885"/>
            <a:ext cx="7372350" cy="5334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251835" y="4205605"/>
            <a:ext cx="2400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蒸发结晶</a:t>
            </a:r>
            <a:r>
              <a:rPr lang="en-US" altLang="zh-CN" sz="2400">
                <a:solidFill>
                  <a:srgbClr val="0070C0"/>
                </a:solidFill>
              </a:rPr>
              <a:t> </a:t>
            </a:r>
            <a:r>
              <a:rPr lang="zh-CN" altLang="en-US" sz="2400">
                <a:solidFill>
                  <a:srgbClr val="0070C0"/>
                </a:solidFill>
              </a:rPr>
              <a:t>、</a:t>
            </a:r>
            <a:r>
              <a:rPr lang="zh-CN" altLang="en-US" sz="2400">
                <a:solidFill>
                  <a:srgbClr val="0070C0"/>
                </a:solidFill>
              </a:rPr>
              <a:t>过滤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51835" y="545719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冷却结晶、</a:t>
            </a:r>
            <a:r>
              <a:rPr lang="zh-CN" altLang="en-US" sz="2400">
                <a:solidFill>
                  <a:srgbClr val="0070C0"/>
                </a:solidFill>
              </a:rPr>
              <a:t>过滤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9725" y="2886075"/>
            <a:ext cx="4150360" cy="4603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下面两种溶液的提纯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7" grpId="0"/>
      <p:bldP spid="10" grpId="0"/>
      <p:bldP spid="21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30810" y="253683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海水中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化学资源的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开发利用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67575" y="1221105"/>
            <a:ext cx="4820920" cy="8299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2400"/>
              <a:t>溴是海洋元素，地球上</a:t>
            </a:r>
            <a:r>
              <a:rPr lang="en-US" altLang="zh-CN" sz="2400"/>
              <a:t>99%</a:t>
            </a:r>
            <a:r>
              <a:rPr lang="zh-CN" altLang="en-US" sz="2400"/>
              <a:t>的溴</a:t>
            </a:r>
            <a:endParaRPr lang="zh-CN" altLang="en-US" sz="2400"/>
          </a:p>
          <a:p>
            <a:r>
              <a:rPr lang="zh-CN" altLang="en-US" sz="2400"/>
              <a:t>都分布于海水中，以</a:t>
            </a:r>
            <a:r>
              <a:rPr lang="en-US" altLang="zh-CN" sz="2400"/>
              <a:t>Br</a:t>
            </a:r>
            <a:r>
              <a:rPr lang="en-US" altLang="zh-CN" sz="2400" baseline="30000"/>
              <a:t>-</a:t>
            </a:r>
            <a:r>
              <a:rPr lang="zh-CN" altLang="en-US" sz="2400"/>
              <a:t>的形式存在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7267575" y="3038475"/>
            <a:ext cx="462915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、溴在照相术中，溴与碘、银的化合物担任感光剂的角色;</a:t>
            </a:r>
            <a:endParaRPr lang="zh-CN" altLang="en-US" sz="2400"/>
          </a:p>
          <a:p>
            <a:r>
              <a:rPr lang="en-US" altLang="zh-CN" sz="2400"/>
              <a:t>2</a:t>
            </a:r>
            <a:r>
              <a:rPr lang="zh-CN" altLang="en-US" sz="2400"/>
              <a:t>、在医学上用作镇静剂，消毒药剂的红药水中，就含有溴和汞;</a:t>
            </a:r>
            <a:endParaRPr lang="zh-CN" altLang="en-US" sz="2400"/>
          </a:p>
          <a:p>
            <a:r>
              <a:rPr lang="en-US" altLang="zh-CN" sz="2400"/>
              <a:t>3</a:t>
            </a:r>
            <a:r>
              <a:rPr lang="zh-CN" altLang="en-US" sz="2400"/>
              <a:t>、溴乙烷、溴苯等都是常用的有机试剂，在制造汽油防震剂四乙基铅时也离不了溴;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7267575" y="222313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溴</a:t>
            </a:r>
            <a:r>
              <a:rPr lang="zh-CN" altLang="en-US" sz="2400" b="1">
                <a:solidFill>
                  <a:srgbClr val="C00000"/>
                </a:solidFill>
              </a:rPr>
              <a:t>元素的应用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4635" y="3223260"/>
            <a:ext cx="1734820" cy="624840"/>
          </a:xfrm>
          <a:prstGeom prst="rect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300220" y="254000"/>
            <a:ext cx="81838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提问：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en-US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、从海水中提取元素要解决什么</a:t>
            </a:r>
            <a:r>
              <a:rPr lang="zh-CN" altLang="en-US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关键问题？</a:t>
            </a:r>
            <a:endParaRPr lang="zh-CN" altLang="en-US" sz="2800" b="1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  <a:sym typeface="+mn-ea"/>
            </a:endParaRPr>
          </a:p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            2</a:t>
            </a:r>
            <a:r>
              <a:rPr lang="zh-CN" altLang="en-US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、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如何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从海水中提取溴？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1209675"/>
            <a:ext cx="6567170" cy="4092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资料卡片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en-US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由于与岩石、大气和生物的相互作用，海水中溶解和悬浮着大量的无机物和有机物。海水中含量最多的O、H两种元素，加上Cl、Na、Mg、S、Ca、K、Br、C、Sr、B、F等11种元素，其总含量超过99%，其他元素为微量。虽然海水中元素的种类很多，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总储量很大，但许多元素的富集程度却很低。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例如，海水中金元素的总储量约为5×10</a:t>
            </a:r>
            <a:r>
              <a:rPr lang="en-US" altLang="zh-CN" sz="24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t，而1t海水中金元素的含量仅为4×10</a:t>
            </a:r>
            <a:r>
              <a:rPr lang="en-US" altLang="zh-CN" sz="24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-6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g。海洋还是一个远未充分开发的巨大化学资源宝库。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bldLvl="0" animBg="1"/>
      <p:bldP spid="5" grpId="0" bldLvl="0" animBg="1"/>
      <p:bldP spid="7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44145" y="1295400"/>
            <a:ext cx="5027295" cy="4923155"/>
            <a:chOff x="227" y="2040"/>
            <a:chExt cx="7917" cy="7753"/>
          </a:xfrm>
        </p:grpSpPr>
        <p:grpSp>
          <p:nvGrpSpPr>
            <p:cNvPr id="5" name="组合 4"/>
            <p:cNvGrpSpPr/>
            <p:nvPr/>
          </p:nvGrpSpPr>
          <p:grpSpPr>
            <a:xfrm>
              <a:off x="227" y="2040"/>
              <a:ext cx="3688" cy="5554"/>
              <a:chOff x="227" y="2040"/>
              <a:chExt cx="3688" cy="5554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946" y="2040"/>
                <a:ext cx="2250" cy="725"/>
              </a:xfrm>
              <a:prstGeom prst="rect">
                <a:avLst/>
              </a:prstGeom>
              <a:noFill/>
              <a:ln w="28575" cmpd="sng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p>
                <a:r>
                  <a:rPr lang="zh-CN" altLang="en-US" sz="2400"/>
                  <a:t>浓缩海水</a:t>
                </a:r>
                <a:endParaRPr lang="zh-CN" altLang="en-US" sz="240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186" y="3555"/>
                <a:ext cx="1770" cy="725"/>
              </a:xfrm>
              <a:prstGeom prst="rect">
                <a:avLst/>
              </a:prstGeom>
              <a:noFill/>
              <a:ln w="28575" cmpd="sng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p>
                <a:r>
                  <a:rPr lang="zh-CN" altLang="en-US" sz="2400"/>
                  <a:t>蒸发池</a:t>
                </a:r>
                <a:endParaRPr lang="zh-CN" altLang="en-US" sz="240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186" y="5070"/>
                <a:ext cx="1770" cy="725"/>
              </a:xfrm>
              <a:prstGeom prst="rect">
                <a:avLst/>
              </a:prstGeom>
              <a:noFill/>
              <a:ln w="28575" cmpd="sng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p>
                <a:r>
                  <a:rPr lang="zh-CN" altLang="en-US" sz="2400"/>
                  <a:t>结晶池</a:t>
                </a:r>
                <a:endParaRPr lang="zh-CN" altLang="en-US" sz="2400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227" y="6870"/>
                <a:ext cx="3688" cy="724"/>
                <a:chOff x="10440" y="6240"/>
                <a:chExt cx="3688" cy="724"/>
              </a:xfrm>
            </p:grpSpPr>
            <p:sp>
              <p:nvSpPr>
                <p:cNvPr id="12" name="文本框 11"/>
                <p:cNvSpPr txBox="1"/>
                <p:nvPr/>
              </p:nvSpPr>
              <p:spPr>
                <a:xfrm>
                  <a:off x="10440" y="6240"/>
                  <a:ext cx="1409" cy="725"/>
                </a:xfrm>
                <a:prstGeom prst="rect">
                  <a:avLst/>
                </a:prstGeom>
                <a:noFill/>
                <a:ln w="28575" cmpd="sng">
                  <a:solidFill>
                    <a:srgbClr val="0070C0"/>
                  </a:solidFill>
                  <a:prstDash val="solid"/>
                </a:ln>
              </p:spPr>
              <p:txBody>
                <a:bodyPr wrap="square" rtlCol="0">
                  <a:spAutoFit/>
                </a:bodyPr>
                <a:p>
                  <a:r>
                    <a:rPr lang="zh-CN" altLang="en-US" sz="2400"/>
                    <a:t>粗盐</a:t>
                  </a:r>
                  <a:endParaRPr lang="zh-CN" altLang="en-US" sz="2400"/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12720" y="6240"/>
                  <a:ext cx="1409" cy="725"/>
                </a:xfrm>
                <a:prstGeom prst="rect">
                  <a:avLst/>
                </a:prstGeom>
                <a:noFill/>
                <a:ln w="28575" cmpd="sng">
                  <a:solidFill>
                    <a:srgbClr val="0070C0"/>
                  </a:solidFill>
                  <a:prstDash val="solid"/>
                </a:ln>
              </p:spPr>
              <p:txBody>
                <a:bodyPr wrap="square" rtlCol="0">
                  <a:spAutoFit/>
                </a:bodyPr>
                <a:p>
                  <a:r>
                    <a:rPr lang="zh-CN" altLang="en-US" sz="2400"/>
                    <a:t>母液</a:t>
                  </a:r>
                  <a:endParaRPr lang="zh-CN" altLang="en-US" sz="2400"/>
                </a:p>
              </p:txBody>
            </p:sp>
          </p:grpSp>
          <p:sp>
            <p:nvSpPr>
              <p:cNvPr id="14" name="下箭头 13"/>
              <p:cNvSpPr/>
              <p:nvPr/>
            </p:nvSpPr>
            <p:spPr>
              <a:xfrm>
                <a:off x="1771" y="2785"/>
                <a:ext cx="600" cy="750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下箭头 14"/>
              <p:cNvSpPr/>
              <p:nvPr/>
            </p:nvSpPr>
            <p:spPr>
              <a:xfrm>
                <a:off x="1771" y="4300"/>
                <a:ext cx="600" cy="750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1320" y="5700"/>
                <a:ext cx="1501" cy="1350"/>
                <a:chOff x="11700" y="5070"/>
                <a:chExt cx="1501" cy="1350"/>
              </a:xfrm>
            </p:grpSpPr>
            <p:sp>
              <p:nvSpPr>
                <p:cNvPr id="16" name="下箭头 15"/>
                <p:cNvSpPr/>
                <p:nvPr/>
              </p:nvSpPr>
              <p:spPr>
                <a:xfrm rot="1980000">
                  <a:off x="11700" y="5070"/>
                  <a:ext cx="420" cy="1350"/>
                </a:xfrm>
                <a:prstGeom prst="downArrow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" name="下箭头 16"/>
                <p:cNvSpPr/>
                <p:nvPr/>
              </p:nvSpPr>
              <p:spPr>
                <a:xfrm rot="19620000" flipH="1">
                  <a:off x="12781" y="5070"/>
                  <a:ext cx="420" cy="1350"/>
                </a:xfrm>
                <a:prstGeom prst="downArrow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2" name="文本框 21"/>
            <p:cNvSpPr txBox="1"/>
            <p:nvPr/>
          </p:nvSpPr>
          <p:spPr>
            <a:xfrm>
              <a:off x="1629" y="7905"/>
              <a:ext cx="651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也叫</a:t>
              </a:r>
              <a:r>
                <a:rPr lang="en-US" altLang="zh-CN" sz="2400"/>
                <a:t>“</a:t>
              </a:r>
              <a:r>
                <a:rPr lang="zh-CN" altLang="en-US" sz="2400"/>
                <a:t>苦卤</a:t>
              </a:r>
              <a:r>
                <a:rPr lang="en-US" altLang="zh-CN" sz="2400"/>
                <a:t>”</a:t>
              </a:r>
              <a:r>
                <a:rPr lang="zh-CN" altLang="en-US" sz="2400"/>
                <a:t>，含有高浓度的</a:t>
              </a:r>
              <a:r>
                <a:rPr lang="en-US" altLang="zh-CN" sz="2400"/>
                <a:t>Mg</a:t>
              </a:r>
              <a:r>
                <a:rPr lang="en-US" altLang="zh-CN" sz="2400" baseline="30000"/>
                <a:t>2+</a:t>
              </a:r>
              <a:r>
                <a:rPr lang="zh-CN" altLang="en-US" sz="2400"/>
                <a:t>、</a:t>
              </a:r>
              <a:r>
                <a:rPr lang="en-US" altLang="zh-CN" sz="2400"/>
                <a:t>K</a:t>
              </a:r>
              <a:r>
                <a:rPr lang="en-US" altLang="zh-CN" sz="2400" baseline="30000"/>
                <a:t>+</a:t>
              </a:r>
              <a:r>
                <a:rPr lang="zh-CN" altLang="en-US" sz="2400"/>
                <a:t>、</a:t>
              </a:r>
              <a:r>
                <a:rPr lang="en-US" altLang="zh-CN" sz="2400"/>
                <a:t>SO</a:t>
              </a:r>
              <a:r>
                <a:rPr lang="en-US" altLang="zh-CN" sz="2400" baseline="-25000"/>
                <a:t>4</a:t>
              </a:r>
              <a:r>
                <a:rPr lang="en-US" altLang="zh-CN" sz="2400" baseline="30000"/>
                <a:t>2-</a:t>
              </a:r>
              <a:r>
                <a:rPr lang="zh-CN" altLang="en-US" sz="2400"/>
                <a:t>、</a:t>
              </a:r>
              <a:r>
                <a:rPr lang="en-US" altLang="zh-CN" sz="2400"/>
                <a:t>Br</a:t>
              </a:r>
              <a:r>
                <a:rPr lang="en-US" altLang="zh-CN" sz="2400" baseline="30000"/>
                <a:t>-</a:t>
              </a:r>
              <a:r>
                <a:rPr lang="zh-CN" altLang="en-US" sz="2400"/>
                <a:t>可从中提取多种化工原料</a:t>
              </a:r>
              <a:endParaRPr lang="zh-CN" altLang="en-US" sz="240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30810" y="253683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海水中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化学资源的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开发利用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2781935" y="1173480"/>
          <a:ext cx="2858135" cy="2058670"/>
        </p:xfrm>
        <a:graphic>
          <a:graphicData uri="http://schemas.openxmlformats.org/drawingml/2006/table">
            <a:tbl>
              <a:tblPr firstRow="1" bandRow="1"/>
              <a:tblGrid>
                <a:gridCol w="805180"/>
                <a:gridCol w="2052955"/>
              </a:tblGrid>
              <a:tr h="4572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FF6238"/>
                        </a:solidFill>
                      </a:endParaRPr>
                    </a:p>
                  </a:txBody>
                  <a:tcPr>
                    <a:lnL w="9525">
                      <a:solidFill>
                        <a:srgbClr val="FF6238"/>
                      </a:solidFill>
                      <a:prstDash val="sysDash"/>
                    </a:lnL>
                    <a:lnR w="9525">
                      <a:solidFill>
                        <a:srgbClr val="FF6238"/>
                      </a:solidFill>
                      <a:prstDash val="sysDash"/>
                    </a:lnR>
                    <a:lnT w="9525">
                      <a:solidFill>
                        <a:srgbClr val="FF6238"/>
                      </a:solidFill>
                      <a:prstDash val="sysDash"/>
                    </a:lnT>
                    <a:lnB w="9525">
                      <a:solidFill>
                        <a:srgbClr val="FF6238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</a:t>
                      </a:r>
                      <a:r>
                        <a:rPr lang="en-US" altLang="zh-CN" sz="2400" b="1" baseline="300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zh-CN" altLang="en-US" sz="2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浓度</a:t>
                      </a:r>
                      <a:endParaRPr lang="zh-CN" altLang="en-US" sz="24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FF6238"/>
                      </a:solidFill>
                      <a:prstDash val="sysDash"/>
                    </a:lnL>
                    <a:lnR w="9525">
                      <a:solidFill>
                        <a:srgbClr val="FF6238"/>
                      </a:solidFill>
                      <a:prstDash val="sysDash"/>
                    </a:lnR>
                    <a:lnT w="9525">
                      <a:solidFill>
                        <a:srgbClr val="FF6238"/>
                      </a:solidFill>
                      <a:prstDash val="sysDash"/>
                    </a:lnT>
                    <a:lnB w="9525">
                      <a:solidFill>
                        <a:srgbClr val="FF6238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8007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海水</a:t>
                      </a:r>
                      <a:endParaRPr lang="zh-CN" altLang="en-US" sz="24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FF6238"/>
                      </a:solidFill>
                      <a:prstDash val="sysDash"/>
                    </a:lnL>
                    <a:lnR w="9525">
                      <a:solidFill>
                        <a:srgbClr val="FF6238"/>
                      </a:solidFill>
                      <a:prstDash val="sysDash"/>
                    </a:lnR>
                    <a:lnT w="9525">
                      <a:solidFill>
                        <a:srgbClr val="FF6238"/>
                      </a:solidFill>
                      <a:prstDash val="sysDash"/>
                    </a:lnT>
                    <a:lnB w="9525">
                      <a:solidFill>
                        <a:srgbClr val="FF6238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</a:rPr>
                        <a:t>0.0672  g/L</a:t>
                      </a:r>
                      <a:endParaRPr lang="en-US" altLang="zh-CN" sz="24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FF6238"/>
                      </a:solidFill>
                      <a:prstDash val="sysDash"/>
                    </a:lnL>
                    <a:lnR w="9525">
                      <a:solidFill>
                        <a:srgbClr val="FF6238"/>
                      </a:solidFill>
                      <a:prstDash val="sysDash"/>
                    </a:lnR>
                    <a:lnT w="9525">
                      <a:solidFill>
                        <a:srgbClr val="FF6238"/>
                      </a:solidFill>
                      <a:prstDash val="sysDash"/>
                    </a:lnT>
                    <a:lnB w="9525">
                      <a:solidFill>
                        <a:srgbClr val="FF6238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8007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苦卤</a:t>
                      </a:r>
                      <a:endParaRPr lang="zh-CN" altLang="en-US" sz="24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FF6238"/>
                      </a:solidFill>
                      <a:prstDash val="sysDash"/>
                    </a:lnL>
                    <a:lnR w="9525">
                      <a:solidFill>
                        <a:srgbClr val="FF6238"/>
                      </a:solidFill>
                      <a:prstDash val="sysDash"/>
                    </a:lnR>
                    <a:lnT w="9525">
                      <a:solidFill>
                        <a:srgbClr val="FF6238"/>
                      </a:solidFill>
                      <a:prstDash val="sysDash"/>
                    </a:lnT>
                    <a:lnB w="9525">
                      <a:solidFill>
                        <a:srgbClr val="FF6238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</a:rPr>
                        <a:t>2.5~3  g/L</a:t>
                      </a:r>
                      <a:endParaRPr lang="en-US" altLang="zh-CN" sz="24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FF6238"/>
                      </a:solidFill>
                      <a:prstDash val="sysDash"/>
                    </a:lnL>
                    <a:lnR w="9525">
                      <a:solidFill>
                        <a:srgbClr val="FF6238"/>
                      </a:solidFill>
                      <a:prstDash val="sysDash"/>
                    </a:lnR>
                    <a:lnT w="9525">
                      <a:solidFill>
                        <a:srgbClr val="FF6238"/>
                      </a:solidFill>
                      <a:prstDash val="sysDash"/>
                    </a:lnT>
                    <a:lnB w="9525">
                      <a:solidFill>
                        <a:srgbClr val="FF6238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4762500" y="315278"/>
            <a:ext cx="230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海水提溴（</a:t>
            </a:r>
            <a:r>
              <a:rPr lang="en-US" altLang="zh-CN" sz="2400" b="1">
                <a:solidFill>
                  <a:srgbClr val="C00000"/>
                </a:solidFill>
              </a:rPr>
              <a:t>Br</a:t>
            </a:r>
            <a:r>
              <a:rPr lang="en-US" altLang="zh-CN" sz="2400" b="1" baseline="-25000">
                <a:solidFill>
                  <a:srgbClr val="C00000"/>
                </a:solidFill>
              </a:rPr>
              <a:t>2</a:t>
            </a:r>
            <a:r>
              <a:rPr lang="zh-CN" altLang="en-US" sz="2400" b="1">
                <a:solidFill>
                  <a:srgbClr val="C00000"/>
                </a:solidFill>
              </a:rPr>
              <a:t>）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33185" y="981710"/>
            <a:ext cx="4150360" cy="4603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海水提溴的核心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过程是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什么？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33185" y="1553210"/>
            <a:ext cx="4247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</a:rPr>
              <a:t>Br </a:t>
            </a:r>
            <a:r>
              <a:rPr lang="en-US" altLang="zh-CN" sz="2800" baseline="30000">
                <a:solidFill>
                  <a:srgbClr val="0070C0"/>
                </a:solidFill>
              </a:rPr>
              <a:t>-</a:t>
            </a:r>
            <a:r>
              <a:rPr lang="en-US" altLang="zh-CN" sz="2800">
                <a:solidFill>
                  <a:srgbClr val="0070C0"/>
                </a:solidFill>
              </a:rPr>
              <a:t>→Br</a:t>
            </a:r>
            <a:r>
              <a:rPr lang="en-US" altLang="zh-CN" sz="2800" baseline="-25000">
                <a:solidFill>
                  <a:srgbClr val="0070C0"/>
                </a:solidFill>
              </a:rPr>
              <a:t>2</a:t>
            </a:r>
            <a:r>
              <a:rPr lang="zh-CN" altLang="en-US" sz="2800">
                <a:solidFill>
                  <a:srgbClr val="0070C0"/>
                </a:solidFill>
              </a:rPr>
              <a:t>（发生氧化反应）</a:t>
            </a:r>
            <a:endParaRPr lang="zh-CN" altLang="en-US" sz="2800">
              <a:solidFill>
                <a:srgbClr val="0070C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33185" y="2181860"/>
            <a:ext cx="3427095" cy="4603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如何选择合适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的氧化剂？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l="4095" t="43490" r="60176" b="22917"/>
          <a:stretch>
            <a:fillRect/>
          </a:stretch>
        </p:blipFill>
        <p:spPr>
          <a:xfrm>
            <a:off x="6156960" y="3957320"/>
            <a:ext cx="5377815" cy="284289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800090" y="2757805"/>
            <a:ext cx="65646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选择原则：</a:t>
            </a:r>
            <a:r>
              <a:rPr lang="en-US" altLang="zh-CN" sz="2400"/>
              <a:t>1</a:t>
            </a:r>
            <a:r>
              <a:rPr lang="zh-CN" altLang="en-US" sz="2400"/>
              <a:t>、科学性（氧化性比</a:t>
            </a:r>
            <a:r>
              <a:rPr lang="en-US" altLang="zh-CN" sz="2400"/>
              <a:t>Br</a:t>
            </a:r>
            <a:r>
              <a:rPr lang="en-US" altLang="zh-CN" sz="2400" baseline="-25000"/>
              <a:t>2</a:t>
            </a:r>
            <a:r>
              <a:rPr lang="zh-CN" altLang="en-US" sz="2400"/>
              <a:t>强）</a:t>
            </a:r>
            <a:endParaRPr lang="zh-CN" altLang="en-US" sz="2400"/>
          </a:p>
          <a:p>
            <a:r>
              <a:rPr lang="en-US" altLang="zh-CN" sz="2400"/>
              <a:t>2</a:t>
            </a:r>
            <a:r>
              <a:rPr lang="zh-CN" altLang="en-US" sz="2400"/>
              <a:t>、简约型（原料廉价易得，操作简单）</a:t>
            </a:r>
            <a:endParaRPr lang="zh-CN" altLang="en-US" sz="2400"/>
          </a:p>
          <a:p>
            <a:r>
              <a:rPr lang="en-US" altLang="zh-CN" sz="2400"/>
              <a:t>3</a:t>
            </a:r>
            <a:r>
              <a:rPr lang="zh-CN" altLang="en-US" sz="2400"/>
              <a:t>、安全性（减少或消除工业生产对环境的污染）</a:t>
            </a:r>
            <a:endParaRPr lang="zh-CN" altLang="en-US" sz="24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1235" t="50816" r="6003" b="15625"/>
          <a:stretch>
            <a:fillRect/>
          </a:stretch>
        </p:blipFill>
        <p:spPr>
          <a:xfrm>
            <a:off x="283845" y="2322195"/>
            <a:ext cx="10768330" cy="2454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9810" t="18229" r="77111" b="73133"/>
          <a:stretch>
            <a:fillRect/>
          </a:stretch>
        </p:blipFill>
        <p:spPr>
          <a:xfrm>
            <a:off x="259715" y="1022350"/>
            <a:ext cx="1701800" cy="6318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0810" y="253683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海水中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化学资源的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开发利用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62500" y="315278"/>
            <a:ext cx="230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海水提溴（</a:t>
            </a:r>
            <a:r>
              <a:rPr lang="en-US" altLang="zh-CN" sz="2400" b="1">
                <a:solidFill>
                  <a:srgbClr val="C00000"/>
                </a:solidFill>
              </a:rPr>
              <a:t>Br</a:t>
            </a:r>
            <a:r>
              <a:rPr lang="en-US" altLang="zh-CN" sz="2400" b="1" baseline="-25000">
                <a:solidFill>
                  <a:srgbClr val="C00000"/>
                </a:solidFill>
              </a:rPr>
              <a:t>2</a:t>
            </a:r>
            <a:r>
              <a:rPr lang="zh-CN" altLang="en-US" sz="2400" b="1">
                <a:solidFill>
                  <a:srgbClr val="C00000"/>
                </a:solidFill>
              </a:rPr>
              <a:t>）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6857" t="19141" r="29795" b="71484"/>
          <a:stretch>
            <a:fillRect/>
          </a:stretch>
        </p:blipFill>
        <p:spPr>
          <a:xfrm>
            <a:off x="1964690" y="1034415"/>
            <a:ext cx="5097145" cy="619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9875" y="1833880"/>
            <a:ext cx="4754880" cy="4603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/>
              <a:t>如何将溴单质从苦卤中提取出来？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212090" y="5283200"/>
            <a:ext cx="111410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萃取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∶是利用A物质在B溶剂中的溶解能力小于在C溶剂中的溶解能力，把A物质从B溶剂提取到C溶剂里（B和C互不相溶）的分离方法。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分液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∶是利用两种液体互不相溶的性质将两种液体分离的方法。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090" y="483362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介绍两种分离提纯方法</a:t>
            </a:r>
            <a:endParaRPr lang="zh-CN" altLang="en-US" sz="2400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TABLE_BEAUTIFY" val="smartTable{f086f274-3f86-4f97-9920-00a9a12f5521}"/>
  <p:tag name="TABLE_ENDDRAG_ORIGIN_RECT" val="225*161"/>
  <p:tag name="TABLE_ENDDRAG_RECT" val="358*87*225*161"/>
  <p:tag name="TABLE_EMPHASIZE_COLOR" val="16736824"/>
  <p:tag name="TABLE_SKINIDX" val="2"/>
  <p:tag name="TABLE_COLORIDX" val="3"/>
  <p:tag name="TABLE_COLOR_RGB" val="0x000000*0xFFFFFF*0x212121*0xFFFFFF*0xFF6238*0xFFD147*0xFFB57D*0xFF7A51*0xFFD791*0xFF8C6D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TABLE_BEAUTIFY" val="smartTable{f086f274-3f86-4f97-9920-00a9a12f5521}"/>
  <p:tag name="TABLE_ENDDRAG_ORIGIN_RECT" val="206*155"/>
  <p:tag name="TABLE_ENDDRAG_RECT" val="9*372*206*155"/>
  <p:tag name="TABLE_EMPHASIZE_COLOR" val="16736824"/>
  <p:tag name="TABLE_SKINIDX" val="2"/>
  <p:tag name="TABLE_COLORIDX" val="3"/>
  <p:tag name="TABLE_COLOR_RGB" val="0x000000*0xFFFFFF*0x212121*0xFFFFFF*0xFF6238*0xFFD147*0xFFB57D*0xFF7A51*0xFFD791*0xFF8C6D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PP_MARK_KEY" val="faf94be6-8111-41c2-8dd9-e2c85816f45d"/>
  <p:tag name="COMMONDATA" val="eyJoZGlkIjoiNTcxNjkxNWZkNmEyMDY3ZTBlZTQ4YjljMDk0Mzg0ZGI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1943</Words>
  <Application>WPS 演示</Application>
  <PresentationFormat>宽屏</PresentationFormat>
  <Paragraphs>323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黑体</vt:lpstr>
      <vt:lpstr>Times New Roman</vt:lpstr>
      <vt:lpstr>微软雅黑</vt:lpstr>
      <vt:lpstr>Courier New</vt:lpstr>
      <vt:lpstr>楷体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14339</cp:lastModifiedBy>
  <cp:revision>173</cp:revision>
  <dcterms:created xsi:type="dcterms:W3CDTF">2019-06-19T02:08:00Z</dcterms:created>
  <dcterms:modified xsi:type="dcterms:W3CDTF">2023-05-15T00:33:43Z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CF139208757B44FB9704BAAAD815052C</vt:lpwstr>
  </property>
</Properties>
</file>