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509" r:id="rId3"/>
    <p:sldId id="532" r:id="rId5"/>
    <p:sldId id="497" r:id="rId6"/>
    <p:sldId id="498" r:id="rId7"/>
    <p:sldId id="499" r:id="rId8"/>
    <p:sldId id="510" r:id="rId9"/>
    <p:sldId id="511" r:id="rId10"/>
    <p:sldId id="500" r:id="rId11"/>
    <p:sldId id="501" r:id="rId12"/>
    <p:sldId id="512" r:id="rId13"/>
    <p:sldId id="513" r:id="rId14"/>
    <p:sldId id="514" r:id="rId15"/>
    <p:sldId id="479" r:id="rId16"/>
    <p:sldId id="517" r:id="rId17"/>
    <p:sldId id="515" r:id="rId18"/>
    <p:sldId id="518" r:id="rId19"/>
    <p:sldId id="519" r:id="rId20"/>
    <p:sldId id="520" r:id="rId21"/>
    <p:sldId id="516" r:id="rId22"/>
    <p:sldId id="521" r:id="rId23"/>
    <p:sldId id="522" r:id="rId24"/>
    <p:sldId id="523" r:id="rId25"/>
    <p:sldId id="524" r:id="rId26"/>
    <p:sldId id="527" r:id="rId27"/>
    <p:sldId id="526" r:id="rId28"/>
    <p:sldId id="525" r:id="rId29"/>
    <p:sldId id="480" r:id="rId30"/>
    <p:sldId id="528" r:id="rId31"/>
    <p:sldId id="529" r:id="rId32"/>
    <p:sldId id="530" r:id="rId33"/>
    <p:sldId id="531" r:id="rId34"/>
  </p:sldIdLst>
  <p:sldSz cx="9144000" cy="6858000" type="screen4x3"/>
  <p:notesSz cx="6858000" cy="9144000"/>
  <p:embeddedFontLst>
    <p:embeddedFont>
      <p:font typeface="楷体" panose="02010609060101010101" pitchFamily="49" charset="-122"/>
      <p:regular r:id="rId39"/>
    </p:embeddedFont>
    <p:embeddedFont>
      <p:font typeface="Wingdings 2" panose="05020102010507070707"/>
      <p:regular r:id="rId40"/>
    </p:embeddedFont>
    <p:embeddedFont>
      <p:font typeface="华文楷体" panose="02010600040101010101" charset="-122"/>
      <p:regular r:id="rId41"/>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gj"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D91B9"/>
    <a:srgbClr val="E0F2FC"/>
    <a:srgbClr val="ABDCF7"/>
    <a:srgbClr val="6600FF"/>
    <a:srgbClr val="6666FF"/>
    <a:srgbClr val="9933FF"/>
    <a:srgbClr val="3366CC"/>
    <a:srgbClr val="0000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5316" autoAdjust="0"/>
  </p:normalViewPr>
  <p:slideViewPr>
    <p:cSldViewPr showGuides="1">
      <p:cViewPr varScale="1">
        <p:scale>
          <a:sx n="54" d="100"/>
          <a:sy n="54" d="100"/>
        </p:scale>
        <p:origin x="-78" y="-1218"/>
      </p:cViewPr>
      <p:guideLst>
        <p:guide orient="horz" pos="216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font" Target="fonts/font3.fntdata"/><Relationship Id="rId40" Type="http://schemas.openxmlformats.org/officeDocument/2006/relationships/font" Target="fonts/font2.fntdata"/><Relationship Id="rId4" Type="http://schemas.openxmlformats.org/officeDocument/2006/relationships/notesMaster" Target="notesMasters/notesMaster1.xml"/><Relationship Id="rId39" Type="http://schemas.openxmlformats.org/officeDocument/2006/relationships/font" Target="fonts/font1.fntdata"/><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Users/apple/Desktop/PPT-1.jpgPPT-1"/>
          <p:cNvPicPr>
            <a:picLocks noChangeAspect="1" noChangeArrowheads="1"/>
          </p:cNvPicPr>
          <p:nvPr/>
        </p:nvPicPr>
        <p:blipFill>
          <a:blip r:embed="rId1"/>
          <a:srcRect/>
          <a:stretch>
            <a:fillRect/>
          </a:stretch>
        </p:blipFill>
        <p:spPr bwMode="auto">
          <a:xfrm>
            <a:off x="0" y="34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flipV="1">
            <a:off x="5868144" y="6140880"/>
            <a:ext cx="3275856" cy="387425"/>
          </a:xfrm>
          <a:prstGeom prst="rect">
            <a:avLst/>
          </a:prstGeom>
          <a:solidFill>
            <a:srgbClr val="6AAA3E">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6" name="任意多边形: 形状 11"/>
          <p:cNvSpPr/>
          <p:nvPr/>
        </p:nvSpPr>
        <p:spPr>
          <a:xfrm flipV="1">
            <a:off x="5354505" y="6140880"/>
            <a:ext cx="873679" cy="387425"/>
          </a:xfrm>
          <a:custGeom>
            <a:avLst/>
            <a:gdLst>
              <a:gd name="connsiteX0" fmla="*/ 0 w 10965543"/>
              <a:gd name="connsiteY0" fmla="*/ 0 h 3542400"/>
              <a:gd name="connsiteX1" fmla="*/ 508000 w 10965543"/>
              <a:gd name="connsiteY1" fmla="*/ 0 h 3542400"/>
              <a:gd name="connsiteX2" fmla="*/ 508000 w 10965543"/>
              <a:gd name="connsiteY2" fmla="*/ 592 h 3542400"/>
              <a:gd name="connsiteX3" fmla="*/ 1764391 w 10965543"/>
              <a:gd name="connsiteY3" fmla="*/ 592 h 3542400"/>
              <a:gd name="connsiteX4" fmla="*/ 1764391 w 10965543"/>
              <a:gd name="connsiteY4" fmla="*/ 4518 h 3542400"/>
              <a:gd name="connsiteX5" fmla="*/ 8215747 w 10965543"/>
              <a:gd name="connsiteY5" fmla="*/ 4518 h 3542400"/>
              <a:gd name="connsiteX6" fmla="*/ 8215747 w 10965543"/>
              <a:gd name="connsiteY6" fmla="*/ 4517 h 3542400"/>
              <a:gd name="connsiteX7" fmla="*/ 10965543 w 10965543"/>
              <a:gd name="connsiteY7" fmla="*/ 3541808 h 3542400"/>
              <a:gd name="connsiteX8" fmla="*/ 8215747 w 10965543"/>
              <a:gd name="connsiteY8" fmla="*/ 3541808 h 3542400"/>
              <a:gd name="connsiteX9" fmla="*/ 1535793 w 10965543"/>
              <a:gd name="connsiteY9" fmla="*/ 3541808 h 3542400"/>
              <a:gd name="connsiteX10" fmla="*/ 1535793 w 10965543"/>
              <a:gd name="connsiteY10" fmla="*/ 3539392 h 3542400"/>
              <a:gd name="connsiteX11" fmla="*/ 508000 w 10965543"/>
              <a:gd name="connsiteY11" fmla="*/ 3539392 h 3542400"/>
              <a:gd name="connsiteX12" fmla="*/ 508000 w 10965543"/>
              <a:gd name="connsiteY12" fmla="*/ 3542400 h 3542400"/>
              <a:gd name="connsiteX13" fmla="*/ 0 w 10965543"/>
              <a:gd name="connsiteY13" fmla="*/ 3542400 h 35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5543" h="3542400">
                <a:moveTo>
                  <a:pt x="0" y="0"/>
                </a:moveTo>
                <a:lnTo>
                  <a:pt x="508000" y="0"/>
                </a:lnTo>
                <a:lnTo>
                  <a:pt x="508000" y="592"/>
                </a:lnTo>
                <a:lnTo>
                  <a:pt x="1764391" y="592"/>
                </a:lnTo>
                <a:lnTo>
                  <a:pt x="1764391" y="4518"/>
                </a:lnTo>
                <a:lnTo>
                  <a:pt x="8215747" y="4518"/>
                </a:lnTo>
                <a:lnTo>
                  <a:pt x="8215747" y="4517"/>
                </a:lnTo>
                <a:lnTo>
                  <a:pt x="10965543" y="3541808"/>
                </a:lnTo>
                <a:lnTo>
                  <a:pt x="8215747" y="3541808"/>
                </a:lnTo>
                <a:lnTo>
                  <a:pt x="1535793" y="3541808"/>
                </a:lnTo>
                <a:lnTo>
                  <a:pt x="1535793" y="3539392"/>
                </a:lnTo>
                <a:lnTo>
                  <a:pt x="508000" y="3539392"/>
                </a:lnTo>
                <a:lnTo>
                  <a:pt x="508000" y="3542400"/>
                </a:lnTo>
                <a:lnTo>
                  <a:pt x="0" y="3542400"/>
                </a:lnTo>
                <a:close/>
              </a:path>
            </a:pathLst>
          </a:custGeom>
          <a:solidFill>
            <a:srgbClr val="81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1" name="标题 1"/>
          <p:cNvSpPr txBox="1"/>
          <p:nvPr/>
        </p:nvSpPr>
        <p:spPr>
          <a:xfrm>
            <a:off x="360362" y="4115727"/>
            <a:ext cx="8423275" cy="1902747"/>
          </a:xfrm>
          <a:prstGeom prst="rect">
            <a:avLst/>
          </a:prstGeom>
          <a:noFill/>
          <a:ln w="9525">
            <a:noFill/>
          </a:ln>
        </p:spPr>
        <p:txBody>
          <a:bodyPr anchor="ctr"/>
          <a:lstStyle/>
          <a:p>
            <a:pPr algn="ctr"/>
            <a:r>
              <a:rPr lang="en-GB" altLang="zh-CN" sz="5400" b="1" dirty="0">
                <a:solidFill>
                  <a:srgbClr val="000000"/>
                </a:solidFill>
                <a:latin typeface="Times New Roman" panose="02020603050405020304" pitchFamily="18" charset="0"/>
                <a:cs typeface="Times New Roman" panose="02020603050405020304" pitchFamily="18" charset="0"/>
              </a:rPr>
              <a:t>Unit 2  Out of this world</a:t>
            </a:r>
            <a:endParaRPr lang="en-GB" altLang="zh-CN" sz="5400" b="1" dirty="0">
              <a:solidFill>
                <a:srgbClr val="000000"/>
              </a:solidFill>
              <a:latin typeface="Times New Roman" panose="02020603050405020304" pitchFamily="18" charset="0"/>
              <a:cs typeface="Times New Roman" panose="02020603050405020304" pitchFamily="18" charset="0"/>
            </a:endParaRPr>
          </a:p>
          <a:p>
            <a:pPr algn="ctr"/>
            <a:r>
              <a:rPr lang="en-US" sz="4000" b="1" smtClean="0">
                <a:latin typeface="Times New Roman" panose="02020603050405020304" pitchFamily="18" charset="0"/>
                <a:cs typeface="Times New Roman" panose="02020603050405020304" pitchFamily="18" charset="0"/>
              </a:rPr>
              <a:t>Welcome to the unit &amp; Reading </a:t>
            </a:r>
            <a:r>
              <a:rPr lang="en-US" sz="4000" b="1" dirty="0">
                <a:latin typeface="Times New Roman" panose="02020603050405020304" pitchFamily="18" charset="0"/>
                <a:cs typeface="Times New Roman" panose="02020603050405020304" pitchFamily="18" charset="0"/>
              </a:rPr>
              <a:t>(I)</a:t>
            </a:r>
            <a:endParaRPr lang="en-GB" altLang="zh-CN" sz="4000" b="1" dirty="0">
              <a:solidFill>
                <a:srgbClr val="FF0000"/>
              </a:solidFill>
              <a:latin typeface="Times New Roman" panose="02020603050405020304" pitchFamily="18" charset="0"/>
              <a:cs typeface="Times New Roman" panose="02020603050405020304" pitchFamily="18" charset="0"/>
            </a:endParaRPr>
          </a:p>
        </p:txBody>
      </p:sp>
      <p:sp>
        <p:nvSpPr>
          <p:cNvPr id="4" name="内容占位符 2"/>
          <p:cNvSpPr txBox="1"/>
          <p:nvPr/>
        </p:nvSpPr>
        <p:spPr>
          <a:xfrm>
            <a:off x="5292130" y="6167457"/>
            <a:ext cx="3453159" cy="482600"/>
          </a:xfrm>
          <a:prstGeom prst="rect">
            <a:avLst/>
          </a:prstGeom>
          <a:noFill/>
          <a:ln w="9525">
            <a:noFill/>
          </a:ln>
        </p:spPr>
        <p:txBody>
          <a:bodyPr/>
          <a:lstStyle/>
          <a:p>
            <a:pPr>
              <a:spcBef>
                <a:spcPct val="20000"/>
              </a:spcBef>
            </a:pPr>
            <a:r>
              <a:rPr lang="zh-CN" altLang="en-US" b="1">
                <a:solidFill>
                  <a:srgbClr val="000000"/>
                </a:solidFill>
                <a:latin typeface="楷体" panose="02010609060101010101" pitchFamily="49" charset="-122"/>
                <a:ea typeface="楷体" panose="02010609060101010101" pitchFamily="49" charset="-122"/>
              </a:rPr>
              <a:t>张玉洁　</a:t>
            </a:r>
            <a:r>
              <a:rPr lang="en-US" altLang="zh-CN" b="1">
                <a:solidFill>
                  <a:srgbClr val="000000"/>
                </a:solidFill>
                <a:latin typeface="楷体" panose="02010609060101010101" pitchFamily="49" charset="-122"/>
                <a:ea typeface="楷体" panose="02010609060101010101" pitchFamily="49" charset="-122"/>
              </a:rPr>
              <a:t> </a:t>
            </a:r>
            <a:r>
              <a:rPr lang="zh-CN" altLang="en-US">
                <a:latin typeface="楷体" panose="02010609060101010101" pitchFamily="49" charset="-122"/>
                <a:ea typeface="楷体" panose="02010609060101010101" pitchFamily="49" charset="-122"/>
              </a:rPr>
              <a:t>合肥市第四十五中学</a:t>
            </a:r>
            <a:endParaRPr lang="zh-CN" altLang="en-US" dirty="0">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908720"/>
            <a:ext cx="6048672"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t>1. How do astronauts sleep in space?</a:t>
            </a:r>
            <a:endParaRPr lang="en-GB" sz="2400" b="1" dirty="0"/>
          </a:p>
        </p:txBody>
      </p:sp>
      <p:sp>
        <p:nvSpPr>
          <p:cNvPr id="3" name="矩形 2"/>
          <p:cNvSpPr/>
          <p:nvPr/>
        </p:nvSpPr>
        <p:spPr bwMode="auto">
          <a:xfrm>
            <a:off x="372054" y="1844824"/>
            <a:ext cx="6576210" cy="108012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solidFill>
                  <a:srgbClr val="0000FF"/>
                </a:solidFill>
              </a:rPr>
              <a:t>1. They usually sleep in private quarters or sleeping bags. </a:t>
            </a:r>
            <a:endParaRPr lang="en-GB" sz="2400" b="1" dirty="0">
              <a:solidFill>
                <a:srgbClr val="0000FF"/>
              </a:solidFill>
            </a:endParaRPr>
          </a:p>
        </p:txBody>
      </p:sp>
      <p:sp>
        <p:nvSpPr>
          <p:cNvPr id="6" name="单圆角矩形 5"/>
          <p:cNvSpPr/>
          <p:nvPr/>
        </p:nvSpPr>
        <p:spPr bwMode="auto">
          <a:xfrm>
            <a:off x="376951" y="3284984"/>
            <a:ext cx="7056784" cy="1008112"/>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2. What routine tasks do astronauts do on the space station?</a:t>
            </a:r>
            <a:endParaRPr lang="en-GB" sz="2400" b="1" dirty="0"/>
          </a:p>
        </p:txBody>
      </p:sp>
      <p:sp>
        <p:nvSpPr>
          <p:cNvPr id="10" name="矩形 9"/>
          <p:cNvSpPr/>
          <p:nvPr/>
        </p:nvSpPr>
        <p:spPr bwMode="auto">
          <a:xfrm>
            <a:off x="418421" y="4751566"/>
            <a:ext cx="7015313" cy="1197714"/>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solidFill>
                  <a:srgbClr val="0000FF"/>
                </a:solidFill>
              </a:rPr>
              <a:t>2. They conduct scientific research and do a lot of maintenance. </a:t>
            </a:r>
            <a:endParaRPr lang="en-GB" sz="2400" b="1" dirty="0">
              <a:solidFill>
                <a:srgbClr val="0000FF"/>
              </a:solidFill>
            </a:endParaRPr>
          </a:p>
        </p:txBody>
      </p:sp>
      <p:sp>
        <p:nvSpPr>
          <p:cNvPr id="11" name="单圆角矩形 10"/>
          <p:cNvSpPr/>
          <p:nvPr/>
        </p:nvSpPr>
        <p:spPr bwMode="auto">
          <a:xfrm>
            <a:off x="4644008" y="260648"/>
            <a:ext cx="3895447" cy="523220"/>
          </a:xfrm>
          <a:prstGeom prst="snipRoundRec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solidFill>
                  <a:srgbClr val="C00000"/>
                </a:solidFill>
              </a:rPr>
              <a:t>Questions </a:t>
            </a:r>
            <a:r>
              <a:rPr lang="en-US" sz="2400" b="1" dirty="0">
                <a:solidFill>
                  <a:srgbClr val="C00000"/>
                </a:solidFill>
              </a:rPr>
              <a:t>1, 2 &amp; 4 in A2</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539552" y="1268760"/>
            <a:ext cx="6624736" cy="10801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4. How do astronauts drink water or any other liquids?</a:t>
            </a:r>
            <a:endParaRPr lang="en-GB" sz="2400" b="1" dirty="0"/>
          </a:p>
        </p:txBody>
      </p:sp>
      <p:sp>
        <p:nvSpPr>
          <p:cNvPr id="3" name="矩形 2"/>
          <p:cNvSpPr/>
          <p:nvPr/>
        </p:nvSpPr>
        <p:spPr bwMode="auto">
          <a:xfrm>
            <a:off x="538830" y="2708920"/>
            <a:ext cx="7080266" cy="1728192"/>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solidFill>
                  <a:srgbClr val="0000FF"/>
                </a:solidFill>
              </a:rPr>
              <a:t>4. They drink water or any other liquids out of a bag through a thin tube of plastic.</a:t>
            </a:r>
            <a:endParaRPr lang="en-GB" sz="2400" b="1" dirty="0">
              <a:solidFill>
                <a:srgbClr val="0000FF"/>
              </a:solidFill>
            </a:endParaRPr>
          </a:p>
        </p:txBody>
      </p:sp>
      <p:sp>
        <p:nvSpPr>
          <p:cNvPr id="11" name="单圆角矩形 10"/>
          <p:cNvSpPr/>
          <p:nvPr/>
        </p:nvSpPr>
        <p:spPr bwMode="auto">
          <a:xfrm>
            <a:off x="4644008" y="260648"/>
            <a:ext cx="3895447" cy="523220"/>
          </a:xfrm>
          <a:prstGeom prst="snipRoundRec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solidFill>
                  <a:srgbClr val="C00000"/>
                </a:solidFill>
              </a:rPr>
              <a:t>Questions </a:t>
            </a:r>
            <a:r>
              <a:rPr lang="en-US" sz="2400" b="1" dirty="0">
                <a:solidFill>
                  <a:srgbClr val="C00000"/>
                </a:solidFill>
              </a:rPr>
              <a:t>1, 2 &amp; 4 in A2</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bwMode="auto">
          <a:xfrm>
            <a:off x="971600" y="2564904"/>
            <a:ext cx="7560840" cy="1728192"/>
          </a:xfrm>
          <a:prstGeom prst="roundRect">
            <a:avLst/>
          </a:prstGeom>
          <a:solidFill>
            <a:schemeClr val="bg1">
              <a:lumMod val="95000"/>
            </a:schemeClr>
          </a:solidFill>
          <a:ln>
            <a:noFill/>
          </a:ln>
        </p:spPr>
        <p:txBody>
          <a:bodyPr rtlCol="0" anchor="ctr"/>
          <a:lstStyle/>
          <a:p>
            <a:pPr>
              <a:lnSpc>
                <a:spcPct val="200000"/>
              </a:lnSpc>
            </a:pPr>
            <a:r>
              <a:rPr lang="en-GB" sz="2400" b="1" dirty="0"/>
              <a:t>A. Sleeping.         </a:t>
            </a:r>
            <a:r>
              <a:rPr lang="en-GB" sz="2400" b="1" dirty="0" smtClean="0"/>
              <a:t>      </a:t>
            </a:r>
            <a:r>
              <a:rPr lang="en-GB" sz="2400" b="1" dirty="0"/>
              <a:t>B. Conducting experiments.    </a:t>
            </a:r>
            <a:endParaRPr lang="en-GB" sz="2400" b="1" dirty="0"/>
          </a:p>
          <a:p>
            <a:pPr>
              <a:lnSpc>
                <a:spcPct val="200000"/>
              </a:lnSpc>
            </a:pPr>
            <a:r>
              <a:rPr lang="en-GB" sz="2400" b="1" dirty="0"/>
              <a:t>C. Space walking.     D. Feeding and drinking.</a:t>
            </a:r>
            <a:endParaRPr lang="en-GB" sz="2400" b="1" dirty="0"/>
          </a:p>
        </p:txBody>
      </p:sp>
      <p:sp>
        <p:nvSpPr>
          <p:cNvPr id="5" name="单圆角矩形 4"/>
          <p:cNvSpPr/>
          <p:nvPr/>
        </p:nvSpPr>
        <p:spPr bwMode="auto">
          <a:xfrm>
            <a:off x="971600" y="1052736"/>
            <a:ext cx="7560840" cy="1099284"/>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GB" sz="2400" b="1" dirty="0"/>
              <a:t>In the author’s opinion, which is the most dangerous in space?</a:t>
            </a:r>
            <a:endParaRPr lang="en-GB" sz="2400" b="1" dirty="0"/>
          </a:p>
        </p:txBody>
      </p:sp>
      <p:sp>
        <p:nvSpPr>
          <p:cNvPr id="6" name="矩形 5"/>
          <p:cNvSpPr/>
          <p:nvPr/>
        </p:nvSpPr>
        <p:spPr>
          <a:xfrm>
            <a:off x="971600" y="3429000"/>
            <a:ext cx="715260" cy="923330"/>
          </a:xfrm>
          <a:prstGeom prst="rect">
            <a:avLst/>
          </a:prstGeom>
        </p:spPr>
        <p:txBody>
          <a:bodyPr wrap="none">
            <a:spAutoFit/>
          </a:bodyPr>
          <a:lstStyle/>
          <a:p>
            <a:r>
              <a:rPr lang="en-US" sz="5400" b="1" dirty="0">
                <a:solidFill>
                  <a:srgbClr val="FF0000"/>
                </a:solidFill>
                <a:sym typeface="Wingdings 2" panose="05020102010507070707"/>
              </a:rPr>
              <a:t></a:t>
            </a:r>
            <a:endParaRPr lang="en-GB" sz="5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908720"/>
            <a:ext cx="7416824"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3. Why do astronauts put on their spacesuits?</a:t>
            </a:r>
            <a:endParaRPr lang="en-GB" sz="2400" b="1" dirty="0"/>
          </a:p>
        </p:txBody>
      </p:sp>
      <p:sp>
        <p:nvSpPr>
          <p:cNvPr id="3" name="矩形 2"/>
          <p:cNvSpPr/>
          <p:nvPr/>
        </p:nvSpPr>
        <p:spPr bwMode="auto">
          <a:xfrm>
            <a:off x="372054" y="1844824"/>
            <a:ext cx="7440306" cy="720080"/>
          </a:xfrm>
          <a:prstGeom prst="rect">
            <a:avLst/>
          </a:prstGeom>
          <a:solidFill>
            <a:schemeClr val="bg1">
              <a:lumMod val="95000"/>
            </a:schemeClr>
          </a:solidFill>
          <a:ln>
            <a:solidFill>
              <a:schemeClr val="accent1"/>
            </a:solidFill>
          </a:ln>
        </p:spPr>
        <p:txBody>
          <a:bodyPr rtlCol="0" anchor="ctr"/>
          <a:lstStyle/>
          <a:p>
            <a:r>
              <a:rPr lang="en-US" sz="2400" b="1" dirty="0">
                <a:solidFill>
                  <a:srgbClr val="0000FF"/>
                </a:solidFill>
              </a:rPr>
              <a:t>3. They allow them to breathe in space.</a:t>
            </a:r>
            <a:endParaRPr lang="en-GB" sz="2400" b="1" dirty="0">
              <a:solidFill>
                <a:srgbClr val="0000FF"/>
              </a:solidFill>
            </a:endParaRPr>
          </a:p>
        </p:txBody>
      </p:sp>
      <p:sp>
        <p:nvSpPr>
          <p:cNvPr id="6" name="单圆角矩形 5"/>
          <p:cNvSpPr/>
          <p:nvPr/>
        </p:nvSpPr>
        <p:spPr bwMode="auto">
          <a:xfrm>
            <a:off x="372054" y="2924944"/>
            <a:ext cx="7296290" cy="115212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5. Why do astronauts need to spend some time in the gym?</a:t>
            </a:r>
            <a:endParaRPr lang="en-GB" sz="2400" b="1" dirty="0"/>
          </a:p>
        </p:txBody>
      </p:sp>
      <p:sp>
        <p:nvSpPr>
          <p:cNvPr id="9" name="矩形 8"/>
          <p:cNvSpPr/>
          <p:nvPr/>
        </p:nvSpPr>
        <p:spPr bwMode="auto">
          <a:xfrm>
            <a:off x="372054" y="4437112"/>
            <a:ext cx="7440306" cy="1584176"/>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solidFill>
                  <a:srgbClr val="0000FF"/>
                </a:solidFill>
              </a:rPr>
              <a:t>5. The near absence of gravity makes them lose muscle and bone mass and going to the gym helps prevent this.</a:t>
            </a:r>
            <a:endParaRPr lang="en-GB"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bwMode="auto">
          <a:xfrm>
            <a:off x="971600" y="2564904"/>
            <a:ext cx="7560840" cy="3096344"/>
          </a:xfrm>
          <a:prstGeom prst="roundRect">
            <a:avLst/>
          </a:prstGeom>
          <a:solidFill>
            <a:schemeClr val="bg1">
              <a:lumMod val="95000"/>
            </a:schemeClr>
          </a:solidFill>
          <a:ln>
            <a:noFill/>
          </a:ln>
        </p:spPr>
        <p:txBody>
          <a:bodyPr rtlCol="0" anchor="ctr"/>
          <a:lstStyle/>
          <a:p>
            <a:pPr>
              <a:lnSpc>
                <a:spcPct val="200000"/>
              </a:lnSpc>
            </a:pPr>
            <a:r>
              <a:rPr lang="en-GB" sz="2400" b="1" dirty="0"/>
              <a:t>A. Preparations for a spacewalk.</a:t>
            </a:r>
            <a:endParaRPr lang="en-GB" sz="2400" b="1" dirty="0"/>
          </a:p>
          <a:p>
            <a:pPr>
              <a:lnSpc>
                <a:spcPct val="200000"/>
              </a:lnSpc>
            </a:pPr>
            <a:r>
              <a:rPr lang="en-GB" sz="2400" b="1" dirty="0"/>
              <a:t>B. Experiments and equipment.</a:t>
            </a:r>
            <a:endParaRPr lang="en-GB" sz="2400" b="1" dirty="0"/>
          </a:p>
          <a:p>
            <a:pPr>
              <a:lnSpc>
                <a:spcPct val="200000"/>
              </a:lnSpc>
            </a:pPr>
            <a:r>
              <a:rPr lang="en-GB" sz="2400" b="1" dirty="0"/>
              <a:t>C. All kinds of activities in space. </a:t>
            </a:r>
            <a:endParaRPr lang="en-GB" sz="2400" b="1" dirty="0"/>
          </a:p>
          <a:p>
            <a:pPr>
              <a:lnSpc>
                <a:spcPct val="200000"/>
              </a:lnSpc>
            </a:pPr>
            <a:r>
              <a:rPr lang="en-GB" sz="2400" b="1" dirty="0"/>
              <a:t>D. Performing tasks outside the station.</a:t>
            </a:r>
            <a:endParaRPr lang="en-GB" sz="2400" b="1" dirty="0"/>
          </a:p>
          <a:p>
            <a:pPr>
              <a:lnSpc>
                <a:spcPct val="200000"/>
              </a:lnSpc>
            </a:pPr>
            <a:endParaRPr lang="en-GB" sz="2400" b="1" dirty="0"/>
          </a:p>
        </p:txBody>
      </p:sp>
      <p:sp>
        <p:nvSpPr>
          <p:cNvPr id="5" name="单圆角矩形 4"/>
          <p:cNvSpPr/>
          <p:nvPr/>
        </p:nvSpPr>
        <p:spPr bwMode="auto">
          <a:xfrm>
            <a:off x="971600" y="1052736"/>
            <a:ext cx="7560840" cy="1099284"/>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GB" sz="2400" b="1" dirty="0"/>
              <a:t>In the </a:t>
            </a:r>
            <a:r>
              <a:rPr lang="en-US" sz="2400" b="1" kern="100" dirty="0">
                <a:latin typeface="+mj-lt"/>
                <a:ea typeface="宋体" panose="02010600030101010101" pitchFamily="2" charset="-122"/>
              </a:rPr>
              <a:t>2</a:t>
            </a:r>
            <a:r>
              <a:rPr lang="en-US" sz="2400" b="1" kern="100" baseline="30000" dirty="0">
                <a:latin typeface="+mj-lt"/>
                <a:ea typeface="宋体" panose="02010600030101010101" pitchFamily="2" charset="-122"/>
              </a:rPr>
              <a:t>nd</a:t>
            </a:r>
            <a:r>
              <a:rPr lang="en-GB" sz="2400" b="1" dirty="0" smtClean="0">
                <a:latin typeface="+mj-lt"/>
              </a:rPr>
              <a:t> </a:t>
            </a:r>
            <a:r>
              <a:rPr lang="en-GB" sz="2400" b="1" dirty="0"/>
              <a:t>sentence of Paragraph 4, what does the word “circumstances” refer to?</a:t>
            </a:r>
            <a:endParaRPr lang="en-GB" sz="2400" b="1" dirty="0"/>
          </a:p>
        </p:txBody>
      </p:sp>
      <p:sp>
        <p:nvSpPr>
          <p:cNvPr id="6" name="矩形 5"/>
          <p:cNvSpPr/>
          <p:nvPr/>
        </p:nvSpPr>
        <p:spPr>
          <a:xfrm>
            <a:off x="971600" y="4509120"/>
            <a:ext cx="715260" cy="923330"/>
          </a:xfrm>
          <a:prstGeom prst="rect">
            <a:avLst/>
          </a:prstGeom>
        </p:spPr>
        <p:txBody>
          <a:bodyPr wrap="none">
            <a:spAutoFit/>
          </a:bodyPr>
          <a:lstStyle/>
          <a:p>
            <a:r>
              <a:rPr lang="en-US" sz="5400" b="1" dirty="0">
                <a:solidFill>
                  <a:srgbClr val="FF0000"/>
                </a:solidFill>
                <a:sym typeface="Wingdings 2" panose="05020102010507070707"/>
              </a:rPr>
              <a:t></a:t>
            </a:r>
            <a:endParaRPr lang="en-GB" sz="5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476672"/>
            <a:ext cx="7488832" cy="1224136"/>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1. What do you think of daily life on a space station? </a:t>
            </a:r>
            <a:endParaRPr lang="en-GB" sz="2400" b="1" dirty="0">
              <a:solidFill>
                <a:srgbClr val="C00000"/>
              </a:solidFill>
            </a:endParaRPr>
          </a:p>
        </p:txBody>
      </p:sp>
      <p:sp>
        <p:nvSpPr>
          <p:cNvPr id="11" name="流程图: 文档 10"/>
          <p:cNvSpPr/>
          <p:nvPr/>
        </p:nvSpPr>
        <p:spPr bwMode="auto">
          <a:xfrm>
            <a:off x="1313889" y="1894081"/>
            <a:ext cx="2110752" cy="5601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GB" sz="2400" b="1" dirty="0">
                <a:solidFill>
                  <a:srgbClr val="0000FF"/>
                </a:solidFill>
              </a:rPr>
              <a:t> </a:t>
            </a:r>
            <a:r>
              <a:rPr lang="en-US" sz="2400" b="1" dirty="0">
                <a:solidFill>
                  <a:srgbClr val="0000FF"/>
                </a:solidFill>
              </a:rPr>
              <a:t>challenging</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2" name="流程图: 文档 11"/>
          <p:cNvSpPr/>
          <p:nvPr/>
        </p:nvSpPr>
        <p:spPr bwMode="auto">
          <a:xfrm>
            <a:off x="4215865" y="1933287"/>
            <a:ext cx="1480322" cy="47739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exciting</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流程图: 文档 12"/>
          <p:cNvSpPr/>
          <p:nvPr/>
        </p:nvSpPr>
        <p:spPr bwMode="auto">
          <a:xfrm>
            <a:off x="1475656" y="2887533"/>
            <a:ext cx="1080120"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sleep</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4" name="单圆角矩形 13"/>
          <p:cNvSpPr/>
          <p:nvPr/>
        </p:nvSpPr>
        <p:spPr bwMode="auto">
          <a:xfrm>
            <a:off x="336620" y="2778323"/>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1</a:t>
            </a:r>
            <a:endParaRPr lang="en-GB" sz="2400" b="1" dirty="0">
              <a:solidFill>
                <a:srgbClr val="C00000"/>
              </a:solidFill>
            </a:endParaRPr>
          </a:p>
        </p:txBody>
      </p:sp>
      <p:sp>
        <p:nvSpPr>
          <p:cNvPr id="15" name="单圆角矩形 14"/>
          <p:cNvSpPr/>
          <p:nvPr/>
        </p:nvSpPr>
        <p:spPr bwMode="auto">
          <a:xfrm>
            <a:off x="354337" y="3843010"/>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2</a:t>
            </a:r>
            <a:endParaRPr lang="en-GB" sz="2400" b="1" dirty="0">
              <a:solidFill>
                <a:srgbClr val="C00000"/>
              </a:solidFill>
            </a:endParaRPr>
          </a:p>
        </p:txBody>
      </p:sp>
      <p:sp>
        <p:nvSpPr>
          <p:cNvPr id="16" name="单圆角矩形 15"/>
          <p:cNvSpPr/>
          <p:nvPr/>
        </p:nvSpPr>
        <p:spPr bwMode="auto">
          <a:xfrm>
            <a:off x="336620" y="4831958"/>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dirty="0">
                <a:solidFill>
                  <a:srgbClr val="C00000"/>
                </a:solidFill>
              </a:rPr>
              <a:t>3</a:t>
            </a:r>
            <a:endParaRPr lang="en-GB" sz="2400" b="1" dirty="0">
              <a:solidFill>
                <a:srgbClr val="C00000"/>
              </a:solidFill>
            </a:endParaRPr>
          </a:p>
        </p:txBody>
      </p:sp>
      <p:sp>
        <p:nvSpPr>
          <p:cNvPr id="9" name="流程图: 文档 8"/>
          <p:cNvSpPr/>
          <p:nvPr/>
        </p:nvSpPr>
        <p:spPr bwMode="auto">
          <a:xfrm>
            <a:off x="1475656" y="3939686"/>
            <a:ext cx="4079989"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a luxury to eat fresh food</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流程图: 文档 9"/>
          <p:cNvSpPr/>
          <p:nvPr/>
        </p:nvSpPr>
        <p:spPr bwMode="auto">
          <a:xfrm>
            <a:off x="2857217" y="2863899"/>
            <a:ext cx="3744415" cy="85944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sleep with no pressure against our back</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8" name="流程图: 文档 17"/>
          <p:cNvSpPr/>
          <p:nvPr/>
        </p:nvSpPr>
        <p:spPr bwMode="auto">
          <a:xfrm>
            <a:off x="1449665" y="4886563"/>
            <a:ext cx="1839200"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spacewalk</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9" name="流程图: 文档 18"/>
          <p:cNvSpPr/>
          <p:nvPr/>
        </p:nvSpPr>
        <p:spPr bwMode="auto">
          <a:xfrm>
            <a:off x="3515650" y="4842722"/>
            <a:ext cx="3960440"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the most dangerous work</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20" name="流程图: 文档 19"/>
          <p:cNvSpPr/>
          <p:nvPr/>
        </p:nvSpPr>
        <p:spPr bwMode="auto">
          <a:xfrm>
            <a:off x="1449665" y="5613703"/>
            <a:ext cx="5616624"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enjoy the splendid view of the Earth</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in)">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ircle(in)">
                                      <p:cBhvr>
                                        <p:cTn id="5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9" grpId="0" animBg="1"/>
      <p:bldP spid="10"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476672"/>
            <a:ext cx="7488832" cy="115212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GB" sz="2400" b="1" dirty="0"/>
              <a:t>2. At the end of the lecture, what questions would you like to ask the astronauts?</a:t>
            </a:r>
            <a:endParaRPr lang="en-GB" sz="2400" b="1" dirty="0">
              <a:solidFill>
                <a:srgbClr val="C00000"/>
              </a:solidFill>
            </a:endParaRPr>
          </a:p>
        </p:txBody>
      </p:sp>
      <p:sp>
        <p:nvSpPr>
          <p:cNvPr id="7" name="单圆角矩形 6"/>
          <p:cNvSpPr/>
          <p:nvPr/>
        </p:nvSpPr>
        <p:spPr bwMode="auto">
          <a:xfrm>
            <a:off x="370845" y="2073249"/>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1</a:t>
            </a:r>
            <a:endParaRPr lang="en-GB" sz="2400" b="1" dirty="0">
              <a:solidFill>
                <a:srgbClr val="C00000"/>
              </a:solidFill>
            </a:endParaRPr>
          </a:p>
        </p:txBody>
      </p:sp>
      <p:sp>
        <p:nvSpPr>
          <p:cNvPr id="9" name="单圆角矩形 8"/>
          <p:cNvSpPr/>
          <p:nvPr/>
        </p:nvSpPr>
        <p:spPr bwMode="auto">
          <a:xfrm>
            <a:off x="343950" y="3317816"/>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dirty="0">
                <a:solidFill>
                  <a:srgbClr val="C00000"/>
                </a:solidFill>
              </a:rPr>
              <a:t>2</a:t>
            </a:r>
            <a:endParaRPr lang="en-GB" sz="2400" b="1" dirty="0">
              <a:solidFill>
                <a:srgbClr val="C00000"/>
              </a:solidFill>
            </a:endParaRPr>
          </a:p>
        </p:txBody>
      </p:sp>
      <p:sp>
        <p:nvSpPr>
          <p:cNvPr id="10" name="单圆角矩形 9"/>
          <p:cNvSpPr/>
          <p:nvPr/>
        </p:nvSpPr>
        <p:spPr bwMode="auto">
          <a:xfrm>
            <a:off x="306778" y="4545124"/>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dirty="0">
                <a:solidFill>
                  <a:srgbClr val="C00000"/>
                </a:solidFill>
              </a:rPr>
              <a:t>3</a:t>
            </a:r>
            <a:endParaRPr lang="en-GB" sz="2400" b="1" dirty="0">
              <a:solidFill>
                <a:srgbClr val="C00000"/>
              </a:solidFill>
            </a:endParaRPr>
          </a:p>
        </p:txBody>
      </p:sp>
      <p:sp>
        <p:nvSpPr>
          <p:cNvPr id="14" name="流程图: 文档 13"/>
          <p:cNvSpPr/>
          <p:nvPr/>
        </p:nvSpPr>
        <p:spPr bwMode="auto">
          <a:xfrm>
            <a:off x="1302107" y="1960022"/>
            <a:ext cx="6768752" cy="964922"/>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pPr>
              <a:lnSpc>
                <a:spcPct val="150000"/>
              </a:lnSpc>
            </a:pPr>
            <a:r>
              <a:rPr lang="en-US" sz="2400" b="1" dirty="0"/>
              <a:t>whether common people will be able to visit a “tourist” space station one day</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5" name="单圆角矩形 14"/>
          <p:cNvSpPr/>
          <p:nvPr/>
        </p:nvSpPr>
        <p:spPr bwMode="auto">
          <a:xfrm>
            <a:off x="305569" y="5661248"/>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4</a:t>
            </a:r>
            <a:endParaRPr lang="en-GB" sz="2400" b="1" dirty="0">
              <a:solidFill>
                <a:srgbClr val="C00000"/>
              </a:solidFill>
            </a:endParaRPr>
          </a:p>
        </p:txBody>
      </p:sp>
      <p:sp>
        <p:nvSpPr>
          <p:cNvPr id="16" name="流程图: 文档 15"/>
          <p:cNvSpPr/>
          <p:nvPr/>
        </p:nvSpPr>
        <p:spPr bwMode="auto">
          <a:xfrm>
            <a:off x="1399150" y="3312610"/>
            <a:ext cx="6413209" cy="764462"/>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t>if </a:t>
            </a:r>
            <a:r>
              <a:rPr lang="en-US" sz="2400" b="1" dirty="0"/>
              <a:t>she saw anything unusual out in space</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7" name="流程图: 文档 16"/>
          <p:cNvSpPr/>
          <p:nvPr/>
        </p:nvSpPr>
        <p:spPr bwMode="auto">
          <a:xfrm>
            <a:off x="1416590" y="4474314"/>
            <a:ext cx="6552728" cy="75488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t>if </a:t>
            </a:r>
            <a:r>
              <a:rPr lang="en-US" sz="2400" b="1" dirty="0"/>
              <a:t>she saw anything unusual out in space</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8" name="流程图: 文档 17"/>
          <p:cNvSpPr/>
          <p:nvPr/>
        </p:nvSpPr>
        <p:spPr bwMode="auto">
          <a:xfrm>
            <a:off x="1416590" y="5661248"/>
            <a:ext cx="6539786" cy="86409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t>how the astronauts take showers, go to the washroom and wash their hands</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332656"/>
            <a:ext cx="7488832" cy="115212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GB" sz="2400" b="1" dirty="0"/>
              <a:t>3. What qualities do you think are needed to become an astronaut?</a:t>
            </a:r>
            <a:endParaRPr lang="en-GB" sz="2400" b="1" dirty="0">
              <a:solidFill>
                <a:srgbClr val="C00000"/>
              </a:solidFill>
            </a:endParaRPr>
          </a:p>
        </p:txBody>
      </p:sp>
      <p:sp>
        <p:nvSpPr>
          <p:cNvPr id="6" name="单圆角矩形 5"/>
          <p:cNvSpPr/>
          <p:nvPr/>
        </p:nvSpPr>
        <p:spPr bwMode="auto">
          <a:xfrm>
            <a:off x="361925" y="2182106"/>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1</a:t>
            </a:r>
            <a:endParaRPr lang="en-GB" sz="2400" b="1" dirty="0">
              <a:solidFill>
                <a:srgbClr val="C00000"/>
              </a:solidFill>
            </a:endParaRPr>
          </a:p>
        </p:txBody>
      </p:sp>
      <p:sp>
        <p:nvSpPr>
          <p:cNvPr id="11" name="流程图: 文档 10"/>
          <p:cNvSpPr/>
          <p:nvPr/>
        </p:nvSpPr>
        <p:spPr bwMode="auto">
          <a:xfrm>
            <a:off x="1365851" y="2241569"/>
            <a:ext cx="5256584" cy="553803"/>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cope with high levels of stress</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2" name="流程图: 文档 11"/>
          <p:cNvSpPr/>
          <p:nvPr/>
        </p:nvSpPr>
        <p:spPr bwMode="auto">
          <a:xfrm>
            <a:off x="1373383" y="3509935"/>
            <a:ext cx="7776864" cy="1008112"/>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nSpc>
                <a:spcPct val="150000"/>
              </a:lnSpc>
            </a:pPr>
            <a:r>
              <a:rPr lang="en-US" sz="2400" b="1" dirty="0"/>
              <a:t>cope with being away from family and friends for long periods of time</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流程图: 文档 12"/>
          <p:cNvSpPr/>
          <p:nvPr/>
        </p:nvSpPr>
        <p:spPr bwMode="auto">
          <a:xfrm>
            <a:off x="1339333" y="4869160"/>
            <a:ext cx="7200800" cy="701479"/>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respond quickly in such risky circumstances</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7" name="单圆角矩形 6"/>
          <p:cNvSpPr/>
          <p:nvPr/>
        </p:nvSpPr>
        <p:spPr bwMode="auto">
          <a:xfrm>
            <a:off x="361925" y="4167681"/>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2</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332656"/>
            <a:ext cx="7488832" cy="115212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GB" sz="2400" b="1" dirty="0"/>
              <a:t>3. What qualities do you think are needed to become an astronaut?</a:t>
            </a:r>
            <a:endParaRPr lang="en-GB" sz="2400" b="1" dirty="0">
              <a:solidFill>
                <a:srgbClr val="C00000"/>
              </a:solidFill>
            </a:endParaRPr>
          </a:p>
        </p:txBody>
      </p:sp>
      <p:sp>
        <p:nvSpPr>
          <p:cNvPr id="9" name="单圆角矩形 8"/>
          <p:cNvSpPr/>
          <p:nvPr/>
        </p:nvSpPr>
        <p:spPr bwMode="auto">
          <a:xfrm>
            <a:off x="323528" y="1988840"/>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3</a:t>
            </a:r>
            <a:endParaRPr lang="en-GB" sz="2400" b="1" dirty="0">
              <a:solidFill>
                <a:srgbClr val="C00000"/>
              </a:solidFill>
            </a:endParaRPr>
          </a:p>
        </p:txBody>
      </p:sp>
      <p:sp>
        <p:nvSpPr>
          <p:cNvPr id="10" name="单圆角矩形 9"/>
          <p:cNvSpPr/>
          <p:nvPr/>
        </p:nvSpPr>
        <p:spPr bwMode="auto">
          <a:xfrm>
            <a:off x="307050" y="3925535"/>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4</a:t>
            </a:r>
            <a:endParaRPr lang="en-GB" sz="2400" b="1" dirty="0">
              <a:solidFill>
                <a:srgbClr val="C00000"/>
              </a:solidFill>
            </a:endParaRPr>
          </a:p>
        </p:txBody>
      </p:sp>
      <p:sp>
        <p:nvSpPr>
          <p:cNvPr id="14" name="单圆角矩形 13"/>
          <p:cNvSpPr/>
          <p:nvPr/>
        </p:nvSpPr>
        <p:spPr bwMode="auto">
          <a:xfrm>
            <a:off x="347107" y="5119990"/>
            <a:ext cx="671554"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5</a:t>
            </a:r>
            <a:endParaRPr lang="en-GB" sz="2400" b="1" dirty="0">
              <a:solidFill>
                <a:srgbClr val="C00000"/>
              </a:solidFill>
            </a:endParaRPr>
          </a:p>
        </p:txBody>
      </p:sp>
      <p:sp>
        <p:nvSpPr>
          <p:cNvPr id="15" name="流程图: 文档 14"/>
          <p:cNvSpPr/>
          <p:nvPr/>
        </p:nvSpPr>
        <p:spPr bwMode="auto">
          <a:xfrm>
            <a:off x="1259632" y="2029190"/>
            <a:ext cx="4968552" cy="701479"/>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specialize in a certain field</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6" name="流程图: 文档 15"/>
          <p:cNvSpPr/>
          <p:nvPr/>
        </p:nvSpPr>
        <p:spPr bwMode="auto">
          <a:xfrm>
            <a:off x="1249368" y="3899958"/>
            <a:ext cx="5112568" cy="701479"/>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Being calm under pressure </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7" name="流程图: 文档 16"/>
          <p:cNvSpPr/>
          <p:nvPr/>
        </p:nvSpPr>
        <p:spPr bwMode="auto">
          <a:xfrm>
            <a:off x="1259632" y="5119990"/>
            <a:ext cx="5364596" cy="701479"/>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physically strong and healthy</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8" name="流程图: 文档 17"/>
          <p:cNvSpPr/>
          <p:nvPr/>
        </p:nvSpPr>
        <p:spPr bwMode="auto">
          <a:xfrm>
            <a:off x="1259632" y="2852936"/>
            <a:ext cx="5832648" cy="701479"/>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solve difficult problems that arise</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908720"/>
            <a:ext cx="7632848" cy="223224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smtClean="0"/>
              <a:t>1) </a:t>
            </a:r>
            <a:r>
              <a:rPr lang="en-US" sz="2400" b="1" u="sng" dirty="0" smtClean="0"/>
              <a:t>It</a:t>
            </a:r>
            <a:r>
              <a:rPr lang="en-US" sz="2400" b="1" dirty="0" smtClean="0"/>
              <a:t>’s </a:t>
            </a:r>
            <a:r>
              <a:rPr lang="en-US" sz="2400" b="1" dirty="0"/>
              <a:t>strange that we try to sleep with no pressure against our back, but the unusual beds don’t bother us any more. </a:t>
            </a:r>
            <a:endParaRPr lang="en-GB" sz="2400" b="1" dirty="0">
              <a:solidFill>
                <a:srgbClr val="C00000"/>
              </a:solidFill>
            </a:endParaRPr>
          </a:p>
        </p:txBody>
      </p:sp>
      <p:sp>
        <p:nvSpPr>
          <p:cNvPr id="3" name="矩形 2"/>
          <p:cNvSpPr/>
          <p:nvPr/>
        </p:nvSpPr>
        <p:spPr bwMode="auto">
          <a:xfrm>
            <a:off x="395536" y="3437170"/>
            <a:ext cx="7477145" cy="1648014"/>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solidFill>
                  <a:srgbClr val="0000FF"/>
                </a:solidFill>
              </a:rPr>
              <a:t>that we try to sleep with no pressure against our back</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Users/apple/Desktop/PPT-2.jpgPPT-2"/>
          <p:cNvPicPr>
            <a:picLocks noChangeAspect="1" noChangeArrowheads="1"/>
          </p:cNvPicPr>
          <p:nvPr/>
        </p:nvPicPr>
        <p:blipFill>
          <a:blip r:embed="rId1"/>
          <a:srcRect/>
          <a:stretch>
            <a:fillRect/>
          </a:stretch>
        </p:blipFill>
        <p:spPr bwMode="auto">
          <a:xfrm>
            <a:off x="0" y="163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
          <p:cNvSpPr txBox="1"/>
          <p:nvPr/>
        </p:nvSpPr>
        <p:spPr>
          <a:xfrm>
            <a:off x="6876256" y="790365"/>
            <a:ext cx="1296144" cy="523220"/>
          </a:xfrm>
          <a:prstGeom prst="rect">
            <a:avLst/>
          </a:prstGeom>
          <a:noFill/>
        </p:spPr>
        <p:txBody>
          <a:bodyPr wrap="square" rtlCol="0">
            <a:spAutoFit/>
          </a:bodyPr>
          <a:lstStyle/>
          <a:p>
            <a:r>
              <a:rPr lang="zh-CN" altLang="en-US" sz="2800" dirty="0">
                <a:solidFill>
                  <a:srgbClr val="000000"/>
                </a:solidFill>
                <a:latin typeface="楷体" panose="02010609060101010101" pitchFamily="49" charset="-122"/>
                <a:ea typeface="楷体" panose="02010609060101010101" pitchFamily="49" charset="-122"/>
              </a:rPr>
              <a:t>张玉洁</a:t>
            </a:r>
            <a:endParaRPr lang="zh-CN" altLang="zh-CN" sz="2800" dirty="0">
              <a:latin typeface="+mn-ea"/>
              <a:ea typeface="+mn-ea"/>
            </a:endParaRPr>
          </a:p>
        </p:txBody>
      </p:sp>
      <p:sp>
        <p:nvSpPr>
          <p:cNvPr id="89" name="矩形 15"/>
          <p:cNvSpPr/>
          <p:nvPr/>
        </p:nvSpPr>
        <p:spPr>
          <a:xfrm>
            <a:off x="3762668" y="1920426"/>
            <a:ext cx="5240337" cy="3046095"/>
          </a:xfrm>
          <a:prstGeom prst="rect">
            <a:avLst/>
          </a:prstGeom>
          <a:noFill/>
          <a:ln w="9525">
            <a:noFill/>
          </a:ln>
        </p:spPr>
        <p:txBody>
          <a:bodyPr>
            <a:spAutoFit/>
          </a:bodyPr>
          <a:lstStyle/>
          <a:p>
            <a:pPr>
              <a:lnSpc>
                <a:spcPct val="200000"/>
              </a:lnSpc>
            </a:pPr>
            <a:r>
              <a:rPr lang="zh-CN" altLang="en-US" sz="2400" dirty="0">
                <a:latin typeface="华文楷体" panose="02010600040101010101" charset="-122"/>
                <a:ea typeface="华文楷体" panose="02010600040101010101" charset="-122"/>
              </a:rPr>
              <a:t>庐阳区英语教学</a:t>
            </a:r>
            <a:r>
              <a:rPr lang="zh-CN" altLang="en-US" sz="2400" dirty="0" smtClean="0">
                <a:latin typeface="华文楷体" panose="02010600040101010101" charset="-122"/>
                <a:ea typeface="华文楷体" panose="02010600040101010101" charset="-122"/>
              </a:rPr>
              <a:t>能手</a:t>
            </a:r>
            <a:endParaRPr lang="en-US" altLang="zh-CN" sz="2400" dirty="0" smtClean="0">
              <a:latin typeface="华文楷体" panose="02010600040101010101" charset="-122"/>
              <a:ea typeface="华文楷体" panose="02010600040101010101" charset="-122"/>
            </a:endParaRPr>
          </a:p>
          <a:p>
            <a:pPr>
              <a:lnSpc>
                <a:spcPct val="200000"/>
              </a:lnSpc>
            </a:pPr>
            <a:r>
              <a:rPr lang="zh-CN" altLang="en-US" sz="2400" dirty="0" smtClean="0">
                <a:latin typeface="华文楷体" panose="02010600040101010101" charset="-122"/>
                <a:ea typeface="华文楷体" panose="02010600040101010101" charset="-122"/>
              </a:rPr>
              <a:t>庐</a:t>
            </a:r>
            <a:r>
              <a:rPr lang="zh-CN" altLang="en-US" sz="2400" dirty="0">
                <a:latin typeface="华文楷体" panose="02010600040101010101" charset="-122"/>
                <a:ea typeface="华文楷体" panose="02010600040101010101" charset="-122"/>
              </a:rPr>
              <a:t>阳区教学比赛</a:t>
            </a:r>
            <a:r>
              <a:rPr lang="zh-CN" altLang="en-US" sz="2400" dirty="0" smtClean="0">
                <a:latin typeface="华文楷体" panose="02010600040101010101" charset="-122"/>
                <a:ea typeface="华文楷体" panose="02010600040101010101" charset="-122"/>
              </a:rPr>
              <a:t>一等奖</a:t>
            </a:r>
            <a:endParaRPr lang="en-US" altLang="zh-CN" sz="2400" dirty="0" smtClean="0">
              <a:latin typeface="华文楷体" panose="02010600040101010101" charset="-122"/>
              <a:ea typeface="华文楷体" panose="02010600040101010101" charset="-122"/>
            </a:endParaRPr>
          </a:p>
          <a:p>
            <a:pPr>
              <a:lnSpc>
                <a:spcPct val="200000"/>
              </a:lnSpc>
            </a:pPr>
            <a:r>
              <a:rPr lang="zh-CN" altLang="en-US" sz="2400" dirty="0" smtClean="0">
                <a:latin typeface="华文楷体" panose="02010600040101010101" charset="-122"/>
                <a:ea typeface="华文楷体" panose="02010600040101010101" charset="-122"/>
              </a:rPr>
              <a:t>多媒体</a:t>
            </a:r>
            <a:r>
              <a:rPr lang="zh-CN" altLang="en-US" sz="2400" dirty="0">
                <a:latin typeface="华文楷体" panose="02010600040101010101" charset="-122"/>
                <a:ea typeface="华文楷体" panose="02010600040101010101" charset="-122"/>
              </a:rPr>
              <a:t>教学比赛</a:t>
            </a:r>
            <a:r>
              <a:rPr lang="zh-CN" altLang="en-US" sz="2400" dirty="0" smtClean="0">
                <a:latin typeface="华文楷体" panose="02010600040101010101" charset="-122"/>
                <a:ea typeface="华文楷体" panose="02010600040101010101" charset="-122"/>
              </a:rPr>
              <a:t>一等奖</a:t>
            </a:r>
            <a:endParaRPr lang="en-US" altLang="zh-CN" sz="2400" dirty="0" smtClean="0">
              <a:latin typeface="华文楷体" panose="02010600040101010101" charset="-122"/>
              <a:ea typeface="华文楷体" panose="02010600040101010101" charset="-122"/>
            </a:endParaRPr>
          </a:p>
          <a:p>
            <a:pPr>
              <a:lnSpc>
                <a:spcPct val="200000"/>
              </a:lnSpc>
            </a:pPr>
            <a:r>
              <a:rPr lang="zh-CN" altLang="en-US" sz="2400" dirty="0" smtClean="0">
                <a:latin typeface="华文楷体" panose="02010600040101010101" charset="-122"/>
                <a:ea typeface="华文楷体" panose="02010600040101010101" charset="-122"/>
              </a:rPr>
              <a:t>合肥市</a:t>
            </a:r>
            <a:r>
              <a:rPr lang="zh-CN" altLang="en-US" sz="2400" dirty="0">
                <a:latin typeface="华文楷体" panose="02010600040101010101" charset="-122"/>
                <a:ea typeface="华文楷体" panose="02010600040101010101" charset="-122"/>
              </a:rPr>
              <a:t>优质课比赛</a:t>
            </a:r>
            <a:r>
              <a:rPr lang="zh-CN" altLang="en-US" sz="2400" dirty="0" smtClean="0">
                <a:latin typeface="华文楷体" panose="02010600040101010101" charset="-122"/>
                <a:ea typeface="华文楷体" panose="02010600040101010101" charset="-122"/>
              </a:rPr>
              <a:t>二等奖</a:t>
            </a:r>
            <a:endParaRPr lang="zh-CN" altLang="en-US" sz="2400" dirty="0" smtClean="0">
              <a:latin typeface="华文楷体" panose="02010600040101010101" charset="-122"/>
              <a:ea typeface="华文楷体" panose="02010600040101010101" charset="-122"/>
            </a:endParaRPr>
          </a:p>
        </p:txBody>
      </p:sp>
      <p:cxnSp>
        <p:nvCxnSpPr>
          <p:cNvPr id="7" name="直接连接符 6"/>
          <p:cNvCxnSpPr/>
          <p:nvPr/>
        </p:nvCxnSpPr>
        <p:spPr bwMode="auto">
          <a:xfrm flipH="1">
            <a:off x="0" y="1370356"/>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2" name="矩形 1"/>
          <p:cNvSpPr/>
          <p:nvPr/>
        </p:nvSpPr>
        <p:spPr>
          <a:xfrm>
            <a:off x="611505" y="1844675"/>
            <a:ext cx="2880360" cy="3600450"/>
          </a:xfrm>
          <a:prstGeom prst="rect">
            <a:avLst/>
          </a:prstGeom>
          <a:solidFill>
            <a:srgbClr val="E0F2FC"/>
          </a:solidFill>
          <a:ln>
            <a:noFill/>
          </a:ln>
        </p:spPr>
        <p:txBody>
          <a:bodyPr anchor="ctr"/>
          <a:lstStyle/>
          <a:p>
            <a:pPr algn="ctr" eaLnBrk="1" hangingPunct="1">
              <a:lnSpc>
                <a:spcPct val="100000"/>
              </a:lnSpc>
              <a:spcBef>
                <a:spcPct val="0"/>
              </a:spcBef>
              <a:buFont typeface="Arial" panose="020B0604020202020204" pitchFamily="34" charset="0"/>
              <a:buNone/>
            </a:pPr>
            <a:r>
              <a:rPr lang="zh-CN" altLang="en-US" sz="1800">
                <a:solidFill>
                  <a:srgbClr val="FF0000"/>
                </a:solidFill>
                <a:latin typeface="宋体" panose="02010600030101010101" pitchFamily="2" charset="-122"/>
                <a:sym typeface="宋体" panose="02010600030101010101" pitchFamily="2" charset="-122"/>
              </a:rPr>
              <a:t>（请老师在此处放一张个人照片，</a:t>
            </a:r>
            <a:r>
              <a:rPr lang="zh-CN" altLang="en-US" sz="1800" b="1">
                <a:solidFill>
                  <a:srgbClr val="FF0000"/>
                </a:solidFill>
                <a:latin typeface="宋体" panose="02010600030101010101" pitchFamily="2" charset="-122"/>
                <a:sym typeface="宋体" panose="02010600030101010101" pitchFamily="2" charset="-122"/>
              </a:rPr>
              <a:t>不要选择自拍照</a:t>
            </a:r>
            <a:r>
              <a:rPr lang="zh-CN" altLang="en-US" sz="1800">
                <a:solidFill>
                  <a:srgbClr val="FF0000"/>
                </a:solidFill>
                <a:latin typeface="宋体" panose="02010600030101010101" pitchFamily="2" charset="-122"/>
                <a:sym typeface="宋体" panose="02010600030101010101" pitchFamily="2" charset="-122"/>
              </a:rPr>
              <a:t>。工作场景照最佳，生活照也好。）</a:t>
            </a:r>
            <a:endParaRPr lang="zh-CN" altLang="en-US" sz="1800">
              <a:solidFill>
                <a:srgbClr val="FF0000"/>
              </a:solidFill>
              <a:latin typeface="宋体" panose="02010600030101010101" pitchFamily="2" charset="-122"/>
              <a:sym typeface="宋体" panose="02010600030101010101" pitchFamily="2" charset="-122"/>
            </a:endParaRPr>
          </a:p>
        </p:txBody>
      </p:sp>
      <p:pic>
        <p:nvPicPr>
          <p:cNvPr id="1026" name="Picture 2" descr="C:\Users\EyesEyesEyes\Documents\Tencent Files\447055313\Image\C2C\A8A9563919FA3A47B9C5B6FF4226B8A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05" y="1844675"/>
            <a:ext cx="2880360" cy="36909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908720"/>
            <a:ext cx="7632848" cy="223224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2) The routine tasks that occupy most of the day are demanding, but </a:t>
            </a:r>
            <a:r>
              <a:rPr lang="en-US" sz="2400" b="1" u="sng" dirty="0"/>
              <a:t>they</a:t>
            </a:r>
            <a:r>
              <a:rPr lang="en-US" sz="2400" b="1" dirty="0"/>
              <a:t> can also be extremely rewarding.</a:t>
            </a:r>
            <a:endParaRPr lang="en-GB" sz="2400" b="1" dirty="0">
              <a:solidFill>
                <a:srgbClr val="C00000"/>
              </a:solidFill>
            </a:endParaRPr>
          </a:p>
        </p:txBody>
      </p:sp>
      <p:sp>
        <p:nvSpPr>
          <p:cNvPr id="3" name="矩形 2"/>
          <p:cNvSpPr/>
          <p:nvPr/>
        </p:nvSpPr>
        <p:spPr bwMode="auto">
          <a:xfrm>
            <a:off x="420579" y="3437170"/>
            <a:ext cx="7477145" cy="1648014"/>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solidFill>
                  <a:srgbClr val="0000FF"/>
                </a:solidFill>
              </a:rPr>
              <a:t> </a:t>
            </a:r>
            <a:r>
              <a:rPr lang="en-US" sz="2400" b="1" dirty="0">
                <a:solidFill>
                  <a:srgbClr val="0000FF"/>
                </a:solidFill>
              </a:rPr>
              <a:t>The routine tasks</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908720"/>
            <a:ext cx="7632848" cy="295232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3) I’m working on one experiment </a:t>
            </a:r>
            <a:r>
              <a:rPr lang="en-US" sz="2400" b="1" u="sng" dirty="0"/>
              <a:t>which</a:t>
            </a:r>
            <a:r>
              <a:rPr lang="en-US" sz="2400" b="1" dirty="0"/>
              <a:t> locates and tracks lightning over large regions of the earth. Hopefully, </a:t>
            </a:r>
            <a:r>
              <a:rPr lang="en-US" sz="2400" b="1" u="sng" dirty="0"/>
              <a:t>it</a:t>
            </a:r>
            <a:r>
              <a:rPr lang="en-US" sz="2400" b="1" dirty="0"/>
              <a:t> will cast new light on the earth’s climate and lead to better lightning protection. </a:t>
            </a:r>
            <a:endParaRPr lang="en-GB" sz="2400" b="1" dirty="0">
              <a:solidFill>
                <a:srgbClr val="C00000"/>
              </a:solidFill>
            </a:endParaRPr>
          </a:p>
        </p:txBody>
      </p:sp>
      <p:sp>
        <p:nvSpPr>
          <p:cNvPr id="3" name="矩形 2"/>
          <p:cNvSpPr/>
          <p:nvPr/>
        </p:nvSpPr>
        <p:spPr bwMode="auto">
          <a:xfrm>
            <a:off x="395536" y="4246931"/>
            <a:ext cx="7477145" cy="910261"/>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solidFill>
                  <a:srgbClr val="0000FF"/>
                </a:solidFill>
              </a:rPr>
              <a:t>one experiment</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908720"/>
            <a:ext cx="7632848" cy="223224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4) First, we put on our spacesuits, </a:t>
            </a:r>
            <a:r>
              <a:rPr lang="en-US" sz="2400" b="1" u="sng" dirty="0"/>
              <a:t>which</a:t>
            </a:r>
            <a:r>
              <a:rPr lang="en-US" sz="2400" b="1" dirty="0"/>
              <a:t> allow us to breathe in space and protect us from exposure to the cold and radiation. </a:t>
            </a:r>
            <a:endParaRPr lang="en-GB" sz="2400" b="1" dirty="0">
              <a:solidFill>
                <a:srgbClr val="C00000"/>
              </a:solidFill>
            </a:endParaRPr>
          </a:p>
        </p:txBody>
      </p:sp>
      <p:sp>
        <p:nvSpPr>
          <p:cNvPr id="3" name="矩形 2"/>
          <p:cNvSpPr/>
          <p:nvPr/>
        </p:nvSpPr>
        <p:spPr bwMode="auto">
          <a:xfrm>
            <a:off x="395537" y="3437170"/>
            <a:ext cx="2880320" cy="71191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smtClean="0">
                <a:solidFill>
                  <a:srgbClr val="0000FF"/>
                </a:solidFill>
              </a:rPr>
              <a:t>spacesuits </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908720"/>
            <a:ext cx="7632848" cy="3456384"/>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5) Splendid as the view of the earth is, spacewalking is not as exciting as you might think. </a:t>
            </a:r>
            <a:r>
              <a:rPr lang="en-US" sz="2400" b="1" u="sng" dirty="0"/>
              <a:t>It</a:t>
            </a:r>
            <a:r>
              <a:rPr lang="en-US" sz="2400" b="1" dirty="0"/>
              <a:t>’s probably the most dangerous work, with potential risks such as electric shocks. </a:t>
            </a:r>
            <a:r>
              <a:rPr lang="en-US" sz="2400" b="1" u="sng" dirty="0"/>
              <a:t>That</a:t>
            </a:r>
            <a:r>
              <a:rPr lang="en-US" sz="2400" b="1" dirty="0"/>
              <a:t>’s why every spacewalk is carefully planned. </a:t>
            </a:r>
            <a:endParaRPr lang="en-GB" sz="2400" b="1" dirty="0">
              <a:solidFill>
                <a:srgbClr val="C00000"/>
              </a:solidFill>
            </a:endParaRPr>
          </a:p>
        </p:txBody>
      </p:sp>
      <p:sp>
        <p:nvSpPr>
          <p:cNvPr id="2" name="圆角矩形标注 1"/>
          <p:cNvSpPr/>
          <p:nvPr/>
        </p:nvSpPr>
        <p:spPr bwMode="auto">
          <a:xfrm>
            <a:off x="1475656" y="260648"/>
            <a:ext cx="1728192" cy="504056"/>
          </a:xfrm>
          <a:prstGeom prst="wedgeRoundRectCallout">
            <a:avLst>
              <a:gd name="adj1" fmla="val -39898"/>
              <a:gd name="adj2" fmla="val 377589"/>
              <a:gd name="adj3" fmla="val 16667"/>
            </a:avLst>
          </a:prstGeom>
          <a:solidFill>
            <a:srgbClr val="00B050">
              <a:alpha val="25000"/>
            </a:srgbClr>
          </a:solidFill>
          <a:ln>
            <a:solidFill>
              <a:srgbClr val="00B0F0"/>
            </a:solidFill>
          </a:ln>
        </p:spPr>
        <p:txBody>
          <a:bodyPr rtlCol="0" anchor="ctr"/>
          <a:lstStyle/>
          <a:p>
            <a:pPr>
              <a:lnSpc>
                <a:spcPct val="150000"/>
              </a:lnSpc>
            </a:pPr>
            <a:r>
              <a:rPr lang="en-US" b="1" dirty="0">
                <a:solidFill>
                  <a:srgbClr val="0000FF"/>
                </a:solidFill>
              </a:rPr>
              <a:t>spacewalking</a:t>
            </a:r>
            <a:endParaRPr lang="en-GB" b="1" dirty="0">
              <a:solidFill>
                <a:srgbClr val="0000FF"/>
              </a:solidFill>
              <a:latin typeface="Times New Roman" panose="02020603050405020304" pitchFamily="18" charset="0"/>
              <a:cs typeface="Times New Roman" panose="02020603050405020304" pitchFamily="18" charset="0"/>
            </a:endParaRPr>
          </a:p>
        </p:txBody>
      </p:sp>
      <p:sp>
        <p:nvSpPr>
          <p:cNvPr id="5" name="圆角矩形标注 4"/>
          <p:cNvSpPr/>
          <p:nvPr/>
        </p:nvSpPr>
        <p:spPr bwMode="auto">
          <a:xfrm>
            <a:off x="1511274" y="4653136"/>
            <a:ext cx="4500886" cy="504056"/>
          </a:xfrm>
          <a:prstGeom prst="wedgeRoundRectCallout">
            <a:avLst>
              <a:gd name="adj1" fmla="val -61991"/>
              <a:gd name="adj2" fmla="val -244383"/>
              <a:gd name="adj3" fmla="val 16667"/>
            </a:avLst>
          </a:prstGeom>
          <a:solidFill>
            <a:srgbClr val="00B050">
              <a:alpha val="25000"/>
            </a:srgbClr>
          </a:solidFill>
          <a:ln>
            <a:solidFill>
              <a:srgbClr val="00B0F0"/>
            </a:solidFill>
          </a:ln>
        </p:spPr>
        <p:txBody>
          <a:bodyPr rtlCol="0" anchor="ctr"/>
          <a:lstStyle/>
          <a:p>
            <a:pPr>
              <a:lnSpc>
                <a:spcPct val="150000"/>
              </a:lnSpc>
            </a:pPr>
            <a:r>
              <a:rPr lang="en-GB" b="1" dirty="0">
                <a:solidFill>
                  <a:srgbClr val="0000FF"/>
                </a:solidFill>
              </a:rPr>
              <a:t> </a:t>
            </a:r>
            <a:r>
              <a:rPr lang="en-US" b="1" dirty="0">
                <a:solidFill>
                  <a:srgbClr val="0000FF"/>
                </a:solidFill>
              </a:rPr>
              <a:t>the main content of the preceding text</a:t>
            </a:r>
            <a:endParaRPr lang="en-GB"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908720"/>
            <a:ext cx="7632848" cy="3456384"/>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6) </a:t>
            </a:r>
            <a:r>
              <a:rPr lang="en-US" sz="2400" b="1" u="sng" dirty="0"/>
              <a:t>It</a:t>
            </a:r>
            <a:r>
              <a:rPr lang="en-US" sz="2400" b="1" dirty="0"/>
              <a:t>’s luxury to eat fresh food, because fresh produce such as fruit and vegetables can only be delivered to the space station from the Earth every couple of months. </a:t>
            </a:r>
            <a:endParaRPr lang="en-GB" sz="2400" b="1" dirty="0">
              <a:solidFill>
                <a:srgbClr val="C00000"/>
              </a:solidFill>
            </a:endParaRPr>
          </a:p>
        </p:txBody>
      </p:sp>
      <p:sp>
        <p:nvSpPr>
          <p:cNvPr id="3" name="矩形 2"/>
          <p:cNvSpPr/>
          <p:nvPr/>
        </p:nvSpPr>
        <p:spPr bwMode="auto">
          <a:xfrm>
            <a:off x="473387" y="4581128"/>
            <a:ext cx="7477145" cy="792088"/>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solidFill>
                  <a:srgbClr val="0000FF"/>
                </a:solidFill>
                <a:latin typeface="Times New Roman" panose="02020603050405020304" pitchFamily="18" charset="0"/>
                <a:cs typeface="Times New Roman" panose="02020603050405020304" pitchFamily="18" charset="0"/>
              </a:rPr>
              <a:t>to eat fresh food</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908720"/>
            <a:ext cx="7632848" cy="1872208"/>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kern="100" dirty="0">
                <a:latin typeface="Times New Roman" panose="02020603050405020304"/>
                <a:ea typeface="宋体" panose="02010600030101010101" pitchFamily="2" charset="-122"/>
              </a:rPr>
              <a:t>7) Salt and pepper are only in liquid form, so that </a:t>
            </a:r>
            <a:r>
              <a:rPr lang="en-US" sz="2400" b="1" u="sng" kern="100" dirty="0">
                <a:latin typeface="Times New Roman" panose="02020603050405020304"/>
                <a:ea typeface="宋体" panose="02010600030101010101" pitchFamily="2" charset="-122"/>
              </a:rPr>
              <a:t>they</a:t>
            </a:r>
            <a:r>
              <a:rPr lang="en-US" sz="2400" b="1" kern="100" dirty="0">
                <a:latin typeface="Times New Roman" panose="02020603050405020304"/>
                <a:ea typeface="宋体" panose="02010600030101010101" pitchFamily="2" charset="-122"/>
              </a:rPr>
              <a:t> will not float off and block the air pipes.</a:t>
            </a:r>
            <a:endParaRPr lang="en-GB" sz="2400" b="1" dirty="0"/>
          </a:p>
        </p:txBody>
      </p:sp>
      <p:sp>
        <p:nvSpPr>
          <p:cNvPr id="3" name="矩形 2"/>
          <p:cNvSpPr/>
          <p:nvPr/>
        </p:nvSpPr>
        <p:spPr bwMode="auto">
          <a:xfrm>
            <a:off x="373121" y="3356992"/>
            <a:ext cx="7477145" cy="792088"/>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solidFill>
                  <a:srgbClr val="0000FF"/>
                </a:solidFill>
                <a:latin typeface="Times New Roman" panose="02020603050405020304" pitchFamily="18" charset="0"/>
                <a:cs typeface="Times New Roman" panose="02020603050405020304" pitchFamily="18" charset="0"/>
              </a:rPr>
              <a:t>Salt and pepper</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bwMode="auto">
          <a:xfrm>
            <a:off x="971600" y="2564904"/>
            <a:ext cx="7560840" cy="3096344"/>
          </a:xfrm>
          <a:prstGeom prst="roundRect">
            <a:avLst/>
          </a:prstGeom>
          <a:solidFill>
            <a:schemeClr val="bg1">
              <a:lumMod val="95000"/>
            </a:schemeClr>
          </a:solidFill>
          <a:ln>
            <a:noFill/>
          </a:ln>
        </p:spPr>
        <p:txBody>
          <a:bodyPr rtlCol="0" anchor="ctr"/>
          <a:lstStyle/>
          <a:p>
            <a:pPr>
              <a:lnSpc>
                <a:spcPct val="150000"/>
              </a:lnSpc>
            </a:pPr>
            <a:r>
              <a:rPr lang="en-US" sz="2400" b="1" dirty="0" smtClean="0"/>
              <a:t>A. Fun </a:t>
            </a:r>
            <a:r>
              <a:rPr lang="en-US" sz="2400" b="1" dirty="0"/>
              <a:t>in leisure time.     </a:t>
            </a:r>
            <a:endParaRPr lang="en-US" sz="2400" b="1" dirty="0" smtClean="0"/>
          </a:p>
          <a:p>
            <a:pPr>
              <a:lnSpc>
                <a:spcPct val="150000"/>
              </a:lnSpc>
            </a:pPr>
            <a:r>
              <a:rPr lang="en-US" sz="2400" b="1" dirty="0" smtClean="0"/>
              <a:t>B</a:t>
            </a:r>
            <a:r>
              <a:rPr lang="en-US" sz="2400" b="1" dirty="0"/>
              <a:t>. All the hardship in space.</a:t>
            </a:r>
            <a:endParaRPr lang="en-GB" sz="2400" b="1" dirty="0"/>
          </a:p>
          <a:p>
            <a:pPr>
              <a:lnSpc>
                <a:spcPct val="150000"/>
              </a:lnSpc>
            </a:pPr>
            <a:r>
              <a:rPr lang="en-US" sz="2400" b="1" dirty="0"/>
              <a:t>C. Exercising every day.    </a:t>
            </a:r>
            <a:endParaRPr lang="en-US" sz="2400" b="1" dirty="0" smtClean="0"/>
          </a:p>
          <a:p>
            <a:pPr>
              <a:lnSpc>
                <a:spcPct val="150000"/>
              </a:lnSpc>
            </a:pPr>
            <a:r>
              <a:rPr lang="en-US" sz="2400" b="1" dirty="0" smtClean="0"/>
              <a:t>D</a:t>
            </a:r>
            <a:r>
              <a:rPr lang="en-US" sz="2400" b="1" dirty="0"/>
              <a:t>. Space walking. </a:t>
            </a:r>
            <a:endParaRPr lang="en-GB" sz="2400" b="1" dirty="0"/>
          </a:p>
        </p:txBody>
      </p:sp>
      <p:sp>
        <p:nvSpPr>
          <p:cNvPr id="5" name="单圆角矩形 4"/>
          <p:cNvSpPr/>
          <p:nvPr/>
        </p:nvSpPr>
        <p:spPr bwMode="auto">
          <a:xfrm>
            <a:off x="971600" y="1052736"/>
            <a:ext cx="7560840" cy="1099284"/>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What does the “it” refer to in the last sentence of the transcript?</a:t>
            </a:r>
            <a:endParaRPr lang="en-GB" sz="2400" b="1" dirty="0"/>
          </a:p>
        </p:txBody>
      </p:sp>
      <p:sp>
        <p:nvSpPr>
          <p:cNvPr id="6" name="矩形 5"/>
          <p:cNvSpPr/>
          <p:nvPr/>
        </p:nvSpPr>
        <p:spPr>
          <a:xfrm>
            <a:off x="971600" y="3356992"/>
            <a:ext cx="715260" cy="923330"/>
          </a:xfrm>
          <a:prstGeom prst="rect">
            <a:avLst/>
          </a:prstGeom>
        </p:spPr>
        <p:txBody>
          <a:bodyPr wrap="none">
            <a:spAutoFit/>
          </a:bodyPr>
          <a:lstStyle/>
          <a:p>
            <a:r>
              <a:rPr lang="en-US" sz="5400" b="1" dirty="0">
                <a:solidFill>
                  <a:srgbClr val="FF0000"/>
                </a:solidFill>
                <a:sym typeface="Wingdings 2" panose="05020102010507070707"/>
              </a:rPr>
              <a:t></a:t>
            </a:r>
            <a:endParaRPr lang="en-GB" sz="5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404530"/>
            <a:ext cx="194421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C00000"/>
                </a:solidFill>
              </a:rPr>
              <a:t>Homework</a:t>
            </a:r>
            <a:endParaRPr lang="en-GB" sz="2400" b="1" dirty="0">
              <a:solidFill>
                <a:srgbClr val="C00000"/>
              </a:solidFill>
            </a:endParaRPr>
          </a:p>
        </p:txBody>
      </p:sp>
      <p:sp>
        <p:nvSpPr>
          <p:cNvPr id="6" name="单圆角矩形 5"/>
          <p:cNvSpPr/>
          <p:nvPr/>
        </p:nvSpPr>
        <p:spPr bwMode="auto">
          <a:xfrm>
            <a:off x="335667" y="1196489"/>
            <a:ext cx="4765420" cy="523220"/>
          </a:xfrm>
          <a:prstGeom prst="snip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C00000"/>
                </a:solidFill>
              </a:rPr>
              <a:t>1. Write a summary of the text.</a:t>
            </a:r>
            <a:endParaRPr lang="en-GB" sz="2400" b="1" dirty="0">
              <a:solidFill>
                <a:srgbClr val="C00000"/>
              </a:solidFill>
            </a:endParaRPr>
          </a:p>
        </p:txBody>
      </p:sp>
      <p:sp>
        <p:nvSpPr>
          <p:cNvPr id="10" name="矩形 9"/>
          <p:cNvSpPr/>
          <p:nvPr/>
        </p:nvSpPr>
        <p:spPr bwMode="auto">
          <a:xfrm>
            <a:off x="323970" y="1988071"/>
            <a:ext cx="7992888" cy="6480720"/>
          </a:xfrm>
          <a:prstGeom prst="rect">
            <a:avLst/>
          </a:prstGeom>
          <a:solidFill>
            <a:schemeClr val="bg1">
              <a:lumMod val="95000"/>
            </a:schemeClr>
          </a:solidFill>
          <a:ln>
            <a:solidFill>
              <a:schemeClr val="accent1"/>
            </a:solidFill>
          </a:ln>
        </p:spPr>
        <p:txBody>
          <a:bodyPr rtlCol="0" anchor="ctr"/>
          <a:lstStyle/>
          <a:p>
            <a:pPr algn="just">
              <a:lnSpc>
                <a:spcPct val="150000"/>
              </a:lnSpc>
            </a:pPr>
            <a:r>
              <a:rPr lang="en-US" sz="2400" b="1" dirty="0" smtClean="0"/>
              <a:t>    Living </a:t>
            </a:r>
            <a:r>
              <a:rPr lang="en-US" sz="2400" b="1" dirty="0"/>
              <a:t>in space is a challenging but magical adventure. In the surroundings of low gravity, the astronauts must have themselves attached while sleeping to avoid floating around. In space, special experiments are conducted to learn more about changes in cells and microorganisms, and lightening. However, tasks outside the space station are the most challenging and dangerous. Besides, other daily routines up in the sky, like eating &amp; drinking, exercise entertainments, are also different from that on the Earth.</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2" name="矩形 1"/>
          <p:cNvSpPr/>
          <p:nvPr/>
        </p:nvSpPr>
        <p:spPr>
          <a:xfrm>
            <a:off x="5364723" y="1268839"/>
            <a:ext cx="1467068"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400" b="1" dirty="0"/>
              <a:t>Sample: </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0" fill="hold"/>
                                        <p:tgtEl>
                                          <p:spTgt spid="10"/>
                                        </p:tgtEl>
                                        <p:attrNameLst>
                                          <p:attrName>ppt_x</p:attrName>
                                        </p:attrNameLst>
                                      </p:cBhvr>
                                      <p:tavLst>
                                        <p:tav tm="0">
                                          <p:val>
                                            <p:strVal val="#ppt_x"/>
                                          </p:val>
                                        </p:tav>
                                        <p:tav tm="100000">
                                          <p:val>
                                            <p:strVal val="#ppt_x"/>
                                          </p:val>
                                        </p:tav>
                                      </p:tavLst>
                                    </p:anim>
                                    <p:anim calcmode="lin" valueType="num">
                                      <p:cBhvr>
                                        <p:cTn id="8" dur="15000" fill="hold"/>
                                        <p:tgtEl>
                                          <p:spTgt spid="10"/>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bwMode="auto">
          <a:xfrm>
            <a:off x="467544" y="4581128"/>
            <a:ext cx="7848872" cy="1080120"/>
          </a:xfrm>
          <a:prstGeom prst="roundRect">
            <a:avLst/>
          </a:prstGeom>
          <a:solidFill>
            <a:schemeClr val="bg1">
              <a:lumMod val="95000"/>
            </a:schemeClr>
          </a:solidFill>
          <a:ln>
            <a:noFill/>
          </a:ln>
        </p:spPr>
        <p:txBody>
          <a:bodyPr rtlCol="0" anchor="ctr"/>
          <a:lstStyle/>
          <a:p>
            <a:pPr>
              <a:lnSpc>
                <a:spcPct val="150000"/>
              </a:lnSpc>
            </a:pPr>
            <a:r>
              <a:rPr lang="en-US" sz="2400" b="1" dirty="0"/>
              <a:t>A. readers     B. parties     C. friends   D. stories</a:t>
            </a:r>
            <a:endParaRPr lang="en-GB" sz="2400" b="1" dirty="0"/>
          </a:p>
        </p:txBody>
      </p:sp>
      <p:sp>
        <p:nvSpPr>
          <p:cNvPr id="5" name="单圆角矩形 4"/>
          <p:cNvSpPr/>
          <p:nvPr/>
        </p:nvSpPr>
        <p:spPr bwMode="auto">
          <a:xfrm>
            <a:off x="467544" y="1844824"/>
            <a:ext cx="7848872" cy="180020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1) “My friends said: ‘Now we believe your stories,’” Welty added. “And I said: ‘Now you know. These are the people that make me write </a:t>
            </a:r>
            <a:r>
              <a:rPr lang="en-US" sz="2400" b="1" u="sng" dirty="0"/>
              <a:t>them</a:t>
            </a:r>
            <a:r>
              <a:rPr lang="en-US" sz="2400" b="1" dirty="0"/>
              <a:t>.’”</a:t>
            </a:r>
            <a:endParaRPr lang="en-GB" sz="2400" b="1" dirty="0"/>
          </a:p>
        </p:txBody>
      </p:sp>
      <p:sp>
        <p:nvSpPr>
          <p:cNvPr id="6" name="矩形 5"/>
          <p:cNvSpPr/>
          <p:nvPr/>
        </p:nvSpPr>
        <p:spPr>
          <a:xfrm>
            <a:off x="6012160" y="4659523"/>
            <a:ext cx="715260" cy="923330"/>
          </a:xfrm>
          <a:prstGeom prst="rect">
            <a:avLst/>
          </a:prstGeom>
        </p:spPr>
        <p:txBody>
          <a:bodyPr wrap="none">
            <a:spAutoFit/>
          </a:bodyPr>
          <a:lstStyle/>
          <a:p>
            <a:r>
              <a:rPr lang="en-US" sz="5400" b="1" dirty="0">
                <a:solidFill>
                  <a:srgbClr val="FF0000"/>
                </a:solidFill>
                <a:sym typeface="Wingdings 2" panose="05020102010507070707"/>
              </a:rPr>
              <a:t></a:t>
            </a:r>
            <a:endParaRPr lang="en-GB" sz="5400" b="1" dirty="0">
              <a:solidFill>
                <a:srgbClr val="FF0000"/>
              </a:solidFill>
            </a:endParaRPr>
          </a:p>
        </p:txBody>
      </p:sp>
      <p:sp>
        <p:nvSpPr>
          <p:cNvPr id="7" name="矩形 6"/>
          <p:cNvSpPr/>
          <p:nvPr/>
        </p:nvSpPr>
        <p:spPr>
          <a:xfrm>
            <a:off x="590113" y="3831200"/>
            <a:ext cx="741682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400" b="1" dirty="0">
                <a:solidFill>
                  <a:srgbClr val="C00000"/>
                </a:solidFill>
              </a:rPr>
              <a:t>The word “them” refers to Welty’s ________. </a:t>
            </a:r>
            <a:endParaRPr lang="en-GB" sz="2400" b="1" dirty="0">
              <a:solidFill>
                <a:srgbClr val="C00000"/>
              </a:solidFill>
            </a:endParaRPr>
          </a:p>
        </p:txBody>
      </p:sp>
      <p:sp>
        <p:nvSpPr>
          <p:cNvPr id="2" name="矩形 1"/>
          <p:cNvSpPr/>
          <p:nvPr/>
        </p:nvSpPr>
        <p:spPr>
          <a:xfrm>
            <a:off x="161764" y="260648"/>
            <a:ext cx="8460432" cy="113184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50000"/>
              </a:lnSpc>
            </a:pPr>
            <a:r>
              <a:rPr lang="en-US" sz="2400" b="1" dirty="0">
                <a:solidFill>
                  <a:srgbClr val="C00000"/>
                </a:solidFill>
              </a:rPr>
              <a:t>2. Watch the micro lesson: </a:t>
            </a:r>
            <a:r>
              <a:rPr lang="en-GB" sz="2400" b="1" i="1" dirty="0">
                <a:solidFill>
                  <a:srgbClr val="C00000"/>
                </a:solidFill>
              </a:rPr>
              <a:t>Improve cohesion with pronouns </a:t>
            </a:r>
            <a:r>
              <a:rPr lang="en-US" sz="2400" b="1" dirty="0">
                <a:solidFill>
                  <a:srgbClr val="C00000"/>
                </a:solidFill>
              </a:rPr>
              <a:t>and check yourself</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bwMode="auto">
          <a:xfrm>
            <a:off x="683568" y="3861048"/>
            <a:ext cx="7848872" cy="2376264"/>
          </a:xfrm>
          <a:prstGeom prst="roundRect">
            <a:avLst/>
          </a:prstGeom>
          <a:solidFill>
            <a:schemeClr val="bg1">
              <a:lumMod val="95000"/>
            </a:schemeClr>
          </a:solidFill>
          <a:ln>
            <a:noFill/>
          </a:ln>
        </p:spPr>
        <p:txBody>
          <a:bodyPr rtlCol="0" anchor="ctr"/>
          <a:lstStyle/>
          <a:p>
            <a:pPr>
              <a:lnSpc>
                <a:spcPct val="150000"/>
              </a:lnSpc>
            </a:pPr>
            <a:r>
              <a:rPr lang="en-US" sz="2400" b="1" dirty="0" smtClean="0"/>
              <a:t>A. Visiting Disneyland.</a:t>
            </a:r>
            <a:endParaRPr lang="en-US" sz="2400" b="1" dirty="0" smtClean="0"/>
          </a:p>
          <a:p>
            <a:pPr>
              <a:lnSpc>
                <a:spcPct val="150000"/>
              </a:lnSpc>
            </a:pPr>
            <a:r>
              <a:rPr lang="en-US" sz="2400" b="1" dirty="0" smtClean="0"/>
              <a:t>B</a:t>
            </a:r>
            <a:r>
              <a:rPr lang="en-US" sz="2400" b="1" dirty="0"/>
              <a:t>. Wearing attractive clothes.</a:t>
            </a:r>
            <a:endParaRPr lang="en-GB" sz="2400" b="1" dirty="0"/>
          </a:p>
          <a:p>
            <a:pPr>
              <a:lnSpc>
                <a:spcPct val="150000"/>
              </a:lnSpc>
            </a:pPr>
            <a:r>
              <a:rPr lang="en-US" sz="2400" b="1" dirty="0" smtClean="0"/>
              <a:t>C</a:t>
            </a:r>
            <a:r>
              <a:rPr lang="en-US" sz="2400" b="1" dirty="0"/>
              <a:t>. Acting Mickey Mouse.                </a:t>
            </a:r>
            <a:endParaRPr lang="en-US" sz="2400" b="1" dirty="0" smtClean="0"/>
          </a:p>
          <a:p>
            <a:pPr>
              <a:lnSpc>
                <a:spcPct val="150000"/>
              </a:lnSpc>
            </a:pPr>
            <a:r>
              <a:rPr lang="en-US" sz="2400" b="1" dirty="0" smtClean="0"/>
              <a:t>D</a:t>
            </a:r>
            <a:r>
              <a:rPr lang="en-US" sz="2400" b="1" dirty="0"/>
              <a:t>. Dressing up and walking around.</a:t>
            </a:r>
            <a:endParaRPr lang="en-GB" sz="2400" b="1" dirty="0"/>
          </a:p>
        </p:txBody>
      </p:sp>
      <p:sp>
        <p:nvSpPr>
          <p:cNvPr id="5" name="单圆角矩形 4"/>
          <p:cNvSpPr/>
          <p:nvPr/>
        </p:nvSpPr>
        <p:spPr bwMode="auto">
          <a:xfrm>
            <a:off x="392887" y="21487"/>
            <a:ext cx="8568952" cy="3551529"/>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2) Another strategy used at some well-known parks such as Disneyland is for top managers to spend at least one day in their work, touring the park dressed as Mickey Mouse or something like that. </a:t>
            </a:r>
            <a:r>
              <a:rPr lang="en-US" sz="2400" b="1" u="sng" dirty="0"/>
              <a:t>This</a:t>
            </a:r>
            <a:r>
              <a:rPr lang="en-US" sz="2400" b="1" dirty="0"/>
              <a:t> provides them with a perfect chance to examine the scene and watch the customers without being noticed.</a:t>
            </a:r>
            <a:endParaRPr lang="en-GB" sz="2400" b="1" dirty="0"/>
          </a:p>
        </p:txBody>
      </p:sp>
      <p:sp>
        <p:nvSpPr>
          <p:cNvPr id="6" name="矩形 5"/>
          <p:cNvSpPr/>
          <p:nvPr/>
        </p:nvSpPr>
        <p:spPr>
          <a:xfrm>
            <a:off x="782363" y="5445224"/>
            <a:ext cx="715260" cy="923330"/>
          </a:xfrm>
          <a:prstGeom prst="rect">
            <a:avLst/>
          </a:prstGeom>
        </p:spPr>
        <p:txBody>
          <a:bodyPr wrap="none">
            <a:spAutoFit/>
          </a:bodyPr>
          <a:lstStyle/>
          <a:p>
            <a:r>
              <a:rPr lang="en-US" sz="5400" b="1" dirty="0">
                <a:solidFill>
                  <a:srgbClr val="FF0000"/>
                </a:solidFill>
                <a:sym typeface="Wingdings 2" panose="05020102010507070707"/>
              </a:rPr>
              <a:t></a:t>
            </a:r>
            <a:endParaRPr lang="en-GB" sz="5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单圆角矩形 5"/>
          <p:cNvSpPr/>
          <p:nvPr/>
        </p:nvSpPr>
        <p:spPr bwMode="auto">
          <a:xfrm>
            <a:off x="290178" y="548680"/>
            <a:ext cx="3345717" cy="523220"/>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i="1" dirty="0">
                <a:solidFill>
                  <a:srgbClr val="C00000"/>
                </a:solidFill>
              </a:rPr>
              <a:t>Welcome to the Unit </a:t>
            </a:r>
            <a:endParaRPr lang="en-GB" sz="2400" b="1" dirty="0">
              <a:solidFill>
                <a:srgbClr val="C00000"/>
              </a:solidFill>
            </a:endParaRPr>
          </a:p>
        </p:txBody>
      </p:sp>
      <p:sp>
        <p:nvSpPr>
          <p:cNvPr id="12" name="单圆角矩形 11"/>
          <p:cNvSpPr/>
          <p:nvPr/>
        </p:nvSpPr>
        <p:spPr bwMode="auto">
          <a:xfrm>
            <a:off x="765240" y="4255447"/>
            <a:ext cx="119779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smtClean="0">
                <a:solidFill>
                  <a:srgbClr val="C00000"/>
                </a:solidFill>
              </a:rPr>
              <a:t> </a:t>
            </a:r>
            <a:r>
              <a:rPr lang="en-US" sz="2400" b="1" dirty="0" smtClean="0">
                <a:solidFill>
                  <a:srgbClr val="0000FF"/>
                </a:solidFill>
              </a:rPr>
              <a:t>1961</a:t>
            </a:r>
            <a:endParaRPr lang="en-GB" sz="2400" b="1" dirty="0">
              <a:solidFill>
                <a:srgbClr val="0000FF"/>
              </a:solidFill>
            </a:endParaRPr>
          </a:p>
        </p:txBody>
      </p:sp>
      <p:pic>
        <p:nvPicPr>
          <p:cNvPr id="14" name="图片 13" descr="C:\Users\EyesEyesEyes\AppData\Roaming\Tencent\Users\447055313\QQ\WinTemp\RichOle\0(JGO%L$A(SEO@]P2{J)`[R.png"/>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40768"/>
            <a:ext cx="3645337" cy="2448272"/>
          </a:xfrm>
          <a:prstGeom prst="rect">
            <a:avLst/>
          </a:prstGeom>
          <a:noFill/>
          <a:ln>
            <a:noFill/>
          </a:ln>
        </p:spPr>
      </p:pic>
      <p:sp>
        <p:nvSpPr>
          <p:cNvPr id="16" name="单圆角矩形 15"/>
          <p:cNvSpPr/>
          <p:nvPr/>
        </p:nvSpPr>
        <p:spPr bwMode="auto">
          <a:xfrm>
            <a:off x="2316918" y="4255447"/>
            <a:ext cx="119779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smtClean="0">
                <a:solidFill>
                  <a:srgbClr val="0000FF"/>
                </a:solidFill>
              </a:rPr>
              <a:t>1969</a:t>
            </a:r>
            <a:endParaRPr lang="en-GB" sz="2400" b="1" dirty="0">
              <a:solidFill>
                <a:srgbClr val="0000FF"/>
              </a:solidFill>
            </a:endParaRPr>
          </a:p>
        </p:txBody>
      </p:sp>
      <p:sp>
        <p:nvSpPr>
          <p:cNvPr id="17" name="单圆角矩形 16"/>
          <p:cNvSpPr/>
          <p:nvPr/>
        </p:nvSpPr>
        <p:spPr bwMode="auto">
          <a:xfrm>
            <a:off x="3923198" y="4255447"/>
            <a:ext cx="119779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smtClean="0">
                <a:solidFill>
                  <a:srgbClr val="0000FF"/>
                </a:solidFill>
              </a:rPr>
              <a:t>1971</a:t>
            </a:r>
            <a:endParaRPr lang="en-GB" sz="2400" b="1" dirty="0">
              <a:solidFill>
                <a:srgbClr val="0000FF"/>
              </a:solidFill>
            </a:endParaRPr>
          </a:p>
        </p:txBody>
      </p:sp>
      <p:sp>
        <p:nvSpPr>
          <p:cNvPr id="18" name="单圆角矩形 17"/>
          <p:cNvSpPr/>
          <p:nvPr/>
        </p:nvSpPr>
        <p:spPr bwMode="auto">
          <a:xfrm>
            <a:off x="5580112" y="4255447"/>
            <a:ext cx="119779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smtClean="0">
                <a:solidFill>
                  <a:srgbClr val="C00000"/>
                </a:solidFill>
              </a:rPr>
              <a:t> </a:t>
            </a:r>
            <a:r>
              <a:rPr lang="en-US" sz="2400" b="1" dirty="0" smtClean="0">
                <a:solidFill>
                  <a:srgbClr val="0000FF"/>
                </a:solidFill>
              </a:rPr>
              <a:t>2000</a:t>
            </a:r>
            <a:endParaRPr lang="en-GB"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bwMode="auto">
          <a:xfrm>
            <a:off x="395289" y="4221088"/>
            <a:ext cx="7848872" cy="2376264"/>
          </a:xfrm>
          <a:prstGeom prst="roundRect">
            <a:avLst/>
          </a:prstGeom>
          <a:solidFill>
            <a:schemeClr val="bg1">
              <a:lumMod val="95000"/>
            </a:schemeClr>
          </a:solidFill>
          <a:ln>
            <a:noFill/>
          </a:ln>
        </p:spPr>
        <p:txBody>
          <a:bodyPr rtlCol="0" anchor="ctr"/>
          <a:lstStyle/>
          <a:p>
            <a:pPr>
              <a:lnSpc>
                <a:spcPct val="150000"/>
              </a:lnSpc>
            </a:pPr>
            <a:r>
              <a:rPr lang="en-US" sz="2400" b="1" dirty="0"/>
              <a:t>A. Jazz becoming more accessible.</a:t>
            </a:r>
            <a:endParaRPr lang="en-GB" sz="2400" b="1" dirty="0"/>
          </a:p>
          <a:p>
            <a:pPr>
              <a:lnSpc>
                <a:spcPct val="150000"/>
              </a:lnSpc>
            </a:pPr>
            <a:r>
              <a:rPr lang="en-US" sz="2400" b="1" dirty="0"/>
              <a:t>B. The production of jazz growing faster.</a:t>
            </a:r>
            <a:endParaRPr lang="en-GB" sz="2400" b="1" dirty="0"/>
          </a:p>
          <a:p>
            <a:pPr>
              <a:lnSpc>
                <a:spcPct val="150000"/>
              </a:lnSpc>
            </a:pPr>
            <a:r>
              <a:rPr lang="en-US" sz="2400" b="1" dirty="0"/>
              <a:t>C. Jazz being less popular with the young.</a:t>
            </a:r>
            <a:endParaRPr lang="en-GB" sz="2400" b="1" dirty="0"/>
          </a:p>
          <a:p>
            <a:pPr>
              <a:lnSpc>
                <a:spcPct val="150000"/>
              </a:lnSpc>
            </a:pPr>
            <a:r>
              <a:rPr lang="en-US" sz="2400" b="1" dirty="0"/>
              <a:t>D. The jazz audience becoming larger.</a:t>
            </a:r>
            <a:endParaRPr lang="en-GB" sz="2400" b="1" dirty="0"/>
          </a:p>
        </p:txBody>
      </p:sp>
      <p:sp>
        <p:nvSpPr>
          <p:cNvPr id="5" name="单圆角矩形 4"/>
          <p:cNvSpPr/>
          <p:nvPr/>
        </p:nvSpPr>
        <p:spPr bwMode="auto">
          <a:xfrm>
            <a:off x="179512" y="188640"/>
            <a:ext cx="8784976" cy="3888432"/>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ts val="3400"/>
              </a:lnSpc>
            </a:pPr>
            <a:r>
              <a:rPr lang="en-US" sz="2400" b="1" dirty="0"/>
              <a:t>3) Despite the celebrations, though, in the U.S. the jazz  audience continues to shrink and grow older, and the music has failed to connect with younger generations.</a:t>
            </a:r>
            <a:endParaRPr lang="en-GB" sz="2400" b="1" dirty="0"/>
          </a:p>
          <a:p>
            <a:pPr>
              <a:lnSpc>
                <a:spcPts val="3400"/>
              </a:lnSpc>
            </a:pPr>
            <a:r>
              <a:rPr lang="en-US" sz="2400" b="1" dirty="0"/>
              <a:t>It’s Jason Moran’s job to help change </a:t>
            </a:r>
            <a:r>
              <a:rPr lang="en-US" sz="2400" b="1" u="sng" dirty="0"/>
              <a:t>that</a:t>
            </a:r>
            <a:r>
              <a:rPr lang="en-US" sz="2400" b="1" dirty="0"/>
              <a:t>. As the Kennedy Center’s artistic adviser for jazz, Moran hopes to widen the audience for jazz, make the music more accessible, and preserve its history and </a:t>
            </a:r>
            <a:r>
              <a:rPr lang="en-US" sz="2400" b="1" dirty="0" smtClean="0"/>
              <a:t>culture.</a:t>
            </a:r>
            <a:endParaRPr lang="en-GB" sz="2400" b="1" dirty="0"/>
          </a:p>
        </p:txBody>
      </p:sp>
      <p:sp>
        <p:nvSpPr>
          <p:cNvPr id="6" name="矩形 5"/>
          <p:cNvSpPr/>
          <p:nvPr/>
        </p:nvSpPr>
        <p:spPr>
          <a:xfrm>
            <a:off x="467544" y="5157192"/>
            <a:ext cx="715260" cy="923330"/>
          </a:xfrm>
          <a:prstGeom prst="rect">
            <a:avLst/>
          </a:prstGeom>
        </p:spPr>
        <p:txBody>
          <a:bodyPr wrap="none">
            <a:spAutoFit/>
          </a:bodyPr>
          <a:lstStyle/>
          <a:p>
            <a:r>
              <a:rPr lang="en-US" sz="5400" b="1" dirty="0">
                <a:solidFill>
                  <a:srgbClr val="FF0000"/>
                </a:solidFill>
                <a:sym typeface="Wingdings 2" panose="05020102010507070707"/>
              </a:rPr>
              <a:t></a:t>
            </a:r>
            <a:endParaRPr lang="en-GB" sz="5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bwMode="auto">
          <a:xfrm>
            <a:off x="683568" y="3861048"/>
            <a:ext cx="7848872" cy="2520280"/>
          </a:xfrm>
          <a:prstGeom prst="roundRect">
            <a:avLst/>
          </a:prstGeom>
          <a:solidFill>
            <a:schemeClr val="bg1">
              <a:lumMod val="95000"/>
            </a:schemeClr>
          </a:solidFill>
          <a:ln>
            <a:noFill/>
          </a:ln>
        </p:spPr>
        <p:txBody>
          <a:bodyPr rtlCol="0" anchor="ctr"/>
          <a:lstStyle/>
          <a:p>
            <a:pPr>
              <a:lnSpc>
                <a:spcPct val="150000"/>
              </a:lnSpc>
            </a:pPr>
            <a:r>
              <a:rPr lang="en-US" sz="2400" b="1" dirty="0" smtClean="0"/>
              <a:t>A. The </a:t>
            </a:r>
            <a:r>
              <a:rPr lang="en-US" sz="2400" b="1" dirty="0"/>
              <a:t>modern French lifestyle.        </a:t>
            </a:r>
            <a:endParaRPr lang="en-US" sz="2400" b="1" dirty="0" smtClean="0"/>
          </a:p>
          <a:p>
            <a:pPr>
              <a:lnSpc>
                <a:spcPct val="150000"/>
              </a:lnSpc>
            </a:pPr>
            <a:r>
              <a:rPr lang="en-US" sz="2400" b="1" dirty="0" smtClean="0"/>
              <a:t>B</a:t>
            </a:r>
            <a:r>
              <a:rPr lang="en-US" sz="2400" b="1" dirty="0"/>
              <a:t>. The self-supporting hunting. </a:t>
            </a:r>
            <a:endParaRPr lang="en-GB" sz="2400" b="1" dirty="0"/>
          </a:p>
          <a:p>
            <a:pPr>
              <a:lnSpc>
                <a:spcPct val="150000"/>
              </a:lnSpc>
            </a:pPr>
            <a:r>
              <a:rPr lang="en-US" sz="2400" b="1" dirty="0"/>
              <a:t>C. The uncivilized hunting.            </a:t>
            </a:r>
            <a:endParaRPr lang="en-US" sz="2400" b="1" dirty="0" smtClean="0"/>
          </a:p>
          <a:p>
            <a:pPr>
              <a:lnSpc>
                <a:spcPct val="150000"/>
              </a:lnSpc>
            </a:pPr>
            <a:r>
              <a:rPr lang="en-US" sz="2400" b="1" dirty="0" smtClean="0"/>
              <a:t>D</a:t>
            </a:r>
            <a:r>
              <a:rPr lang="en-US" sz="2400" b="1" dirty="0"/>
              <a:t>. The French Republic. </a:t>
            </a:r>
            <a:endParaRPr lang="en-GB" sz="2400" b="1" dirty="0"/>
          </a:p>
        </p:txBody>
      </p:sp>
      <p:sp>
        <p:nvSpPr>
          <p:cNvPr id="5" name="单圆角矩形 4"/>
          <p:cNvSpPr/>
          <p:nvPr/>
        </p:nvSpPr>
        <p:spPr bwMode="auto">
          <a:xfrm>
            <a:off x="683568" y="332656"/>
            <a:ext cx="7848872" cy="3384376"/>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4) These local citizens now have to balance their traditional self-supporting hunting lifestyle with the lifestyle offered by the modern French Republic, which brings with </a:t>
            </a:r>
            <a:r>
              <a:rPr lang="en-US" sz="2400" b="1" u="sng" dirty="0"/>
              <a:t>it</a:t>
            </a:r>
            <a:r>
              <a:rPr lang="en-US" sz="2400" b="1" dirty="0"/>
              <a:t> not only necessary state welfare, but also alcoholism, betrayal and even suicide. </a:t>
            </a:r>
            <a:endParaRPr lang="en-GB" sz="2400" b="1" dirty="0"/>
          </a:p>
        </p:txBody>
      </p:sp>
      <p:sp>
        <p:nvSpPr>
          <p:cNvPr id="6" name="矩形 5"/>
          <p:cNvSpPr/>
          <p:nvPr/>
        </p:nvSpPr>
        <p:spPr>
          <a:xfrm>
            <a:off x="827584" y="3861048"/>
            <a:ext cx="715260" cy="923330"/>
          </a:xfrm>
          <a:prstGeom prst="rect">
            <a:avLst/>
          </a:prstGeom>
        </p:spPr>
        <p:txBody>
          <a:bodyPr wrap="none">
            <a:spAutoFit/>
          </a:bodyPr>
          <a:lstStyle/>
          <a:p>
            <a:r>
              <a:rPr lang="en-US" sz="5400" b="1" dirty="0">
                <a:solidFill>
                  <a:srgbClr val="FF0000"/>
                </a:solidFill>
                <a:sym typeface="Wingdings 2" panose="05020102010507070707"/>
              </a:rPr>
              <a:t></a:t>
            </a:r>
            <a:endParaRPr lang="en-GB" sz="5400" b="1" dirty="0">
              <a:solidFill>
                <a:srgbClr val="FF0000"/>
              </a:solidFill>
            </a:endParaRPr>
          </a:p>
        </p:txBody>
      </p:sp>
      <p:pic>
        <p:nvPicPr>
          <p:cNvPr id="7" name="Picture 2" descr="/Users/apple/Desktop/高中助教资源库 PPT选择性必修三/PPT-3.jpgPPT-3"/>
          <p:cNvPicPr>
            <a:picLocks noChangeAspect="1" noChangeArrowheads="1"/>
          </p:cNvPicPr>
          <p:nvPr/>
        </p:nvPicPr>
        <p:blipFill>
          <a:blip r:embed="rId1"/>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bwMode="auto">
          <a:xfrm>
            <a:off x="277860" y="3573016"/>
            <a:ext cx="8532744" cy="720080"/>
          </a:xfrm>
          <a:prstGeom prst="rect">
            <a:avLst/>
          </a:prstGeom>
          <a:solidFill>
            <a:schemeClr val="bg1">
              <a:lumMod val="95000"/>
            </a:schemeClr>
          </a:solidFill>
          <a:ln>
            <a:solidFill>
              <a:schemeClr val="accent1"/>
            </a:solidFill>
          </a:ln>
        </p:spPr>
        <p:txBody>
          <a:bodyPr rtlCol="0" anchor="ctr"/>
          <a:lstStyle/>
          <a:p>
            <a:r>
              <a:rPr lang="en-GB" sz="2400" b="1" dirty="0">
                <a:solidFill>
                  <a:srgbClr val="0000FF"/>
                </a:solidFill>
                <a:cs typeface="Arial" panose="020B0604020202020204" pitchFamily="34" charset="0"/>
              </a:rPr>
              <a:t>2) </a:t>
            </a:r>
            <a:r>
              <a:rPr lang="en-GB" sz="2400" b="1" dirty="0" err="1">
                <a:solidFill>
                  <a:srgbClr val="0000FF"/>
                </a:solidFill>
                <a:cs typeface="Arial" panose="020B0604020202020204" pitchFamily="34" charset="0"/>
              </a:rPr>
              <a:t>Zhurong</a:t>
            </a:r>
            <a:r>
              <a:rPr lang="en-GB" sz="2400" b="1" dirty="0">
                <a:solidFill>
                  <a:srgbClr val="0000FF"/>
                </a:solidFill>
                <a:cs typeface="Arial" panose="020B0604020202020204" pitchFamily="34" charset="0"/>
              </a:rPr>
              <a:t>, landing on the Red Planet on 15 May 2021. </a:t>
            </a:r>
            <a:endParaRPr lang="en-GB" sz="2400" b="1" dirty="0">
              <a:solidFill>
                <a:srgbClr val="0000FF"/>
              </a:solidFill>
              <a:cs typeface="Arial" panose="020B0604020202020204" pitchFamily="34" charset="0"/>
            </a:endParaRPr>
          </a:p>
        </p:txBody>
      </p:sp>
      <p:sp>
        <p:nvSpPr>
          <p:cNvPr id="10" name="矩形 9"/>
          <p:cNvSpPr/>
          <p:nvPr/>
        </p:nvSpPr>
        <p:spPr bwMode="auto">
          <a:xfrm>
            <a:off x="257311" y="1988840"/>
            <a:ext cx="8553293" cy="1152128"/>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solidFill>
                  <a:srgbClr val="0000FF"/>
                </a:solidFill>
                <a:cs typeface="Arial" panose="020B0604020202020204" pitchFamily="34" charset="0"/>
              </a:rPr>
              <a:t>1) China’s Tianwen-1 Mars probe, launched successfully on 23 July 2020. </a:t>
            </a:r>
            <a:endParaRPr lang="en-GB" sz="2400" b="1" dirty="0">
              <a:solidFill>
                <a:srgbClr val="0000FF"/>
              </a:solidFill>
              <a:cs typeface="Arial" panose="020B0604020202020204" pitchFamily="34" charset="0"/>
            </a:endParaRPr>
          </a:p>
        </p:txBody>
      </p:sp>
      <p:sp>
        <p:nvSpPr>
          <p:cNvPr id="11" name="矩形 10"/>
          <p:cNvSpPr/>
          <p:nvPr/>
        </p:nvSpPr>
        <p:spPr bwMode="auto">
          <a:xfrm>
            <a:off x="257311" y="4725144"/>
            <a:ext cx="8444710" cy="720080"/>
          </a:xfrm>
          <a:prstGeom prst="rect">
            <a:avLst/>
          </a:prstGeom>
          <a:solidFill>
            <a:schemeClr val="bg1">
              <a:lumMod val="95000"/>
            </a:schemeClr>
          </a:solidFill>
          <a:ln>
            <a:solidFill>
              <a:schemeClr val="accent1"/>
            </a:solidFill>
          </a:ln>
        </p:spPr>
        <p:txBody>
          <a:bodyPr rtlCol="0" anchor="ctr"/>
          <a:lstStyle/>
          <a:p>
            <a:r>
              <a:rPr lang="en-GB" sz="2400" b="1" dirty="0">
                <a:solidFill>
                  <a:srgbClr val="0000FF"/>
                </a:solidFill>
                <a:cs typeface="Arial" panose="020B0604020202020204" pitchFamily="34" charset="0"/>
              </a:rPr>
              <a:t>3) The first image of a black hole, released in April 2019. </a:t>
            </a:r>
            <a:endParaRPr lang="en-GB" sz="2400" b="1" dirty="0">
              <a:solidFill>
                <a:srgbClr val="0000FF"/>
              </a:solidFill>
              <a:cs typeface="Arial" panose="020B0604020202020204" pitchFamily="34" charset="0"/>
            </a:endParaRPr>
          </a:p>
        </p:txBody>
      </p:sp>
      <p:sp>
        <p:nvSpPr>
          <p:cNvPr id="14" name="单圆角矩形 13"/>
          <p:cNvSpPr/>
          <p:nvPr/>
        </p:nvSpPr>
        <p:spPr bwMode="auto">
          <a:xfrm>
            <a:off x="290178" y="548680"/>
            <a:ext cx="3345717" cy="523220"/>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i="1" dirty="0">
                <a:solidFill>
                  <a:srgbClr val="C00000"/>
                </a:solidFill>
              </a:rPr>
              <a:t>Welcome to the Unit </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单圆角矩形 4"/>
          <p:cNvSpPr/>
          <p:nvPr/>
        </p:nvSpPr>
        <p:spPr bwMode="auto">
          <a:xfrm>
            <a:off x="1750698" y="3356992"/>
            <a:ext cx="1176415" cy="523220"/>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solidFill>
                  <a:srgbClr val="FF0000"/>
                </a:solidFill>
                <a:effectLst>
                  <a:outerShdw blurRad="38100" dist="38100" dir="2700000" algn="tl">
                    <a:srgbClr val="000000">
                      <a:alpha val="43137"/>
                    </a:srgbClr>
                  </a:outerShdw>
                </a:effectLst>
              </a:rPr>
              <a:t> No</a:t>
            </a:r>
            <a:endParaRPr lang="en-GB" sz="2400" b="1" dirty="0">
              <a:solidFill>
                <a:srgbClr val="FF0000"/>
              </a:solidFill>
              <a:effectLst>
                <a:outerShdw blurRad="38100" dist="38100" dir="2700000" algn="tl">
                  <a:srgbClr val="000000">
                    <a:alpha val="43137"/>
                  </a:srgbClr>
                </a:outerShdw>
              </a:effectLst>
            </a:endParaRPr>
          </a:p>
        </p:txBody>
      </p:sp>
      <p:sp>
        <p:nvSpPr>
          <p:cNvPr id="6" name="单圆角矩形 5"/>
          <p:cNvSpPr/>
          <p:nvPr/>
        </p:nvSpPr>
        <p:spPr bwMode="auto">
          <a:xfrm>
            <a:off x="1767693" y="831063"/>
            <a:ext cx="1176415" cy="523220"/>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tLang="zh-CN" sz="2400" b="1" dirty="0" smtClean="0">
                <a:solidFill>
                  <a:srgbClr val="FF0000"/>
                </a:solidFill>
                <a:effectLst>
                  <a:outerShdw blurRad="38100" dist="38100" dir="2700000" algn="tl">
                    <a:srgbClr val="000000">
                      <a:alpha val="43137"/>
                    </a:srgbClr>
                  </a:outerShdw>
                </a:effectLst>
              </a:rPr>
              <a:t>Yes</a:t>
            </a:r>
            <a:endParaRPr lang="en-GB" sz="2400" b="1" dirty="0">
              <a:solidFill>
                <a:srgbClr val="FF0000"/>
              </a:solidFill>
              <a:effectLst>
                <a:outerShdw blurRad="38100" dist="38100" dir="2700000" algn="tl">
                  <a:srgbClr val="000000">
                    <a:alpha val="43137"/>
                  </a:srgbClr>
                </a:outerShdw>
              </a:effectLst>
            </a:endParaRPr>
          </a:p>
        </p:txBody>
      </p:sp>
      <p:sp>
        <p:nvSpPr>
          <p:cNvPr id="2" name="流程图: 文档 1"/>
          <p:cNvSpPr/>
          <p:nvPr/>
        </p:nvSpPr>
        <p:spPr bwMode="auto">
          <a:xfrm>
            <a:off x="2338906" y="1484784"/>
            <a:ext cx="4176464" cy="1008112"/>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experience weightlessness</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4" name="流程图: 文档 13"/>
          <p:cNvSpPr/>
          <p:nvPr/>
        </p:nvSpPr>
        <p:spPr bwMode="auto">
          <a:xfrm>
            <a:off x="4788024" y="2492896"/>
            <a:ext cx="1238364" cy="864096"/>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fun</a:t>
            </a:r>
            <a:endParaRPr lang="en-GB" sz="2400" b="1" dirty="0">
              <a:solidFill>
                <a:srgbClr val="FFFFFF"/>
              </a:solidFill>
              <a:latin typeface="宋体" panose="02010600030101010101" pitchFamily="2" charset="-122"/>
              <a:sym typeface="宋体" panose="02010600030101010101" pitchFamily="2" charset="-122"/>
            </a:endParaRPr>
          </a:p>
        </p:txBody>
      </p:sp>
      <p:sp>
        <p:nvSpPr>
          <p:cNvPr id="15" name="流程图: 文档 14"/>
          <p:cNvSpPr/>
          <p:nvPr/>
        </p:nvSpPr>
        <p:spPr bwMode="auto">
          <a:xfrm>
            <a:off x="827584" y="4509120"/>
            <a:ext cx="4729011" cy="864096"/>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a very uncomfortable journey</a:t>
            </a:r>
            <a:endParaRPr lang="en-GB" sz="2400" b="1" dirty="0">
              <a:solidFill>
                <a:srgbClr val="FFFFFF"/>
              </a:solidFill>
              <a:latin typeface="宋体" panose="02010600030101010101" pitchFamily="2" charset="-122"/>
              <a:sym typeface="宋体" panose="02010600030101010101" pitchFamily="2" charset="-122"/>
            </a:endParaRPr>
          </a:p>
        </p:txBody>
      </p:sp>
      <p:sp>
        <p:nvSpPr>
          <p:cNvPr id="16" name="流程图: 文档 15"/>
          <p:cNvSpPr/>
          <p:nvPr/>
        </p:nvSpPr>
        <p:spPr bwMode="auto">
          <a:xfrm>
            <a:off x="5724128" y="4423901"/>
            <a:ext cx="1368151" cy="1034534"/>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danger</a:t>
            </a:r>
            <a:endParaRPr lang="en-GB" sz="2400" b="1" dirty="0">
              <a:solidFill>
                <a:srgbClr val="FFFFFF"/>
              </a:solidFill>
              <a:latin typeface="宋体" panose="02010600030101010101" pitchFamily="2" charset="-122"/>
              <a:sym typeface="宋体" panose="02010600030101010101" pitchFamily="2" charset="-122"/>
            </a:endParaRPr>
          </a:p>
        </p:txBody>
      </p:sp>
      <p:sp>
        <p:nvSpPr>
          <p:cNvPr id="17" name="单圆角矩形 16"/>
          <p:cNvSpPr/>
          <p:nvPr/>
        </p:nvSpPr>
        <p:spPr bwMode="auto">
          <a:xfrm>
            <a:off x="3419872" y="287070"/>
            <a:ext cx="3345717" cy="523220"/>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i="1" dirty="0">
                <a:solidFill>
                  <a:srgbClr val="C00000"/>
                </a:solidFill>
              </a:rPr>
              <a:t>Welcome to the Unit </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ircle(in)">
                                      <p:cBhvr>
                                        <p:cTn id="38" dur="2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908720"/>
            <a:ext cx="1512168" cy="523220"/>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i="1" dirty="0">
                <a:solidFill>
                  <a:srgbClr val="C00000"/>
                </a:solidFill>
              </a:rPr>
              <a:t>Reading</a:t>
            </a:r>
            <a:endParaRPr lang="en-GB" sz="2400" b="1" dirty="0">
              <a:solidFill>
                <a:srgbClr val="C00000"/>
              </a:solidFill>
            </a:endParaRPr>
          </a:p>
        </p:txBody>
      </p:sp>
      <p:sp>
        <p:nvSpPr>
          <p:cNvPr id="11" name="流程图: 文档 10"/>
          <p:cNvSpPr/>
          <p:nvPr/>
        </p:nvSpPr>
        <p:spPr bwMode="auto">
          <a:xfrm>
            <a:off x="467544" y="1576751"/>
            <a:ext cx="7416824" cy="1008112"/>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sleeping, eating, working, exercising and relaxing</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2" name="流程图: 文档 11"/>
          <p:cNvSpPr/>
          <p:nvPr/>
        </p:nvSpPr>
        <p:spPr bwMode="auto">
          <a:xfrm>
            <a:off x="467544" y="3861048"/>
            <a:ext cx="6984776" cy="1008112"/>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do some exercise, read a book or talk to their families or friends over video chat</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流程图: 文档 12"/>
          <p:cNvSpPr/>
          <p:nvPr/>
        </p:nvSpPr>
        <p:spPr bwMode="auto">
          <a:xfrm>
            <a:off x="872716" y="2636912"/>
            <a:ext cx="6462464" cy="1008112"/>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follow the necessary rules and processes</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5" name="单圆角矩形 14"/>
          <p:cNvSpPr/>
          <p:nvPr/>
        </p:nvSpPr>
        <p:spPr bwMode="auto">
          <a:xfrm>
            <a:off x="3538289" y="908720"/>
            <a:ext cx="972108" cy="523220"/>
          </a:xfrm>
          <a:prstGeom prst="snipRoundRec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solidFill>
                  <a:srgbClr val="C00000"/>
                </a:solidFill>
              </a:rPr>
              <a:t> Tips</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1" name="单圆角矩形 10"/>
          <p:cNvSpPr/>
          <p:nvPr/>
        </p:nvSpPr>
        <p:spPr bwMode="auto">
          <a:xfrm>
            <a:off x="395536" y="908720"/>
            <a:ext cx="1512168" cy="523220"/>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i="1" dirty="0">
                <a:solidFill>
                  <a:srgbClr val="C00000"/>
                </a:solidFill>
              </a:rPr>
              <a:t>Reading</a:t>
            </a:r>
            <a:endParaRPr lang="en-GB" sz="2400" b="1" dirty="0">
              <a:solidFill>
                <a:srgbClr val="C00000"/>
              </a:solidFill>
            </a:endParaRPr>
          </a:p>
        </p:txBody>
      </p:sp>
      <p:sp>
        <p:nvSpPr>
          <p:cNvPr id="12" name="单圆角矩形 11"/>
          <p:cNvSpPr/>
          <p:nvPr/>
        </p:nvSpPr>
        <p:spPr bwMode="auto">
          <a:xfrm>
            <a:off x="3538289" y="908720"/>
            <a:ext cx="972108" cy="523220"/>
          </a:xfrm>
          <a:prstGeom prst="snipRoundRec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solidFill>
                  <a:srgbClr val="C00000"/>
                </a:solidFill>
              </a:rPr>
              <a:t> Tips</a:t>
            </a:r>
            <a:endParaRPr lang="en-GB" sz="2400" b="1" dirty="0">
              <a:solidFill>
                <a:srgbClr val="C00000"/>
              </a:solidFill>
            </a:endParaRPr>
          </a:p>
        </p:txBody>
      </p:sp>
      <p:sp>
        <p:nvSpPr>
          <p:cNvPr id="13" name="流程图: 文档 12"/>
          <p:cNvSpPr/>
          <p:nvPr/>
        </p:nvSpPr>
        <p:spPr bwMode="auto">
          <a:xfrm>
            <a:off x="427382" y="1988840"/>
            <a:ext cx="1912370" cy="1008112"/>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Yang </a:t>
            </a:r>
            <a:r>
              <a:rPr lang="en-US" sz="2400" b="1" dirty="0" err="1"/>
              <a:t>Liwei</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4" name="流程图: 文档 13"/>
          <p:cNvSpPr/>
          <p:nvPr/>
        </p:nvSpPr>
        <p:spPr bwMode="auto">
          <a:xfrm>
            <a:off x="2339752" y="2780928"/>
            <a:ext cx="1728192" cy="1008112"/>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in 2003</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5" name="流程图: 文档 14"/>
          <p:cNvSpPr/>
          <p:nvPr/>
        </p:nvSpPr>
        <p:spPr bwMode="auto">
          <a:xfrm>
            <a:off x="4427984" y="2996952"/>
            <a:ext cx="1840362" cy="1008112"/>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Liu Yang</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6" name="流程图: 文档 15"/>
          <p:cNvSpPr/>
          <p:nvPr/>
        </p:nvSpPr>
        <p:spPr bwMode="auto">
          <a:xfrm>
            <a:off x="1907704" y="4437112"/>
            <a:ext cx="4176464" cy="1008112"/>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the first Chinese woman</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圆角矩形 3"/>
          <p:cNvSpPr/>
          <p:nvPr/>
        </p:nvSpPr>
        <p:spPr bwMode="auto">
          <a:xfrm>
            <a:off x="323528" y="457200"/>
            <a:ext cx="8280920" cy="5976664"/>
          </a:xfrm>
          <a:prstGeom prst="roundRect">
            <a:avLst/>
          </a:prstGeom>
          <a:solidFill>
            <a:schemeClr val="bg1">
              <a:lumMod val="95000"/>
            </a:schemeClr>
          </a:solidFill>
          <a:ln>
            <a:noFill/>
          </a:ln>
        </p:spPr>
        <p:txBody>
          <a:bodyPr rtlCol="0" anchor="ctr"/>
          <a:lstStyle/>
          <a:p>
            <a:pPr algn="ctr" eaLnBrk="1" hangingPunct="1">
              <a:lnSpc>
                <a:spcPct val="100000"/>
              </a:lnSpc>
              <a:spcBef>
                <a:spcPct val="0"/>
              </a:spcBef>
              <a:buFont typeface="Arial" panose="020B0604020202020204" pitchFamily="34" charset="0"/>
              <a:buNone/>
            </a:pPr>
            <a:endParaRPr lang="en-GB" sz="2400" b="1" dirty="0">
              <a:solidFill>
                <a:srgbClr val="FFFFFF"/>
              </a:solidFill>
              <a:latin typeface="宋体" panose="02010600030101010101" pitchFamily="2" charset="-122"/>
              <a:sym typeface="宋体" panose="02010600030101010101" pitchFamily="2" charset="-122"/>
            </a:endParaRPr>
          </a:p>
        </p:txBody>
      </p:sp>
      <p:sp>
        <p:nvSpPr>
          <p:cNvPr id="24" name="圆角矩形 23"/>
          <p:cNvSpPr/>
          <p:nvPr/>
        </p:nvSpPr>
        <p:spPr>
          <a:xfrm>
            <a:off x="2700516" y="736719"/>
            <a:ext cx="3387364" cy="792088"/>
          </a:xfrm>
          <a:prstGeom prst="roundRect">
            <a:avLst/>
          </a:prstGeom>
          <a:ln w="3175">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sz="2400" b="1" kern="100" dirty="0">
                <a:effectLst/>
                <a:latin typeface="Times New Roman" panose="02020603050405020304"/>
                <a:ea typeface="宋体" panose="02010600030101010101" pitchFamily="2" charset="-122"/>
              </a:rPr>
              <a:t>Life on a space station</a:t>
            </a:r>
            <a:endParaRPr lang="en-GB" sz="2400" b="1" kern="100" dirty="0">
              <a:effectLst/>
              <a:latin typeface="Times New Roman" panose="02020603050405020304"/>
              <a:ea typeface="宋体" panose="02010600030101010101" pitchFamily="2" charset="-122"/>
            </a:endParaRPr>
          </a:p>
        </p:txBody>
      </p:sp>
      <p:sp>
        <p:nvSpPr>
          <p:cNvPr id="25" name="圆角矩形 24"/>
          <p:cNvSpPr/>
          <p:nvPr/>
        </p:nvSpPr>
        <p:spPr>
          <a:xfrm>
            <a:off x="467545" y="3033176"/>
            <a:ext cx="1440160" cy="971887"/>
          </a:xfrm>
          <a:prstGeom prst="roundRect">
            <a:avLst/>
          </a:prstGeom>
          <a:ln w="3175">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algn="just">
              <a:spcAft>
                <a:spcPts val="0"/>
              </a:spcAft>
            </a:pPr>
            <a:r>
              <a:rPr lang="en-US" sz="2400" b="1" kern="100" dirty="0">
                <a:effectLst/>
                <a:latin typeface="Times New Roman" panose="02020603050405020304"/>
                <a:ea typeface="宋体" panose="02010600030101010101" pitchFamily="2" charset="-122"/>
              </a:rPr>
              <a:t>Sleeping</a:t>
            </a:r>
            <a:endParaRPr lang="en-GB" sz="2400" b="1" kern="100" dirty="0">
              <a:effectLst/>
              <a:latin typeface="Times New Roman" panose="02020603050405020304"/>
              <a:ea typeface="宋体" panose="02010600030101010101" pitchFamily="2" charset="-122"/>
            </a:endParaRPr>
          </a:p>
        </p:txBody>
      </p:sp>
      <p:sp>
        <p:nvSpPr>
          <p:cNvPr id="26" name="圆角矩形 25"/>
          <p:cNvSpPr/>
          <p:nvPr/>
        </p:nvSpPr>
        <p:spPr>
          <a:xfrm>
            <a:off x="2076074" y="3064978"/>
            <a:ext cx="1449932" cy="968169"/>
          </a:xfrm>
          <a:prstGeom prst="roundRect">
            <a:avLst/>
          </a:prstGeom>
          <a:ln w="3175">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algn="just">
              <a:spcAft>
                <a:spcPts val="0"/>
              </a:spcAft>
            </a:pPr>
            <a:r>
              <a:rPr lang="en-US" sz="2400" b="1" kern="100" baseline="30000" dirty="0">
                <a:effectLst/>
                <a:latin typeface="Times New Roman" panose="02020603050405020304"/>
                <a:ea typeface="楷体" panose="02010609060101010101" pitchFamily="49" charset="-122"/>
              </a:rPr>
              <a:t>(1)</a:t>
            </a:r>
            <a:r>
              <a:rPr lang="en-US" sz="2400" b="1" kern="100" dirty="0">
                <a:effectLst/>
                <a:latin typeface="Times New Roman" panose="02020603050405020304"/>
                <a:ea typeface="楷体" panose="02010609060101010101" pitchFamily="49" charset="-122"/>
              </a:rPr>
              <a:t>_____</a:t>
            </a:r>
            <a:endParaRPr lang="en-GB" sz="2400" b="1" kern="100" dirty="0">
              <a:effectLst/>
              <a:latin typeface="Times New Roman" panose="02020603050405020304"/>
              <a:ea typeface="宋体" panose="02010600030101010101" pitchFamily="2" charset="-122"/>
            </a:endParaRPr>
          </a:p>
        </p:txBody>
      </p:sp>
      <p:sp>
        <p:nvSpPr>
          <p:cNvPr id="28" name="圆角矩形 27"/>
          <p:cNvSpPr/>
          <p:nvPr/>
        </p:nvSpPr>
        <p:spPr>
          <a:xfrm>
            <a:off x="3695382" y="3033176"/>
            <a:ext cx="1499235" cy="968170"/>
          </a:xfrm>
          <a:prstGeom prst="roundRect">
            <a:avLst/>
          </a:prstGeom>
          <a:ln w="3175">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algn="just">
              <a:spcAft>
                <a:spcPts val="0"/>
              </a:spcAft>
            </a:pPr>
            <a:r>
              <a:rPr lang="en-US" sz="2400" b="1" kern="100" baseline="30000" dirty="0" smtClean="0">
                <a:effectLst/>
                <a:latin typeface="Times New Roman" panose="02020603050405020304"/>
                <a:ea typeface="楷体" panose="02010609060101010101" pitchFamily="49" charset="-122"/>
              </a:rPr>
              <a:t>(3)</a:t>
            </a:r>
            <a:r>
              <a:rPr lang="en-US" sz="2400" b="1" kern="100" dirty="0" smtClean="0">
                <a:effectLst/>
                <a:latin typeface="Times New Roman" panose="02020603050405020304"/>
                <a:ea typeface="楷体" panose="02010609060101010101" pitchFamily="49" charset="-122"/>
              </a:rPr>
              <a:t>_____</a:t>
            </a:r>
            <a:endParaRPr lang="en-GB" sz="2400" b="1" kern="100" dirty="0">
              <a:effectLst/>
              <a:latin typeface="Times New Roman" panose="02020603050405020304"/>
              <a:ea typeface="宋体" panose="02010600030101010101" pitchFamily="2" charset="-122"/>
            </a:endParaRPr>
          </a:p>
        </p:txBody>
      </p:sp>
      <p:sp>
        <p:nvSpPr>
          <p:cNvPr id="31" name="圆角矩形 30"/>
          <p:cNvSpPr/>
          <p:nvPr/>
        </p:nvSpPr>
        <p:spPr>
          <a:xfrm>
            <a:off x="467545" y="4592881"/>
            <a:ext cx="3600399" cy="1428407"/>
          </a:xfrm>
          <a:prstGeom prst="roundRect">
            <a:avLst/>
          </a:prstGeom>
          <a:ln w="3175">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algn="just">
              <a:spcAft>
                <a:spcPts val="0"/>
              </a:spcAft>
            </a:pPr>
            <a:r>
              <a:rPr lang="en-US" sz="2400" b="1" kern="100" dirty="0">
                <a:effectLst/>
                <a:latin typeface="Times New Roman" panose="02020603050405020304"/>
                <a:ea typeface="宋体" panose="02010600030101010101" pitchFamily="2" charset="-122"/>
              </a:rPr>
              <a:t>Performing tasks inside the space station</a:t>
            </a:r>
            <a:endParaRPr lang="en-GB" sz="2400" b="1" kern="100" dirty="0">
              <a:effectLst/>
              <a:latin typeface="Times New Roman" panose="02020603050405020304"/>
              <a:ea typeface="宋体" panose="02010600030101010101" pitchFamily="2" charset="-122"/>
            </a:endParaRPr>
          </a:p>
        </p:txBody>
      </p:sp>
      <p:cxnSp>
        <p:nvCxnSpPr>
          <p:cNvPr id="33" name="直接连接符 32"/>
          <p:cNvCxnSpPr>
            <a:endCxn id="45" idx="0"/>
          </p:cNvCxnSpPr>
          <p:nvPr/>
        </p:nvCxnSpPr>
        <p:spPr>
          <a:xfrm>
            <a:off x="4320775" y="1541505"/>
            <a:ext cx="3462047" cy="1523472"/>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4" name="直接连接符 33"/>
          <p:cNvCxnSpPr>
            <a:endCxn id="44" idx="0"/>
          </p:cNvCxnSpPr>
          <p:nvPr/>
        </p:nvCxnSpPr>
        <p:spPr>
          <a:xfrm>
            <a:off x="4324858" y="1528807"/>
            <a:ext cx="1771777" cy="1536170"/>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6" name="直接连接符 35"/>
          <p:cNvCxnSpPr/>
          <p:nvPr/>
        </p:nvCxnSpPr>
        <p:spPr>
          <a:xfrm flipH="1">
            <a:off x="4148999" y="1541505"/>
            <a:ext cx="171776" cy="1482825"/>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7" name="直接连接符 36"/>
          <p:cNvCxnSpPr>
            <a:stCxn id="26" idx="0"/>
          </p:cNvCxnSpPr>
          <p:nvPr/>
        </p:nvCxnSpPr>
        <p:spPr>
          <a:xfrm flipV="1">
            <a:off x="2801040" y="1541505"/>
            <a:ext cx="1519735" cy="1523473"/>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flipH="1">
            <a:off x="971600" y="1541505"/>
            <a:ext cx="3349175" cy="1491671"/>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直接连接符 38"/>
          <p:cNvCxnSpPr>
            <a:endCxn id="31" idx="0"/>
          </p:cNvCxnSpPr>
          <p:nvPr/>
        </p:nvCxnSpPr>
        <p:spPr>
          <a:xfrm flipH="1">
            <a:off x="2267745" y="4033147"/>
            <a:ext cx="197944" cy="559734"/>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0" name="直接连接符 39"/>
          <p:cNvCxnSpPr>
            <a:endCxn id="54" idx="0"/>
          </p:cNvCxnSpPr>
          <p:nvPr/>
        </p:nvCxnSpPr>
        <p:spPr>
          <a:xfrm>
            <a:off x="2437447" y="4042208"/>
            <a:ext cx="3506788" cy="610928"/>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41" name="Rectangle 4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GB"/>
          </a:p>
        </p:txBody>
      </p:sp>
      <p:sp>
        <p:nvSpPr>
          <p:cNvPr id="42" name="Rectangle 5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180975"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44" name="圆角矩形 43"/>
          <p:cNvSpPr/>
          <p:nvPr/>
        </p:nvSpPr>
        <p:spPr>
          <a:xfrm>
            <a:off x="5347017" y="3064977"/>
            <a:ext cx="1499235" cy="968170"/>
          </a:xfrm>
          <a:prstGeom prst="roundRect">
            <a:avLst/>
          </a:prstGeom>
          <a:ln w="3175">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algn="just">
              <a:spcAft>
                <a:spcPts val="0"/>
              </a:spcAft>
            </a:pPr>
            <a:r>
              <a:rPr lang="en-US" sz="2400" b="1" kern="100" baseline="30000" dirty="0" smtClean="0">
                <a:effectLst/>
                <a:latin typeface="Times New Roman" panose="02020603050405020304"/>
                <a:ea typeface="楷体" panose="02010609060101010101" pitchFamily="49" charset="-122"/>
              </a:rPr>
              <a:t>(4)</a:t>
            </a:r>
            <a:r>
              <a:rPr lang="en-US" sz="2400" b="1" kern="100" dirty="0" smtClean="0">
                <a:effectLst/>
                <a:latin typeface="Times New Roman" panose="02020603050405020304"/>
                <a:ea typeface="楷体" panose="02010609060101010101" pitchFamily="49" charset="-122"/>
              </a:rPr>
              <a:t>_____</a:t>
            </a:r>
            <a:endParaRPr lang="en-GB" sz="2400" b="1" kern="100" dirty="0">
              <a:effectLst/>
              <a:latin typeface="Times New Roman" panose="02020603050405020304"/>
              <a:ea typeface="宋体" panose="02010600030101010101" pitchFamily="2" charset="-122"/>
            </a:endParaRPr>
          </a:p>
        </p:txBody>
      </p:sp>
      <p:sp>
        <p:nvSpPr>
          <p:cNvPr id="45" name="圆角矩形 44"/>
          <p:cNvSpPr/>
          <p:nvPr/>
        </p:nvSpPr>
        <p:spPr>
          <a:xfrm>
            <a:off x="7033204" y="3064977"/>
            <a:ext cx="1499235" cy="968170"/>
          </a:xfrm>
          <a:prstGeom prst="roundRect">
            <a:avLst/>
          </a:prstGeom>
          <a:ln w="3175">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algn="just">
              <a:spcAft>
                <a:spcPts val="0"/>
              </a:spcAft>
            </a:pPr>
            <a:r>
              <a:rPr lang="en-US" sz="2400" b="1" kern="100" baseline="30000" dirty="0" smtClean="0">
                <a:effectLst/>
                <a:latin typeface="Times New Roman" panose="02020603050405020304"/>
                <a:ea typeface="楷体" panose="02010609060101010101" pitchFamily="49" charset="-122"/>
              </a:rPr>
              <a:t>(5)</a:t>
            </a:r>
            <a:r>
              <a:rPr lang="en-US" sz="2400" b="1" kern="100" dirty="0" smtClean="0">
                <a:effectLst/>
                <a:latin typeface="Times New Roman" panose="02020603050405020304"/>
                <a:ea typeface="楷体" panose="02010609060101010101" pitchFamily="49" charset="-122"/>
              </a:rPr>
              <a:t>_____</a:t>
            </a:r>
            <a:endParaRPr lang="en-GB" sz="2400" b="1" kern="100" dirty="0">
              <a:effectLst/>
              <a:latin typeface="Times New Roman" panose="02020603050405020304"/>
              <a:ea typeface="宋体" panose="02010600030101010101" pitchFamily="2" charset="-122"/>
            </a:endParaRPr>
          </a:p>
        </p:txBody>
      </p:sp>
      <p:sp>
        <p:nvSpPr>
          <p:cNvPr id="54" name="圆角矩形 53"/>
          <p:cNvSpPr/>
          <p:nvPr/>
        </p:nvSpPr>
        <p:spPr>
          <a:xfrm>
            <a:off x="5194617" y="4653136"/>
            <a:ext cx="1499235" cy="968170"/>
          </a:xfrm>
          <a:prstGeom prst="roundRect">
            <a:avLst/>
          </a:prstGeom>
          <a:ln w="3175">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algn="just">
              <a:spcAft>
                <a:spcPts val="0"/>
              </a:spcAft>
            </a:pPr>
            <a:r>
              <a:rPr lang="en-US" sz="2400" b="1" kern="100" baseline="30000" dirty="0" smtClean="0">
                <a:effectLst/>
                <a:latin typeface="Times New Roman" panose="02020603050405020304"/>
                <a:ea typeface="楷体" panose="02010609060101010101" pitchFamily="49" charset="-122"/>
              </a:rPr>
              <a:t>(2)</a:t>
            </a:r>
            <a:r>
              <a:rPr lang="en-US" sz="2400" b="1" kern="100" dirty="0" smtClean="0">
                <a:effectLst/>
                <a:latin typeface="Times New Roman" panose="02020603050405020304"/>
                <a:ea typeface="楷体" panose="02010609060101010101" pitchFamily="49" charset="-122"/>
              </a:rPr>
              <a:t>_____</a:t>
            </a:r>
            <a:endParaRPr lang="en-GB" sz="2400" b="1" kern="100" dirty="0">
              <a:effectLst/>
              <a:latin typeface="Times New Roman" panose="02020603050405020304"/>
              <a:ea typeface="宋体" panose="02010600030101010101" pitchFamily="2" charset="-122"/>
            </a:endParaRPr>
          </a:p>
        </p:txBody>
      </p:sp>
      <p:sp>
        <p:nvSpPr>
          <p:cNvPr id="61" name="矩形 60"/>
          <p:cNvSpPr/>
          <p:nvPr/>
        </p:nvSpPr>
        <p:spPr>
          <a:xfrm>
            <a:off x="2076074" y="3364396"/>
            <a:ext cx="1424429" cy="36933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n-US" b="1" dirty="0">
                <a:solidFill>
                  <a:srgbClr val="0000FF"/>
                </a:solidFill>
              </a:rPr>
              <a:t>1. Working </a:t>
            </a:r>
            <a:endParaRPr lang="en-GB" b="1" dirty="0">
              <a:solidFill>
                <a:srgbClr val="0000FF"/>
              </a:solidFill>
            </a:endParaRPr>
          </a:p>
        </p:txBody>
      </p:sp>
      <p:sp>
        <p:nvSpPr>
          <p:cNvPr id="62" name="矩形 61"/>
          <p:cNvSpPr/>
          <p:nvPr/>
        </p:nvSpPr>
        <p:spPr>
          <a:xfrm>
            <a:off x="5194617" y="4814055"/>
            <a:ext cx="3069189"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GB" b="1" dirty="0" smtClean="0">
                <a:solidFill>
                  <a:srgbClr val="0000FF"/>
                </a:solidFill>
              </a:rPr>
              <a:t>2. Performing </a:t>
            </a:r>
            <a:r>
              <a:rPr lang="en-GB" b="1" dirty="0">
                <a:solidFill>
                  <a:srgbClr val="0000FF"/>
                </a:solidFill>
              </a:rPr>
              <a:t>tasks outside the space station </a:t>
            </a:r>
            <a:endParaRPr lang="en-GB" b="1" dirty="0">
              <a:solidFill>
                <a:srgbClr val="0000FF"/>
              </a:solidFill>
            </a:endParaRPr>
          </a:p>
        </p:txBody>
      </p:sp>
      <p:sp>
        <p:nvSpPr>
          <p:cNvPr id="63" name="矩形 62"/>
          <p:cNvSpPr/>
          <p:nvPr/>
        </p:nvSpPr>
        <p:spPr>
          <a:xfrm>
            <a:off x="3695382" y="3364396"/>
            <a:ext cx="1380674"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b="1" dirty="0">
                <a:solidFill>
                  <a:srgbClr val="0000FF"/>
                </a:solidFill>
              </a:rPr>
              <a:t>3. Eating</a:t>
            </a:r>
            <a:endParaRPr lang="en-GB" b="1" dirty="0">
              <a:solidFill>
                <a:srgbClr val="0000FF"/>
              </a:solidFill>
            </a:endParaRPr>
          </a:p>
        </p:txBody>
      </p:sp>
      <p:sp>
        <p:nvSpPr>
          <p:cNvPr id="64" name="矩形 63"/>
          <p:cNvSpPr/>
          <p:nvPr/>
        </p:nvSpPr>
        <p:spPr>
          <a:xfrm>
            <a:off x="5384420" y="3364396"/>
            <a:ext cx="1390124" cy="36933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n-GB" b="1" dirty="0">
                <a:solidFill>
                  <a:srgbClr val="0000FF"/>
                </a:solidFill>
              </a:rPr>
              <a:t>4. Exercise</a:t>
            </a:r>
            <a:endParaRPr lang="en-GB" b="1" dirty="0">
              <a:solidFill>
                <a:srgbClr val="0000FF"/>
              </a:solidFill>
            </a:endParaRPr>
          </a:p>
        </p:txBody>
      </p:sp>
      <p:sp>
        <p:nvSpPr>
          <p:cNvPr id="65" name="矩形 64"/>
          <p:cNvSpPr/>
          <p:nvPr/>
        </p:nvSpPr>
        <p:spPr>
          <a:xfrm>
            <a:off x="7033203" y="3364396"/>
            <a:ext cx="1499235"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b="1" dirty="0">
                <a:solidFill>
                  <a:srgbClr val="0000FF"/>
                </a:solidFill>
              </a:rPr>
              <a:t>5. Leisure</a:t>
            </a:r>
            <a:endParaRPr lang="en-GB"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circle(in)">
                                      <p:cBhvr>
                                        <p:cTn id="7" dur="2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circle(in)">
                                      <p:cBhvr>
                                        <p:cTn id="12" dur="20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circle(in)">
                                      <p:cBhvr>
                                        <p:cTn id="17" dur="20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circle(in)">
                                      <p:cBhvr>
                                        <p:cTn id="22" dur="20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circle(in)">
                                      <p:cBhvr>
                                        <p:cTn id="27"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p:nvSpPr>
        <p:spPr bwMode="auto">
          <a:xfrm>
            <a:off x="1475656" y="2564904"/>
            <a:ext cx="6768752" cy="1728192"/>
          </a:xfrm>
          <a:prstGeom prst="roundRect">
            <a:avLst/>
          </a:prstGeom>
          <a:solidFill>
            <a:schemeClr val="bg1">
              <a:lumMod val="95000"/>
            </a:schemeClr>
          </a:solidFill>
          <a:ln>
            <a:noFill/>
          </a:ln>
        </p:spPr>
        <p:txBody>
          <a:bodyPr rtlCol="0" anchor="ctr"/>
          <a:lstStyle/>
          <a:p>
            <a:pPr>
              <a:lnSpc>
                <a:spcPct val="200000"/>
              </a:lnSpc>
            </a:pPr>
            <a:r>
              <a:rPr lang="en-US" sz="2400" b="1" dirty="0"/>
              <a:t>A. Up in the sky          </a:t>
            </a:r>
            <a:r>
              <a:rPr lang="en-US" sz="2400" b="1" dirty="0" smtClean="0"/>
              <a:t>    B. </a:t>
            </a:r>
            <a:r>
              <a:rPr lang="en-US" sz="2400" b="1" dirty="0"/>
              <a:t>A day in space  </a:t>
            </a:r>
            <a:endParaRPr lang="en-GB" sz="2400" b="1" dirty="0"/>
          </a:p>
          <a:p>
            <a:pPr>
              <a:lnSpc>
                <a:spcPct val="200000"/>
              </a:lnSpc>
            </a:pPr>
            <a:r>
              <a:rPr lang="en-US" sz="2400" b="1" dirty="0"/>
              <a:t>C. Hardship and fun       D. My dream</a:t>
            </a:r>
            <a:endParaRPr lang="en-GB" sz="2400" b="1" dirty="0"/>
          </a:p>
        </p:txBody>
      </p:sp>
      <p:sp>
        <p:nvSpPr>
          <p:cNvPr id="5" name="单圆角矩形 4"/>
          <p:cNvSpPr/>
          <p:nvPr/>
        </p:nvSpPr>
        <p:spPr bwMode="auto">
          <a:xfrm>
            <a:off x="1455996" y="1052736"/>
            <a:ext cx="5924316" cy="1099284"/>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Another proper title of the text is “__________”.</a:t>
            </a:r>
            <a:endParaRPr lang="en-GB" sz="2400" b="1" dirty="0"/>
          </a:p>
        </p:txBody>
      </p:sp>
      <p:sp>
        <p:nvSpPr>
          <p:cNvPr id="6" name="矩形 5"/>
          <p:cNvSpPr/>
          <p:nvPr/>
        </p:nvSpPr>
        <p:spPr>
          <a:xfrm>
            <a:off x="1475656" y="2708920"/>
            <a:ext cx="715260" cy="923330"/>
          </a:xfrm>
          <a:prstGeom prst="rect">
            <a:avLst/>
          </a:prstGeom>
        </p:spPr>
        <p:txBody>
          <a:bodyPr wrap="none">
            <a:spAutoFit/>
          </a:bodyPr>
          <a:lstStyle/>
          <a:p>
            <a:r>
              <a:rPr lang="en-US" sz="5400" b="1" dirty="0">
                <a:solidFill>
                  <a:srgbClr val="FF0000"/>
                </a:solidFill>
                <a:sym typeface="Wingdings 2" panose="05020102010507070707"/>
              </a:rPr>
              <a:t></a:t>
            </a:r>
            <a:endParaRPr lang="en-GB" sz="5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6667</Words>
  <Application>WPS 演示</Application>
  <PresentationFormat>全屏显示(4:3)</PresentationFormat>
  <Paragraphs>297</Paragraphs>
  <Slides>31</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31</vt:i4>
      </vt:variant>
    </vt:vector>
  </HeadingPairs>
  <TitlesOfParts>
    <vt:vector size="47" baseType="lpstr">
      <vt:lpstr>Arial</vt:lpstr>
      <vt:lpstr>宋体</vt:lpstr>
      <vt:lpstr>Wingdings</vt:lpstr>
      <vt:lpstr>Times New Roman</vt:lpstr>
      <vt:lpstr>楷体</vt:lpstr>
      <vt:lpstr>华文隶书</vt:lpstr>
      <vt:lpstr>Times New Roman</vt:lpstr>
      <vt:lpstr>Wingdings 2</vt:lpstr>
      <vt:lpstr>微软雅黑</vt:lpstr>
      <vt:lpstr>Arial Unicode MS</vt:lpstr>
      <vt:lpstr>方正姚体</vt:lpstr>
      <vt:lpstr>仿宋</vt:lpstr>
      <vt:lpstr>黑体</vt:lpstr>
      <vt:lpstr>方正舒体</vt:lpstr>
      <vt:lpstr>华文楷体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DING Jing</cp:lastModifiedBy>
  <cp:revision>753</cp:revision>
  <dcterms:created xsi:type="dcterms:W3CDTF">2021-04-28T02:54:00Z</dcterms:created>
  <dcterms:modified xsi:type="dcterms:W3CDTF">2021-11-25T07:42:24Z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3A471447D4464DBC8E16CAD7BFA2ECA9</vt:lpwstr>
  </property>
</Properties>
</file>