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509" r:id="rId3"/>
    <p:sldId id="535" r:id="rId5"/>
    <p:sldId id="497" r:id="rId6"/>
    <p:sldId id="510" r:id="rId7"/>
    <p:sldId id="523" r:id="rId8"/>
    <p:sldId id="515" r:id="rId9"/>
    <p:sldId id="498" r:id="rId10"/>
    <p:sldId id="524" r:id="rId11"/>
    <p:sldId id="525" r:id="rId12"/>
    <p:sldId id="526" r:id="rId13"/>
    <p:sldId id="528" r:id="rId14"/>
    <p:sldId id="531" r:id="rId15"/>
    <p:sldId id="532" r:id="rId16"/>
    <p:sldId id="499" r:id="rId17"/>
    <p:sldId id="533" r:id="rId18"/>
    <p:sldId id="516" r:id="rId19"/>
    <p:sldId id="534" r:id="rId20"/>
  </p:sldIdLst>
  <p:sldSz cx="9144000" cy="6858000" type="screen4x3"/>
  <p:notesSz cx="6858000" cy="9144000"/>
  <p:embeddedFontLst>
    <p:embeddedFont>
      <p:font typeface="楷体" panose="02010609060101010101" pitchFamily="49" charset="-122"/>
      <p:regular r:id="rId25"/>
    </p:embeddedFont>
    <p:embeddedFont>
      <p:font typeface="Wingdings 2" panose="05020102010507070707"/>
      <p:regular r:id="rId26"/>
    </p:embeddedFont>
    <p:embeddedFont>
      <p:font typeface="华文楷体" panose="02010600040101010101" charset="-122"/>
      <p:regular r:id="rId27"/>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gj"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91B9"/>
    <a:srgbClr val="0000FF"/>
    <a:srgbClr val="E0F2FC"/>
    <a:srgbClr val="ABDCF7"/>
    <a:srgbClr val="6600FF"/>
    <a:srgbClr val="6666FF"/>
    <a:srgbClr val="9933FF"/>
    <a:srgbClr val="3366CC"/>
    <a:srgbClr val="0000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7" autoAdjust="0"/>
  </p:normalViewPr>
  <p:slideViewPr>
    <p:cSldViewPr showGuides="1">
      <p:cViewPr varScale="1">
        <p:scale>
          <a:sx n="70" d="100"/>
          <a:sy n="70" d="100"/>
        </p:scale>
        <p:origin x="-102" y="-882"/>
      </p:cViewPr>
      <p:guideLst>
        <p:guide orient="horz" pos="216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Users/apple/Desktop/PPT-1.jpgPPT-1"/>
          <p:cNvPicPr>
            <a:picLocks noChangeAspect="1" noChangeArrowheads="1"/>
          </p:cNvPicPr>
          <p:nvPr/>
        </p:nvPicPr>
        <p:blipFill>
          <a:blip r:embed="rId1"/>
          <a:srcRect/>
          <a:stretch>
            <a:fillRect/>
          </a:stretch>
        </p:blipFill>
        <p:spPr bwMode="auto">
          <a:xfrm>
            <a:off x="0" y="34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flipV="1">
            <a:off x="5868144" y="6140880"/>
            <a:ext cx="3275856" cy="387425"/>
          </a:xfrm>
          <a:prstGeom prst="rect">
            <a:avLst/>
          </a:prstGeom>
          <a:solidFill>
            <a:srgbClr val="6AAA3E">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6" name="任意多边形: 形状 11"/>
          <p:cNvSpPr/>
          <p:nvPr/>
        </p:nvSpPr>
        <p:spPr>
          <a:xfrm flipV="1">
            <a:off x="5354505" y="6140880"/>
            <a:ext cx="873679" cy="387425"/>
          </a:xfrm>
          <a:custGeom>
            <a:avLst/>
            <a:gdLst>
              <a:gd name="connsiteX0" fmla="*/ 0 w 10965543"/>
              <a:gd name="connsiteY0" fmla="*/ 0 h 3542400"/>
              <a:gd name="connsiteX1" fmla="*/ 508000 w 10965543"/>
              <a:gd name="connsiteY1" fmla="*/ 0 h 3542400"/>
              <a:gd name="connsiteX2" fmla="*/ 508000 w 10965543"/>
              <a:gd name="connsiteY2" fmla="*/ 592 h 3542400"/>
              <a:gd name="connsiteX3" fmla="*/ 1764391 w 10965543"/>
              <a:gd name="connsiteY3" fmla="*/ 592 h 3542400"/>
              <a:gd name="connsiteX4" fmla="*/ 1764391 w 10965543"/>
              <a:gd name="connsiteY4" fmla="*/ 4518 h 3542400"/>
              <a:gd name="connsiteX5" fmla="*/ 8215747 w 10965543"/>
              <a:gd name="connsiteY5" fmla="*/ 4518 h 3542400"/>
              <a:gd name="connsiteX6" fmla="*/ 8215747 w 10965543"/>
              <a:gd name="connsiteY6" fmla="*/ 4517 h 3542400"/>
              <a:gd name="connsiteX7" fmla="*/ 10965543 w 10965543"/>
              <a:gd name="connsiteY7" fmla="*/ 3541808 h 3542400"/>
              <a:gd name="connsiteX8" fmla="*/ 8215747 w 10965543"/>
              <a:gd name="connsiteY8" fmla="*/ 3541808 h 3542400"/>
              <a:gd name="connsiteX9" fmla="*/ 1535793 w 10965543"/>
              <a:gd name="connsiteY9" fmla="*/ 3541808 h 3542400"/>
              <a:gd name="connsiteX10" fmla="*/ 1535793 w 10965543"/>
              <a:gd name="connsiteY10" fmla="*/ 3539392 h 3542400"/>
              <a:gd name="connsiteX11" fmla="*/ 508000 w 10965543"/>
              <a:gd name="connsiteY11" fmla="*/ 3539392 h 3542400"/>
              <a:gd name="connsiteX12" fmla="*/ 508000 w 10965543"/>
              <a:gd name="connsiteY12" fmla="*/ 3542400 h 3542400"/>
              <a:gd name="connsiteX13" fmla="*/ 0 w 10965543"/>
              <a:gd name="connsiteY13" fmla="*/ 3542400 h 35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5543" h="3542400">
                <a:moveTo>
                  <a:pt x="0" y="0"/>
                </a:moveTo>
                <a:lnTo>
                  <a:pt x="508000" y="0"/>
                </a:lnTo>
                <a:lnTo>
                  <a:pt x="508000" y="592"/>
                </a:lnTo>
                <a:lnTo>
                  <a:pt x="1764391" y="592"/>
                </a:lnTo>
                <a:lnTo>
                  <a:pt x="1764391" y="4518"/>
                </a:lnTo>
                <a:lnTo>
                  <a:pt x="8215747" y="4518"/>
                </a:lnTo>
                <a:lnTo>
                  <a:pt x="8215747" y="4517"/>
                </a:lnTo>
                <a:lnTo>
                  <a:pt x="10965543" y="3541808"/>
                </a:lnTo>
                <a:lnTo>
                  <a:pt x="8215747" y="3541808"/>
                </a:lnTo>
                <a:lnTo>
                  <a:pt x="1535793" y="3541808"/>
                </a:lnTo>
                <a:lnTo>
                  <a:pt x="1535793" y="3539392"/>
                </a:lnTo>
                <a:lnTo>
                  <a:pt x="508000" y="3539392"/>
                </a:lnTo>
                <a:lnTo>
                  <a:pt x="508000" y="3542400"/>
                </a:lnTo>
                <a:lnTo>
                  <a:pt x="0" y="3542400"/>
                </a:lnTo>
                <a:close/>
              </a:path>
            </a:pathLst>
          </a:custGeom>
          <a:solidFill>
            <a:srgbClr val="81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1" name="标题 1"/>
          <p:cNvSpPr txBox="1"/>
          <p:nvPr/>
        </p:nvSpPr>
        <p:spPr>
          <a:xfrm>
            <a:off x="360362" y="4293096"/>
            <a:ext cx="8423275" cy="1725378"/>
          </a:xfrm>
          <a:prstGeom prst="rect">
            <a:avLst/>
          </a:prstGeom>
          <a:noFill/>
          <a:ln w="9525">
            <a:noFill/>
          </a:ln>
        </p:spPr>
        <p:txBody>
          <a:bodyPr anchor="ctr"/>
          <a:lstStyle/>
          <a:p>
            <a:pPr algn="ctr"/>
            <a:r>
              <a:rPr lang="en-GB" altLang="zh-CN" sz="5400" b="1" dirty="0">
                <a:solidFill>
                  <a:srgbClr val="000000"/>
                </a:solidFill>
                <a:latin typeface="Times New Roman" panose="02020603050405020304" pitchFamily="18" charset="0"/>
                <a:cs typeface="Times New Roman" panose="02020603050405020304" pitchFamily="18" charset="0"/>
              </a:rPr>
              <a:t>Unit 2  Out of this world</a:t>
            </a:r>
            <a:endParaRPr lang="en-GB" altLang="zh-CN" sz="5400" b="1" dirty="0">
              <a:solidFill>
                <a:srgbClr val="000000"/>
              </a:solidFill>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Integrated skills (II)</a:t>
            </a:r>
            <a:endParaRPr lang="en-US" altLang="zh-CN" sz="4000" b="1" dirty="0">
              <a:solidFill>
                <a:srgbClr val="FF0000"/>
              </a:solidFill>
              <a:latin typeface="Times New Roman" panose="02020603050405020304" pitchFamily="18" charset="0"/>
              <a:cs typeface="Times New Roman" panose="02020603050405020304" pitchFamily="18" charset="0"/>
            </a:endParaRPr>
          </a:p>
        </p:txBody>
      </p:sp>
      <p:sp>
        <p:nvSpPr>
          <p:cNvPr id="4" name="内容占位符 2"/>
          <p:cNvSpPr txBox="1"/>
          <p:nvPr/>
        </p:nvSpPr>
        <p:spPr>
          <a:xfrm>
            <a:off x="5250855" y="6150312"/>
            <a:ext cx="3453159" cy="482600"/>
          </a:xfrm>
          <a:prstGeom prst="rect">
            <a:avLst/>
          </a:prstGeom>
          <a:noFill/>
          <a:ln w="9525">
            <a:noFill/>
          </a:ln>
        </p:spPr>
        <p:txBody>
          <a:bodyPr/>
          <a:lstStyle/>
          <a:p>
            <a:pPr>
              <a:spcBef>
                <a:spcPct val="20000"/>
              </a:spcBef>
            </a:pPr>
            <a:r>
              <a:rPr lang="zh-CN" altLang="en-US" b="1">
                <a:latin typeface="楷体" panose="02010609060101010101" pitchFamily="49" charset="-122"/>
                <a:ea typeface="楷体" panose="02010609060101010101" pitchFamily="49" charset="-122"/>
                <a:cs typeface="楷体" panose="02010609060101010101" pitchFamily="49" charset="-122"/>
              </a:rPr>
              <a:t>翟媛媛  </a:t>
            </a:r>
            <a:r>
              <a:rPr lang="en-US" altLang="zh-CN">
                <a:latin typeface="楷体" panose="02010609060101010101" pitchFamily="49" charset="-122"/>
                <a:ea typeface="楷体" panose="02010609060101010101" pitchFamily="49" charset="-122"/>
                <a:cs typeface="楷体" panose="02010609060101010101" pitchFamily="49" charset="-122"/>
              </a:rPr>
              <a:t> </a:t>
            </a:r>
            <a:r>
              <a:rPr lang="zh-CN" altLang="en-US">
                <a:latin typeface="楷体" panose="02010609060101010101" pitchFamily="49" charset="-122"/>
                <a:ea typeface="楷体" panose="02010609060101010101" pitchFamily="49" charset="-122"/>
                <a:cs typeface="楷体" panose="02010609060101010101" pitchFamily="49" charset="-122"/>
              </a:rPr>
              <a:t>南京市第二十九中学</a:t>
            </a:r>
            <a:endParaRPr lang="zh-CN" altLang="en-US" dirty="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单圆角矩形 5"/>
          <p:cNvSpPr/>
          <p:nvPr/>
        </p:nvSpPr>
        <p:spPr bwMode="auto">
          <a:xfrm>
            <a:off x="290178" y="1249596"/>
            <a:ext cx="485788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2D91B9"/>
                </a:solidFill>
                <a:sym typeface="Wingdings 2" panose="05020102010507070707"/>
              </a:rPr>
              <a:t></a:t>
            </a:r>
            <a:r>
              <a:rPr lang="en-US" sz="2400" b="1" dirty="0">
                <a:solidFill>
                  <a:srgbClr val="2D91B9"/>
                </a:solidFill>
              </a:rPr>
              <a:t> Learning about the language</a:t>
            </a:r>
            <a:endParaRPr lang="en-GB" sz="2400" b="1" dirty="0">
              <a:solidFill>
                <a:srgbClr val="2D91B9"/>
              </a:solidFill>
            </a:endParaRPr>
          </a:p>
        </p:txBody>
      </p:sp>
      <p:sp>
        <p:nvSpPr>
          <p:cNvPr id="10" name="矩形 9"/>
          <p:cNvSpPr/>
          <p:nvPr/>
        </p:nvSpPr>
        <p:spPr bwMode="auto">
          <a:xfrm>
            <a:off x="257311" y="1988840"/>
            <a:ext cx="8553293" cy="3312368"/>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smtClean="0"/>
              <a:t>In </a:t>
            </a:r>
            <a:r>
              <a:rPr lang="en-US" sz="2400" b="1" dirty="0"/>
              <a:t>a hole in the ground there lived a </a:t>
            </a:r>
            <a:r>
              <a:rPr lang="en-US" sz="2400" b="1" dirty="0" smtClean="0"/>
              <a:t>hobbit. </a:t>
            </a:r>
            <a:r>
              <a:rPr lang="en-US" sz="2400" b="1" dirty="0"/>
              <a:t>Not a nasty, dirty, wet hole, filled with the ends of worms and an oozy smell, nor yet a dry, bare, sandy hole with nothing in it to sit down on or to eat: it was a hobbit-hole, and that means comfort. </a:t>
            </a:r>
            <a:endParaRPr lang="en-GB" sz="2400" b="1" dirty="0"/>
          </a:p>
        </p:txBody>
      </p:sp>
      <p:sp>
        <p:nvSpPr>
          <p:cNvPr id="14" name="单圆角矩形 13"/>
          <p:cNvSpPr/>
          <p:nvPr/>
        </p:nvSpPr>
        <p:spPr bwMode="auto">
          <a:xfrm>
            <a:off x="239465" y="332656"/>
            <a:ext cx="2579196"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i="1" dirty="0">
                <a:solidFill>
                  <a:srgbClr val="C00000"/>
                </a:solidFill>
              </a:rPr>
              <a:t>Writing DP52</a:t>
            </a:r>
            <a:endParaRPr lang="en-GB" sz="2400" b="1" dirty="0">
              <a:solidFill>
                <a:srgbClr val="C00000"/>
              </a:solidFill>
            </a:endParaRPr>
          </a:p>
        </p:txBody>
      </p:sp>
      <p:sp>
        <p:nvSpPr>
          <p:cNvPr id="5" name="矩形 4"/>
          <p:cNvSpPr/>
          <p:nvPr/>
        </p:nvSpPr>
        <p:spPr>
          <a:xfrm>
            <a:off x="7452320" y="2564904"/>
            <a:ext cx="1008112" cy="369332"/>
          </a:xfrm>
          <a:prstGeom prst="rect">
            <a:avLst/>
          </a:prstGeom>
        </p:spPr>
        <p:txBody>
          <a:bodyPr wrap="square">
            <a:spAutoFit/>
          </a:bodyPr>
          <a:lstStyle/>
          <a:p>
            <a:r>
              <a:rPr lang="en-GB" dirty="0" smtClean="0">
                <a:solidFill>
                  <a:srgbClr val="FF0000"/>
                </a:solidFill>
              </a:rPr>
              <a:t>______</a:t>
            </a:r>
            <a:endParaRPr lang="en-GB" dirty="0">
              <a:solidFill>
                <a:srgbClr val="FF0000"/>
              </a:solidFill>
            </a:endParaRPr>
          </a:p>
        </p:txBody>
      </p:sp>
      <p:sp>
        <p:nvSpPr>
          <p:cNvPr id="7" name="矩形 6"/>
          <p:cNvSpPr/>
          <p:nvPr/>
        </p:nvSpPr>
        <p:spPr>
          <a:xfrm>
            <a:off x="290178" y="3130658"/>
            <a:ext cx="1512168" cy="369332"/>
          </a:xfrm>
          <a:prstGeom prst="rect">
            <a:avLst/>
          </a:prstGeom>
        </p:spPr>
        <p:txBody>
          <a:bodyPr wrap="square">
            <a:spAutoFit/>
          </a:bodyPr>
          <a:lstStyle/>
          <a:p>
            <a:r>
              <a:rPr lang="en-GB" dirty="0" smtClean="0">
                <a:solidFill>
                  <a:srgbClr val="FF0000"/>
                </a:solidFill>
              </a:rPr>
              <a:t>__________</a:t>
            </a:r>
            <a:endParaRPr lang="en-GB" dirty="0">
              <a:solidFill>
                <a:srgbClr val="FF0000"/>
              </a:solidFill>
            </a:endParaRPr>
          </a:p>
        </p:txBody>
      </p:sp>
      <p:sp>
        <p:nvSpPr>
          <p:cNvPr id="8" name="矩形 7"/>
          <p:cNvSpPr/>
          <p:nvPr/>
        </p:nvSpPr>
        <p:spPr>
          <a:xfrm>
            <a:off x="2555776" y="3632449"/>
            <a:ext cx="2592287" cy="369332"/>
          </a:xfrm>
          <a:prstGeom prst="rect">
            <a:avLst/>
          </a:prstGeom>
        </p:spPr>
        <p:txBody>
          <a:bodyPr wrap="square">
            <a:spAutoFit/>
          </a:bodyPr>
          <a:lstStyle/>
          <a:p>
            <a:r>
              <a:rPr lang="en-GB" dirty="0" smtClean="0">
                <a:solidFill>
                  <a:srgbClr val="FF0000"/>
                </a:solidFill>
              </a:rPr>
              <a:t>__________________</a:t>
            </a:r>
            <a:endParaRPr lang="en-GB"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27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 calcmode="lin" valueType="num">
                                      <p:cBhvr>
                                        <p:cTn id="2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gtEl>
                                      </p:cBhvr>
                                    </p:animEffect>
                                  </p:childTnLst>
                                </p:cTn>
                              </p:par>
                            </p:childTnLst>
                          </p:cTn>
                        </p:par>
                        <p:par>
                          <p:cTn id="24" fill="hold">
                            <p:stCondLst>
                              <p:cond delay="37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anim calcmode="lin" valueType="num">
                                      <p:cBhvr>
                                        <p:cTn id="2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单圆角矩形 5"/>
          <p:cNvSpPr/>
          <p:nvPr/>
        </p:nvSpPr>
        <p:spPr bwMode="auto">
          <a:xfrm>
            <a:off x="290178" y="1249596"/>
            <a:ext cx="550595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2D91B9"/>
                </a:solidFill>
                <a:sym typeface="Wingdings 2" panose="05020102010507070707"/>
              </a:rPr>
              <a:t> Learning about writing techniques</a:t>
            </a:r>
            <a:endParaRPr lang="en-GB" sz="2400" b="1" dirty="0">
              <a:solidFill>
                <a:srgbClr val="2D91B9"/>
              </a:solidFill>
            </a:endParaRPr>
          </a:p>
        </p:txBody>
      </p:sp>
      <p:sp>
        <p:nvSpPr>
          <p:cNvPr id="10" name="矩形 9"/>
          <p:cNvSpPr/>
          <p:nvPr/>
        </p:nvSpPr>
        <p:spPr bwMode="auto">
          <a:xfrm>
            <a:off x="257311" y="2348880"/>
            <a:ext cx="8553293" cy="288032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sym typeface="Wingdings 2" panose="05020102010507070707"/>
              </a:rPr>
              <a:t></a:t>
            </a:r>
            <a:r>
              <a:rPr lang="en-US" sz="2400" b="1" dirty="0"/>
              <a:t> What is the conflict?</a:t>
            </a:r>
            <a:endParaRPr lang="en-GB" sz="2400" b="1" dirty="0"/>
          </a:p>
          <a:p>
            <a:pPr>
              <a:lnSpc>
                <a:spcPct val="150000"/>
              </a:lnSpc>
            </a:pPr>
            <a:r>
              <a:rPr lang="en-US" sz="2400" b="1" dirty="0">
                <a:sym typeface="Wingdings 2" panose="05020102010507070707"/>
              </a:rPr>
              <a:t></a:t>
            </a:r>
            <a:r>
              <a:rPr lang="en-US" sz="2400" b="1" dirty="0"/>
              <a:t> How does the conflict affect the characters?</a:t>
            </a:r>
            <a:endParaRPr lang="en-GB" sz="2400" b="1" dirty="0"/>
          </a:p>
          <a:p>
            <a:pPr>
              <a:lnSpc>
                <a:spcPct val="150000"/>
              </a:lnSpc>
            </a:pPr>
            <a:r>
              <a:rPr lang="en-US" sz="2400" b="1" dirty="0">
                <a:sym typeface="Wingdings 2" panose="05020102010507070707"/>
              </a:rPr>
              <a:t></a:t>
            </a:r>
            <a:r>
              <a:rPr lang="en-US" sz="2400" b="1" dirty="0"/>
              <a:t> What is the climax?</a:t>
            </a:r>
            <a:endParaRPr lang="en-GB" sz="2400" b="1" dirty="0"/>
          </a:p>
          <a:p>
            <a:pPr>
              <a:lnSpc>
                <a:spcPct val="150000"/>
              </a:lnSpc>
            </a:pPr>
            <a:r>
              <a:rPr lang="en-US" sz="2400" b="1" dirty="0">
                <a:sym typeface="Wingdings 2" panose="05020102010507070707"/>
              </a:rPr>
              <a:t></a:t>
            </a:r>
            <a:r>
              <a:rPr lang="en-US" sz="2400" b="1" dirty="0"/>
              <a:t> How do the main characters solve the conflict?</a:t>
            </a:r>
            <a:endParaRPr lang="en-GB" sz="2400" b="1" dirty="0"/>
          </a:p>
          <a:p>
            <a:pPr>
              <a:lnSpc>
                <a:spcPct val="150000"/>
              </a:lnSpc>
            </a:pPr>
            <a:r>
              <a:rPr lang="en-US" sz="2400" b="1" dirty="0">
                <a:sym typeface="Wingdings 2" panose="05020102010507070707"/>
              </a:rPr>
              <a:t></a:t>
            </a:r>
            <a:r>
              <a:rPr lang="en-US" sz="2400" b="1" dirty="0"/>
              <a:t> What is the ending?</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4" name="单圆角矩形 13"/>
          <p:cNvSpPr/>
          <p:nvPr/>
        </p:nvSpPr>
        <p:spPr bwMode="auto">
          <a:xfrm>
            <a:off x="239465" y="332656"/>
            <a:ext cx="2579196"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i="1" dirty="0">
                <a:solidFill>
                  <a:srgbClr val="C00000"/>
                </a:solidFill>
              </a:rPr>
              <a:t>Writing DP52</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circle(in)">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circle(in)">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circle(in)">
                                      <p:cBhvr>
                                        <p:cTn id="22" dur="2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circle(in)">
                                      <p:cBhvr>
                                        <p:cTn id="27"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bwMode="auto">
          <a:xfrm>
            <a:off x="290178" y="2060848"/>
            <a:ext cx="8553293" cy="1152128"/>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keep viewers engaged, to create an emotional response, and to ultimately push the story forward</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4" name="单圆角矩形 13"/>
          <p:cNvSpPr/>
          <p:nvPr/>
        </p:nvSpPr>
        <p:spPr bwMode="auto">
          <a:xfrm>
            <a:off x="239465" y="332656"/>
            <a:ext cx="2579196"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i="1" dirty="0">
                <a:solidFill>
                  <a:srgbClr val="C00000"/>
                </a:solidFill>
              </a:rPr>
              <a:t>Writing DP52</a:t>
            </a:r>
            <a:endParaRPr lang="en-GB" sz="2400" b="1" dirty="0">
              <a:solidFill>
                <a:srgbClr val="C00000"/>
              </a:solidFill>
            </a:endParaRPr>
          </a:p>
        </p:txBody>
      </p:sp>
      <p:sp>
        <p:nvSpPr>
          <p:cNvPr id="5" name="单圆角矩形 4"/>
          <p:cNvSpPr/>
          <p:nvPr/>
        </p:nvSpPr>
        <p:spPr bwMode="auto">
          <a:xfrm>
            <a:off x="290178" y="1249596"/>
            <a:ext cx="550595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2D91B9"/>
                </a:solidFill>
                <a:sym typeface="Wingdings 2" panose="05020102010507070707"/>
              </a:rPr>
              <a:t> Learning about writing techniques</a:t>
            </a:r>
            <a:endParaRPr lang="en-GB" sz="2400" b="1" dirty="0">
              <a:solidFill>
                <a:srgbClr val="2D91B9"/>
              </a:solidFill>
            </a:endParaRPr>
          </a:p>
        </p:txBody>
      </p:sp>
      <p:sp>
        <p:nvSpPr>
          <p:cNvPr id="7" name="矩形 6"/>
          <p:cNvSpPr/>
          <p:nvPr/>
        </p:nvSpPr>
        <p:spPr bwMode="auto">
          <a:xfrm>
            <a:off x="303050" y="3501008"/>
            <a:ext cx="8553293" cy="1584176"/>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The climax in a story is the point, usually near the end of the third act, where the value of the story is tested to its highest degree.</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6" name="矩形 5"/>
          <p:cNvSpPr/>
          <p:nvPr/>
        </p:nvSpPr>
        <p:spPr bwMode="auto">
          <a:xfrm>
            <a:off x="283742" y="5301208"/>
            <a:ext cx="8553293" cy="1152128"/>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the moment in a story with the greatest amount of drama, action, and movement</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4" name="单圆角矩形 13"/>
          <p:cNvSpPr/>
          <p:nvPr/>
        </p:nvSpPr>
        <p:spPr bwMode="auto">
          <a:xfrm>
            <a:off x="239465" y="332656"/>
            <a:ext cx="2579196"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i="1" dirty="0">
                <a:solidFill>
                  <a:srgbClr val="C00000"/>
                </a:solidFill>
              </a:rPr>
              <a:t>Writing DP52</a:t>
            </a:r>
            <a:endParaRPr lang="en-GB" sz="2400" b="1" dirty="0">
              <a:solidFill>
                <a:srgbClr val="C00000"/>
              </a:solidFill>
            </a:endParaRPr>
          </a:p>
        </p:txBody>
      </p:sp>
      <p:sp>
        <p:nvSpPr>
          <p:cNvPr id="5" name="单圆角矩形 4"/>
          <p:cNvSpPr/>
          <p:nvPr/>
        </p:nvSpPr>
        <p:spPr bwMode="auto">
          <a:xfrm>
            <a:off x="290178" y="1249596"/>
            <a:ext cx="550595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400" b="1" dirty="0" smtClean="0">
                <a:solidFill>
                  <a:srgbClr val="2D91B9"/>
                </a:solidFill>
                <a:sym typeface="Wingdings 2" panose="05020102010507070707"/>
              </a:rPr>
              <a:t>Work </a:t>
            </a:r>
            <a:r>
              <a:rPr lang="en-GB" sz="2400" b="1" dirty="0">
                <a:solidFill>
                  <a:srgbClr val="2D91B9"/>
                </a:solidFill>
                <a:sym typeface="Wingdings 2" panose="05020102010507070707"/>
              </a:rPr>
              <a:t>out the outline</a:t>
            </a:r>
            <a:endParaRPr lang="en-GB" sz="2400" b="1" dirty="0">
              <a:solidFill>
                <a:srgbClr val="2D91B9"/>
              </a:solidFill>
            </a:endParaRPr>
          </a:p>
        </p:txBody>
      </p:sp>
      <p:sp>
        <p:nvSpPr>
          <p:cNvPr id="8" name="流程图: 文档 7"/>
          <p:cNvSpPr/>
          <p:nvPr/>
        </p:nvSpPr>
        <p:spPr bwMode="auto">
          <a:xfrm>
            <a:off x="2127162" y="2128364"/>
            <a:ext cx="2301985" cy="47739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2D91B9"/>
                </a:solidFill>
              </a:rPr>
              <a:t>Alien planet</a:t>
            </a:r>
            <a:endParaRPr lang="en-GB" sz="2400" b="1" dirty="0">
              <a:solidFill>
                <a:srgbClr val="2D91B9"/>
              </a:solidFill>
            </a:endParaRPr>
          </a:p>
        </p:txBody>
      </p:sp>
      <p:sp>
        <p:nvSpPr>
          <p:cNvPr id="9" name="流程图: 文档 8"/>
          <p:cNvSpPr/>
          <p:nvPr/>
        </p:nvSpPr>
        <p:spPr bwMode="auto">
          <a:xfrm>
            <a:off x="2475128" y="2919491"/>
            <a:ext cx="1480322" cy="47739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2D91B9"/>
                </a:solidFill>
              </a:rPr>
              <a:t>Alf: alien</a:t>
            </a:r>
            <a:endParaRPr lang="en-GB" sz="2400" b="1" dirty="0">
              <a:solidFill>
                <a:srgbClr val="2D91B9"/>
              </a:solidFill>
              <a:latin typeface="Times New Roman" panose="02020603050405020304" pitchFamily="18" charset="0"/>
              <a:cs typeface="Times New Roman" panose="02020603050405020304" pitchFamily="18" charset="0"/>
            </a:endParaRPr>
          </a:p>
        </p:txBody>
      </p:sp>
      <p:sp>
        <p:nvSpPr>
          <p:cNvPr id="11" name="流程图: 文档 10"/>
          <p:cNvSpPr/>
          <p:nvPr/>
        </p:nvSpPr>
        <p:spPr bwMode="auto">
          <a:xfrm>
            <a:off x="4139952" y="2919491"/>
            <a:ext cx="4646990" cy="47739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2D91B9"/>
                </a:solidFill>
              </a:rPr>
              <a:t>Paul: human being from Earth</a:t>
            </a:r>
            <a:endParaRPr lang="en-GB" sz="2400" b="1" dirty="0">
              <a:solidFill>
                <a:srgbClr val="2D91B9"/>
              </a:solidFill>
              <a:latin typeface="Times New Roman" panose="02020603050405020304" pitchFamily="18" charset="0"/>
              <a:cs typeface="Times New Roman" panose="02020603050405020304" pitchFamily="18" charset="0"/>
            </a:endParaRPr>
          </a:p>
        </p:txBody>
      </p:sp>
      <p:sp>
        <p:nvSpPr>
          <p:cNvPr id="13" name="流程图: 文档 12"/>
          <p:cNvSpPr/>
          <p:nvPr/>
        </p:nvSpPr>
        <p:spPr bwMode="auto">
          <a:xfrm>
            <a:off x="3867681" y="5378471"/>
            <a:ext cx="4432974" cy="47739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2D91B9"/>
                </a:solidFill>
              </a:rPr>
              <a:t>Paul’s meeting Alf’s family</a:t>
            </a:r>
            <a:endParaRPr lang="en-GB" sz="2400" b="1" dirty="0">
              <a:solidFill>
                <a:srgbClr val="2D91B9"/>
              </a:solidFill>
              <a:latin typeface="Times New Roman" panose="02020603050405020304" pitchFamily="18" charset="0"/>
              <a:cs typeface="Times New Roman" panose="02020603050405020304" pitchFamily="18" charset="0"/>
            </a:endParaRPr>
          </a:p>
        </p:txBody>
      </p:sp>
      <p:sp>
        <p:nvSpPr>
          <p:cNvPr id="15" name="流程图: 文档 14"/>
          <p:cNvSpPr/>
          <p:nvPr/>
        </p:nvSpPr>
        <p:spPr bwMode="auto">
          <a:xfrm>
            <a:off x="498023" y="5064575"/>
            <a:ext cx="2660310" cy="47739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2D91B9"/>
                </a:solidFill>
              </a:rPr>
              <a:t>trying to escape</a:t>
            </a:r>
            <a:endParaRPr lang="en-GB" sz="2400" b="1" dirty="0">
              <a:solidFill>
                <a:srgbClr val="2D91B9"/>
              </a:solidFill>
              <a:latin typeface="Times New Roman" panose="02020603050405020304" pitchFamily="18" charset="0"/>
              <a:cs typeface="Times New Roman" panose="02020603050405020304" pitchFamily="18" charset="0"/>
            </a:endParaRPr>
          </a:p>
        </p:txBody>
      </p:sp>
      <p:sp>
        <p:nvSpPr>
          <p:cNvPr id="16" name="流程图: 文档 15"/>
          <p:cNvSpPr/>
          <p:nvPr/>
        </p:nvSpPr>
        <p:spPr bwMode="auto">
          <a:xfrm>
            <a:off x="3043158" y="4581357"/>
            <a:ext cx="3128780" cy="47739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2D91B9"/>
                </a:solidFill>
              </a:rPr>
              <a:t>Paul’s experiences</a:t>
            </a:r>
            <a:endParaRPr lang="en-GB" sz="2400" b="1" dirty="0">
              <a:solidFill>
                <a:srgbClr val="2D91B9"/>
              </a:solidFill>
              <a:latin typeface="Times New Roman" panose="02020603050405020304" pitchFamily="18" charset="0"/>
              <a:cs typeface="Times New Roman" panose="02020603050405020304" pitchFamily="18" charset="0"/>
            </a:endParaRPr>
          </a:p>
        </p:txBody>
      </p:sp>
      <p:sp>
        <p:nvSpPr>
          <p:cNvPr id="17" name="流程图: 文档 16"/>
          <p:cNvSpPr/>
          <p:nvPr/>
        </p:nvSpPr>
        <p:spPr bwMode="auto">
          <a:xfrm>
            <a:off x="1539106" y="3918301"/>
            <a:ext cx="4301463" cy="47739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2D91B9"/>
                </a:solidFill>
              </a:rPr>
              <a:t>Paul’s arrival to Alf’s planet </a:t>
            </a:r>
            <a:endParaRPr lang="en-GB" sz="2400" b="1" dirty="0">
              <a:solidFill>
                <a:srgbClr val="2D91B9"/>
              </a:solidFill>
              <a:latin typeface="Times New Roman" panose="02020603050405020304" pitchFamily="18" charset="0"/>
              <a:cs typeface="Times New Roman" panose="02020603050405020304" pitchFamily="18" charset="0"/>
            </a:endParaRPr>
          </a:p>
        </p:txBody>
      </p:sp>
      <p:sp>
        <p:nvSpPr>
          <p:cNvPr id="18" name="单圆角矩形 17"/>
          <p:cNvSpPr/>
          <p:nvPr/>
        </p:nvSpPr>
        <p:spPr bwMode="auto">
          <a:xfrm>
            <a:off x="313062" y="2117919"/>
            <a:ext cx="1387202"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chemeClr val="tx1"/>
                </a:solidFill>
              </a:rPr>
              <a:t>Setting</a:t>
            </a:r>
            <a:endParaRPr lang="en-GB" sz="2400" b="1" dirty="0">
              <a:solidFill>
                <a:schemeClr val="tx1"/>
              </a:solidFill>
            </a:endParaRPr>
          </a:p>
        </p:txBody>
      </p:sp>
      <p:sp>
        <p:nvSpPr>
          <p:cNvPr id="19" name="单圆角矩形 18"/>
          <p:cNvSpPr/>
          <p:nvPr/>
        </p:nvSpPr>
        <p:spPr bwMode="auto">
          <a:xfrm>
            <a:off x="280241" y="2887445"/>
            <a:ext cx="192274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chemeClr val="tx1"/>
                </a:solidFill>
              </a:rPr>
              <a:t>Characters</a:t>
            </a:r>
            <a:endParaRPr lang="en-GB" sz="2400" b="1" dirty="0">
              <a:solidFill>
                <a:schemeClr val="tx1"/>
              </a:solidFill>
            </a:endParaRPr>
          </a:p>
        </p:txBody>
      </p:sp>
      <p:sp>
        <p:nvSpPr>
          <p:cNvPr id="20" name="单圆角矩形 19"/>
          <p:cNvSpPr/>
          <p:nvPr/>
        </p:nvSpPr>
        <p:spPr bwMode="auto">
          <a:xfrm>
            <a:off x="280241" y="3734435"/>
            <a:ext cx="106357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a:solidFill>
                  <a:schemeClr val="tx1"/>
                </a:solidFill>
              </a:rPr>
              <a:t>Plot</a:t>
            </a:r>
            <a:endParaRPr lang="en-GB" sz="2400" b="1" dirty="0">
              <a:solidFill>
                <a:schemeClr val="tx1"/>
              </a:solidFill>
            </a:endParaRPr>
          </a:p>
        </p:txBody>
      </p:sp>
      <p:sp>
        <p:nvSpPr>
          <p:cNvPr id="28" name="虚尾箭头 27"/>
          <p:cNvSpPr/>
          <p:nvPr/>
        </p:nvSpPr>
        <p:spPr bwMode="auto">
          <a:xfrm>
            <a:off x="5855402" y="4041068"/>
            <a:ext cx="444790" cy="180020"/>
          </a:xfrm>
          <a:prstGeom prst="stripedRightArrow">
            <a:avLst/>
          </a:prstGeom>
          <a:solidFill>
            <a:srgbClr val="2D91B9"/>
          </a:solidFill>
          <a:ln>
            <a:noFill/>
          </a:ln>
        </p:spPr>
        <p:txBody>
          <a:bodyPr rtlCol="0" anchor="ctr"/>
          <a:lstStyle/>
          <a:p>
            <a:pPr algn="ctr" eaLnBrk="1" hangingPunct="1">
              <a:lnSpc>
                <a:spcPct val="100000"/>
              </a:lnSpc>
              <a:spcBef>
                <a:spcPct val="0"/>
              </a:spcBef>
              <a:buFont typeface="Arial" panose="020B0604020202020204" pitchFamily="34" charset="0"/>
              <a:buNone/>
            </a:pPr>
            <a:endParaRPr lang="en-GB" sz="1800">
              <a:solidFill>
                <a:srgbClr val="FFFFFF"/>
              </a:solidFill>
              <a:latin typeface="宋体" panose="02010600030101010101" pitchFamily="2" charset="-122"/>
              <a:sym typeface="宋体" panose="02010600030101010101" pitchFamily="2" charset="-122"/>
            </a:endParaRPr>
          </a:p>
        </p:txBody>
      </p:sp>
      <p:sp>
        <p:nvSpPr>
          <p:cNvPr id="30" name="虚尾箭头 29"/>
          <p:cNvSpPr/>
          <p:nvPr/>
        </p:nvSpPr>
        <p:spPr bwMode="auto">
          <a:xfrm>
            <a:off x="6173132" y="4730046"/>
            <a:ext cx="444790" cy="180020"/>
          </a:xfrm>
          <a:prstGeom prst="stripedRightArrow">
            <a:avLst/>
          </a:prstGeom>
          <a:solidFill>
            <a:srgbClr val="2D91B9"/>
          </a:solidFill>
          <a:ln>
            <a:noFill/>
          </a:ln>
        </p:spPr>
        <p:txBody>
          <a:bodyPr rtlCol="0" anchor="ctr"/>
          <a:lstStyle/>
          <a:p>
            <a:pPr algn="ctr" eaLnBrk="1" hangingPunct="1">
              <a:lnSpc>
                <a:spcPct val="100000"/>
              </a:lnSpc>
              <a:spcBef>
                <a:spcPct val="0"/>
              </a:spcBef>
              <a:buFont typeface="Arial" panose="020B0604020202020204" pitchFamily="34" charset="0"/>
              <a:buNone/>
            </a:pPr>
            <a:endParaRPr lang="en-GB" sz="1800">
              <a:solidFill>
                <a:srgbClr val="FFFFFF"/>
              </a:solidFill>
              <a:latin typeface="宋体" panose="02010600030101010101" pitchFamily="2" charset="-122"/>
              <a:sym typeface="宋体" panose="02010600030101010101" pitchFamily="2" charset="-122"/>
            </a:endParaRPr>
          </a:p>
        </p:txBody>
      </p:sp>
      <p:sp>
        <p:nvSpPr>
          <p:cNvPr id="31" name="虚尾箭头 30"/>
          <p:cNvSpPr/>
          <p:nvPr/>
        </p:nvSpPr>
        <p:spPr bwMode="auto">
          <a:xfrm>
            <a:off x="3158333" y="5148241"/>
            <a:ext cx="444790" cy="180020"/>
          </a:xfrm>
          <a:prstGeom prst="stripedRightArrow">
            <a:avLst/>
          </a:prstGeom>
          <a:solidFill>
            <a:srgbClr val="2D91B9"/>
          </a:solidFill>
          <a:ln>
            <a:noFill/>
          </a:ln>
        </p:spPr>
        <p:txBody>
          <a:bodyPr rtlCol="0" anchor="ctr"/>
          <a:lstStyle/>
          <a:p>
            <a:pPr algn="ctr" eaLnBrk="1" hangingPunct="1">
              <a:lnSpc>
                <a:spcPct val="100000"/>
              </a:lnSpc>
              <a:spcBef>
                <a:spcPct val="0"/>
              </a:spcBef>
              <a:buFont typeface="Arial" panose="020B0604020202020204" pitchFamily="34" charset="0"/>
              <a:buNone/>
            </a:pPr>
            <a:endParaRPr lang="en-GB" sz="1800">
              <a:solidFill>
                <a:srgbClr val="FFFFFF"/>
              </a:solidFill>
              <a:latin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ircle(in)">
                                      <p:cBhvr>
                                        <p:cTn id="42" dur="2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circle(in)">
                                      <p:cBhvr>
                                        <p:cTn id="52" dur="20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circle(in)">
                                      <p:cBhvr>
                                        <p:cTn id="62" dur="20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circle(in)">
                                      <p:cBhvr>
                                        <p:cTn id="6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5" grpId="0" animBg="1"/>
      <p:bldP spid="16" grpId="0" animBg="1"/>
      <p:bldP spid="17" grpId="0" animBg="1"/>
      <p:bldP spid="18" grpId="0" animBg="1"/>
      <p:bldP spid="19" grpId="0" animBg="1"/>
      <p:bldP spid="20" grpId="0" animBg="1"/>
      <p:bldP spid="28"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95536" y="836712"/>
            <a:ext cx="8520426" cy="5544616"/>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Alf took Paul to his home planet first because he wanted Paul to see what life was like there. Paul was nervous but also excited to be the first human visitor to another planet. Walking out of the spaceship, Paul noticed that this was an unusual planet. He could see strange buildings, trees and animals. Suddenly, a green space monster with three octopus’ legs, one enormous yellow eye and a mouth full of sharp teeth moved quickly towards Paul. He realized that he was in danger! </a:t>
            </a:r>
            <a:endParaRPr lang="en-GB" sz="2400" b="1" dirty="0"/>
          </a:p>
          <a:p>
            <a:pPr>
              <a:lnSpc>
                <a:spcPct val="150000"/>
              </a:lnSpc>
            </a:pPr>
            <a:r>
              <a:rPr lang="en-US" sz="2400" b="1" dirty="0"/>
              <a:t>Paul tried to run back into the spaceship, but the door was locked. The space monster moved past Paul and jumped up at Alf. The monster was giving strange growls and was attacking Alf, so Paul looked for a place to hide. He ran into a building close by, running up the stairs as fast as he could. But it was too late — he could hear the growling monster coming after him up the stairs. Luckily, Paul saw a big cupboard and he quickly hid inside it. </a:t>
            </a:r>
            <a:endParaRPr lang="en-GB" sz="2400" b="1" dirty="0"/>
          </a:p>
          <a:p>
            <a:pPr>
              <a:lnSpc>
                <a:spcPct val="150000"/>
              </a:lnSpc>
            </a:pPr>
            <a:r>
              <a:rPr lang="en-US" sz="2400" b="1" dirty="0"/>
              <a:t>Paul could hear the monster’s heavy footsteps as it came into the room. Paul was shaking — there was nowhere to escape. Without warning the cupboard door flew open. The monster was getting ready to attack Paul when Alf came running into the room and grabbed the monster by the neck and shouted, “No!” Then, he held his hand out to Paul and helped him out of the cupboard and said, “Paul, I’d like to introduce you to my baby pet, Fluffy!” Fluffy looked at Paul, yawned, and promptly fell asleep. Paul was still shaken up but felt relieved to know that the “scary” monster was not dangerous after all, and actually just wanted to lick his face. </a:t>
            </a:r>
            <a:endParaRPr lang="en-GB" sz="2400" b="1" dirty="0"/>
          </a:p>
          <a:p>
            <a:pPr>
              <a:lnSpc>
                <a:spcPct val="150000"/>
              </a:lnSpc>
            </a:pPr>
            <a:r>
              <a:rPr lang="en-US" sz="2400" b="1" dirty="0"/>
              <a:t>Alf told Paul he would take him to meet his family. Together, Alf, Paul and Fluffy went to Alf’s house nearby. After meeting Alf’s parents and sister, Paul realized that even though he and Alf were totally different species, they had some things in common. For example, they both had a sister and loved their family very much. Paul was also intrigued by the many differences between Alf’s world and the Earth. He could not wait to explore other parts of the universe with his new best friend.</a:t>
            </a:r>
            <a:endParaRPr lang="en-GB" sz="2400" b="1" dirty="0"/>
          </a:p>
        </p:txBody>
      </p:sp>
      <p:sp>
        <p:nvSpPr>
          <p:cNvPr id="5" name="单圆角矩形 4"/>
          <p:cNvSpPr/>
          <p:nvPr/>
        </p:nvSpPr>
        <p:spPr bwMode="auto">
          <a:xfrm>
            <a:off x="426283" y="188640"/>
            <a:ext cx="1481421"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2D91B9"/>
                </a:solidFill>
              </a:rPr>
              <a:t>Sample</a:t>
            </a:r>
            <a:endParaRPr lang="en-GB" sz="2400" b="1" dirty="0">
              <a:solidFill>
                <a:srgbClr val="2D91B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1"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8"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15" presetID="28"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9" presetID="28"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23" presetID="28"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5000" fill="hold"/>
                                        <p:tgtEl>
                                          <p:spTgt spid="3">
                                            <p:txEl>
                                              <p:pRg st="3" end="3"/>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bwMode="auto">
          <a:xfrm>
            <a:off x="428375" y="4293096"/>
            <a:ext cx="7488832" cy="2088232"/>
          </a:xfrm>
          <a:prstGeom prst="rect">
            <a:avLst/>
          </a:prstGeom>
          <a:solidFill>
            <a:schemeClr val="bg1">
              <a:lumMod val="95000"/>
            </a:schemeClr>
          </a:solidFill>
          <a:ln>
            <a:noFill/>
          </a:ln>
        </p:spPr>
        <p:txBody>
          <a:bodyPr rtlCol="0" anchor="ctr"/>
          <a:lstStyle/>
          <a:p>
            <a:pPr algn="ctr"/>
            <a:r>
              <a:rPr lang="en-US" sz="2400" b="1" dirty="0"/>
              <a:t>Peer review</a:t>
            </a:r>
            <a:endParaRPr lang="en-GB" sz="2400" b="1" dirty="0"/>
          </a:p>
          <a:p>
            <a:r>
              <a:rPr lang="en-US" sz="2400" b="1" dirty="0"/>
              <a:t> </a:t>
            </a:r>
            <a:endParaRPr lang="en-GB" sz="2400" b="1" dirty="0"/>
          </a:p>
          <a:p>
            <a:r>
              <a:rPr lang="en-US" sz="2400" b="1" dirty="0"/>
              <a:t>• </a:t>
            </a:r>
            <a:r>
              <a:rPr lang="en-US" sz="2400" b="1" dirty="0" err="1"/>
              <a:t>His/Her</a:t>
            </a:r>
            <a:r>
              <a:rPr lang="en-US" sz="2400" b="1" dirty="0"/>
              <a:t> opinion about your writing</a:t>
            </a:r>
            <a:r>
              <a:rPr lang="en-US" sz="2400" b="1" dirty="0" smtClean="0"/>
              <a:t>:</a:t>
            </a:r>
            <a:endParaRPr lang="en-US" sz="2400" b="1" dirty="0" smtClean="0"/>
          </a:p>
          <a:p>
            <a:endParaRPr lang="en-GB" sz="2400" b="1" dirty="0"/>
          </a:p>
          <a:p>
            <a:r>
              <a:rPr lang="en-US" sz="2400" b="1" dirty="0"/>
              <a:t>• </a:t>
            </a:r>
            <a:r>
              <a:rPr lang="en-US" sz="2400" b="1" dirty="0" err="1"/>
              <a:t>His/Her</a:t>
            </a:r>
            <a:r>
              <a:rPr lang="en-US" sz="2400" b="1" dirty="0"/>
              <a:t> suggestions</a:t>
            </a:r>
            <a:r>
              <a:rPr lang="en-US" sz="2400" b="1" dirty="0" smtClean="0"/>
              <a:t>:</a:t>
            </a:r>
            <a:endParaRPr lang="en-US" sz="2400" b="1" dirty="0" smtClean="0"/>
          </a:p>
          <a:p>
            <a:endParaRPr lang="en-GB" sz="2400" b="1" dirty="0">
              <a:solidFill>
                <a:srgbClr val="FFFFFF"/>
              </a:solidFill>
              <a:latin typeface="宋体" panose="02010600030101010101" pitchFamily="2" charset="-122"/>
              <a:sym typeface="宋体" panose="02010600030101010101" pitchFamily="2" charset="-122"/>
            </a:endParaRPr>
          </a:p>
        </p:txBody>
      </p:sp>
      <p:sp>
        <p:nvSpPr>
          <p:cNvPr id="3" name="剪去单角的矩形 2"/>
          <p:cNvSpPr/>
          <p:nvPr/>
        </p:nvSpPr>
        <p:spPr bwMode="auto">
          <a:xfrm>
            <a:off x="395536" y="1052736"/>
            <a:ext cx="8280920" cy="3024336"/>
          </a:xfrm>
          <a:prstGeom prst="snip1Rect">
            <a:avLst/>
          </a:prstGeom>
          <a:solidFill>
            <a:schemeClr val="bg1">
              <a:lumMod val="95000"/>
            </a:schemeClr>
          </a:solidFill>
          <a:ln>
            <a:noFill/>
          </a:ln>
        </p:spPr>
        <p:txBody>
          <a:bodyPr rtlCol="0" anchor="ctr"/>
          <a:lstStyle/>
          <a:p>
            <a:pPr algn="ctr"/>
            <a:r>
              <a:rPr lang="en-US" sz="2200" b="1" dirty="0"/>
              <a:t>Self-review</a:t>
            </a:r>
            <a:endParaRPr lang="en-GB" sz="2200" b="1" dirty="0"/>
          </a:p>
          <a:p>
            <a:r>
              <a:rPr lang="en-US" sz="2200" b="1" dirty="0"/>
              <a:t> </a:t>
            </a:r>
            <a:endParaRPr lang="en-GB" sz="2200" b="1" dirty="0"/>
          </a:p>
          <a:p>
            <a:r>
              <a:rPr lang="en-US" sz="2200" b="1" dirty="0"/>
              <a:t>□ Punctuation 	</a:t>
            </a:r>
            <a:r>
              <a:rPr lang="en-US" sz="2200" b="1" dirty="0" smtClean="0"/>
              <a:t>□ </a:t>
            </a:r>
            <a:r>
              <a:rPr lang="en-US" sz="2200" b="1" dirty="0"/>
              <a:t>Spelling 	    □ Grammar</a:t>
            </a:r>
            <a:endParaRPr lang="en-GB" sz="2200" b="1" dirty="0"/>
          </a:p>
          <a:p>
            <a:r>
              <a:rPr lang="en-US" sz="2200" b="1" dirty="0"/>
              <a:t>□ Choice of words 	□ Style 	</a:t>
            </a:r>
            <a:r>
              <a:rPr lang="en-US" sz="2200" b="1" dirty="0" smtClean="0"/>
              <a:t>    </a:t>
            </a:r>
            <a:r>
              <a:rPr lang="en-US" sz="2200" b="1" dirty="0"/>
              <a:t>□ Structure</a:t>
            </a:r>
            <a:endParaRPr lang="en-GB" sz="2200" b="1" dirty="0"/>
          </a:p>
          <a:p>
            <a:r>
              <a:rPr lang="en-US" sz="2200" b="1" dirty="0"/>
              <a:t> </a:t>
            </a:r>
            <a:endParaRPr lang="en-GB" sz="2200" b="1" dirty="0"/>
          </a:p>
          <a:p>
            <a:r>
              <a:rPr lang="en-US" sz="2200" b="1" dirty="0"/>
              <a:t>• Descriptions: </a:t>
            </a:r>
            <a:r>
              <a:rPr lang="en-US" sz="2200" b="1" dirty="0" smtClean="0"/>
              <a:t>         </a:t>
            </a:r>
            <a:r>
              <a:rPr lang="zh-CN" altLang="en-US" sz="2200" b="1" dirty="0" smtClean="0"/>
              <a:t>□</a:t>
            </a:r>
            <a:r>
              <a:rPr lang="en-US" sz="2200" b="1" dirty="0" smtClean="0"/>
              <a:t> </a:t>
            </a:r>
            <a:r>
              <a:rPr lang="en-US" sz="2200" b="1" dirty="0"/>
              <a:t>Specific </a:t>
            </a:r>
            <a:r>
              <a:rPr lang="en-US" sz="2200" b="1" dirty="0" smtClean="0"/>
              <a:t>        </a:t>
            </a:r>
            <a:r>
              <a:rPr lang="zh-CN" altLang="en-US" sz="2200" b="1" dirty="0" smtClean="0"/>
              <a:t>□</a:t>
            </a:r>
            <a:r>
              <a:rPr lang="en-US" sz="2200" b="1" dirty="0" smtClean="0"/>
              <a:t> General</a:t>
            </a:r>
            <a:endParaRPr lang="en-US" sz="2200" b="1" dirty="0" smtClean="0"/>
          </a:p>
          <a:p>
            <a:endParaRPr lang="en-GB" sz="2200" b="1" dirty="0"/>
          </a:p>
          <a:p>
            <a:r>
              <a:rPr lang="en-US" sz="2200" b="1" dirty="0"/>
              <a:t>• How to improve my writing:</a:t>
            </a:r>
            <a:endParaRPr lang="en-GB" sz="2200" b="1" dirty="0">
              <a:solidFill>
                <a:srgbClr val="FFFFFF"/>
              </a:solidFill>
              <a:latin typeface="宋体" panose="02010600030101010101" pitchFamily="2" charset="-122"/>
              <a:sym typeface="宋体" panose="02010600030101010101" pitchFamily="2" charset="-122"/>
            </a:endParaRPr>
          </a:p>
        </p:txBody>
      </p:sp>
      <p:sp>
        <p:nvSpPr>
          <p:cNvPr id="4" name="圆角矩形 3"/>
          <p:cNvSpPr/>
          <p:nvPr/>
        </p:nvSpPr>
        <p:spPr bwMode="auto">
          <a:xfrm>
            <a:off x="3851920" y="207214"/>
            <a:ext cx="3641516" cy="576064"/>
          </a:xfrm>
          <a:prstGeom prst="roundRect">
            <a:avLst/>
          </a:prstGeom>
          <a:noFill/>
          <a:ln>
            <a:noFill/>
          </a:ln>
        </p:spPr>
        <p:txBody>
          <a:bodyPr rtlCol="0" anchor="ctr"/>
          <a:lstStyle/>
          <a:p>
            <a:endParaRPr lang="en-GB" sz="2400" b="1" dirty="0">
              <a:solidFill>
                <a:srgbClr val="C00000"/>
              </a:solidFill>
              <a:effectLst>
                <a:outerShdw blurRad="38100" dist="38100" dir="2700000" algn="tl">
                  <a:srgbClr val="000000">
                    <a:alpha val="43137"/>
                  </a:srgbClr>
                </a:outerShdw>
              </a:effectLst>
              <a:latin typeface="宋体" panose="02010600030101010101" pitchFamily="2" charset="-122"/>
              <a:sym typeface="宋体" panose="02010600030101010101" pitchFamily="2" charset="-122"/>
            </a:endParaRPr>
          </a:p>
        </p:txBody>
      </p:sp>
      <p:sp>
        <p:nvSpPr>
          <p:cNvPr id="5" name="单圆角矩形 4"/>
          <p:cNvSpPr/>
          <p:nvPr/>
        </p:nvSpPr>
        <p:spPr bwMode="auto">
          <a:xfrm>
            <a:off x="382595" y="209656"/>
            <a:ext cx="3641941" cy="648072"/>
          </a:xfrm>
          <a:prstGeom prst="snipRoundRect">
            <a:avLst>
              <a:gd name="adj1" fmla="val 16667"/>
              <a:gd name="adj2" fmla="val 28897"/>
            </a:avLst>
          </a:prstGeom>
          <a:noFill/>
          <a:ln>
            <a:noFill/>
          </a:ln>
          <a:effectLst>
            <a:outerShdw blurRad="50800" dist="38100" dir="8100000" algn="tr" rotWithShape="0">
              <a:prstClr val="black">
                <a:alpha val="40000"/>
              </a:prstClr>
            </a:outerShdw>
          </a:effectLst>
        </p:spPr>
        <p:txBody>
          <a:bodyPr rtlCol="0" anchor="ctr"/>
          <a:lstStyle/>
          <a:p>
            <a:r>
              <a:rPr lang="en-GB" sz="2400" b="1" dirty="0">
                <a:solidFill>
                  <a:srgbClr val="C00000"/>
                </a:solidFill>
              </a:rPr>
              <a:t>Checking your writing</a:t>
            </a:r>
            <a:endParaRPr lang="en-GB" sz="2400" b="1" dirty="0">
              <a:solidFill>
                <a:srgbClr val="C00000"/>
              </a:solidFill>
              <a:effectLst>
                <a:outerShdw blurRad="38100" dist="38100" dir="2700000" algn="tl">
                  <a:srgbClr val="000000">
                    <a:alpha val="43137"/>
                  </a:srgbClr>
                </a:outerShdw>
              </a:effectLst>
              <a:latin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908720"/>
            <a:ext cx="223224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smtClean="0">
                <a:solidFill>
                  <a:srgbClr val="C00000"/>
                </a:solidFill>
                <a:effectLst>
                  <a:outerShdw blurRad="38100" dist="38100" dir="2700000" algn="tl">
                    <a:srgbClr val="000000">
                      <a:alpha val="43137"/>
                    </a:srgbClr>
                  </a:outerShdw>
                </a:effectLst>
              </a:rPr>
              <a:t> Homework</a:t>
            </a:r>
            <a:endParaRPr lang="en-GB" sz="2400" b="1" dirty="0">
              <a:solidFill>
                <a:srgbClr val="C00000"/>
              </a:solidFill>
              <a:effectLst>
                <a:outerShdw blurRad="38100" dist="38100" dir="2700000" algn="tl">
                  <a:srgbClr val="000000">
                    <a:alpha val="43137"/>
                  </a:srgbClr>
                </a:outerShdw>
              </a:effectLst>
            </a:endParaRPr>
          </a:p>
        </p:txBody>
      </p:sp>
      <p:sp>
        <p:nvSpPr>
          <p:cNvPr id="9" name="矩形 8"/>
          <p:cNvSpPr/>
          <p:nvPr/>
        </p:nvSpPr>
        <p:spPr bwMode="auto">
          <a:xfrm>
            <a:off x="416346" y="1988840"/>
            <a:ext cx="7972078" cy="216024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smtClean="0"/>
              <a:t>1. Watch </a:t>
            </a:r>
            <a:r>
              <a:rPr lang="en-US" sz="2400" b="1" dirty="0"/>
              <a:t>the micro lesson: </a:t>
            </a:r>
            <a:r>
              <a:rPr lang="en-US" sz="2400" b="1" i="1" dirty="0"/>
              <a:t>How to write an alien sci-fi Story</a:t>
            </a:r>
            <a:r>
              <a:rPr lang="en-US" sz="2400" b="1" dirty="0"/>
              <a:t> (Optional</a:t>
            </a:r>
            <a:r>
              <a:rPr lang="en-US" sz="2400" b="1" dirty="0" smtClean="0"/>
              <a:t>)</a:t>
            </a:r>
            <a:endParaRPr lang="en-GB" sz="2400" b="1" dirty="0"/>
          </a:p>
          <a:p>
            <a:pPr>
              <a:lnSpc>
                <a:spcPct val="150000"/>
              </a:lnSpc>
            </a:pPr>
            <a:r>
              <a:rPr lang="en-US" sz="2400" b="1" dirty="0"/>
              <a:t>2. Workbook B2P67</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bwMode="auto">
          <a:xfrm>
            <a:off x="683568" y="3861048"/>
            <a:ext cx="7848872" cy="2520280"/>
          </a:xfrm>
          <a:prstGeom prst="roundRect">
            <a:avLst/>
          </a:prstGeom>
          <a:solidFill>
            <a:schemeClr val="bg1">
              <a:lumMod val="95000"/>
            </a:schemeClr>
          </a:solidFill>
          <a:ln>
            <a:noFill/>
          </a:ln>
        </p:spPr>
        <p:txBody>
          <a:bodyPr rtlCol="0" anchor="ctr"/>
          <a:lstStyle/>
          <a:p>
            <a:pPr>
              <a:lnSpc>
                <a:spcPct val="150000"/>
              </a:lnSpc>
            </a:pPr>
            <a:r>
              <a:rPr lang="en-US" sz="2400" b="1" dirty="0" smtClean="0"/>
              <a:t>A. The </a:t>
            </a:r>
            <a:r>
              <a:rPr lang="en-US" sz="2400" b="1" dirty="0"/>
              <a:t>modern French lifestyle.        </a:t>
            </a:r>
            <a:endParaRPr lang="en-US" sz="2400" b="1" dirty="0" smtClean="0"/>
          </a:p>
          <a:p>
            <a:pPr>
              <a:lnSpc>
                <a:spcPct val="150000"/>
              </a:lnSpc>
            </a:pPr>
            <a:r>
              <a:rPr lang="en-US" sz="2400" b="1" dirty="0" smtClean="0"/>
              <a:t>B</a:t>
            </a:r>
            <a:r>
              <a:rPr lang="en-US" sz="2400" b="1" dirty="0"/>
              <a:t>. The self-supporting hunting. </a:t>
            </a:r>
            <a:endParaRPr lang="en-GB" sz="2400" b="1" dirty="0"/>
          </a:p>
          <a:p>
            <a:pPr>
              <a:lnSpc>
                <a:spcPct val="150000"/>
              </a:lnSpc>
            </a:pPr>
            <a:r>
              <a:rPr lang="en-US" sz="2400" b="1" dirty="0"/>
              <a:t>C. The uncivilized hunting.            </a:t>
            </a:r>
            <a:endParaRPr lang="en-US" sz="2400" b="1" dirty="0" smtClean="0"/>
          </a:p>
          <a:p>
            <a:pPr>
              <a:lnSpc>
                <a:spcPct val="150000"/>
              </a:lnSpc>
            </a:pPr>
            <a:r>
              <a:rPr lang="en-US" sz="2400" b="1" dirty="0" smtClean="0"/>
              <a:t>D</a:t>
            </a:r>
            <a:r>
              <a:rPr lang="en-US" sz="2400" b="1" dirty="0"/>
              <a:t>. The French Republic. </a:t>
            </a:r>
            <a:endParaRPr lang="en-GB" sz="2400" b="1" dirty="0"/>
          </a:p>
        </p:txBody>
      </p:sp>
      <p:sp>
        <p:nvSpPr>
          <p:cNvPr id="5" name="单圆角矩形 4"/>
          <p:cNvSpPr/>
          <p:nvPr/>
        </p:nvSpPr>
        <p:spPr bwMode="auto">
          <a:xfrm>
            <a:off x="683568" y="332656"/>
            <a:ext cx="7848872" cy="3384376"/>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4) These local citizens now have to balance their traditional self-supporting hunting lifestyle with the lifestyle offered by the modern French Republic, which brings with </a:t>
            </a:r>
            <a:r>
              <a:rPr lang="en-US" sz="2400" b="1" u="sng" dirty="0"/>
              <a:t>it</a:t>
            </a:r>
            <a:r>
              <a:rPr lang="en-US" sz="2400" b="1" dirty="0"/>
              <a:t> not only necessary state welfare, but also alcoholism, betrayal and even suicide. </a:t>
            </a:r>
            <a:endParaRPr lang="en-GB" sz="2400" b="1" dirty="0"/>
          </a:p>
        </p:txBody>
      </p:sp>
      <p:sp>
        <p:nvSpPr>
          <p:cNvPr id="6" name="矩形 5"/>
          <p:cNvSpPr/>
          <p:nvPr/>
        </p:nvSpPr>
        <p:spPr>
          <a:xfrm>
            <a:off x="827584" y="3861048"/>
            <a:ext cx="715260" cy="923330"/>
          </a:xfrm>
          <a:prstGeom prst="rect">
            <a:avLst/>
          </a:prstGeom>
        </p:spPr>
        <p:txBody>
          <a:bodyPr wrap="none">
            <a:spAutoFit/>
          </a:bodyPr>
          <a:lstStyle/>
          <a:p>
            <a:r>
              <a:rPr lang="en-US" sz="5400" b="1" dirty="0">
                <a:solidFill>
                  <a:srgbClr val="FF0000"/>
                </a:solidFill>
                <a:sym typeface="Wingdings 2" panose="05020102010507070707"/>
              </a:rPr>
              <a:t></a:t>
            </a:r>
            <a:endParaRPr lang="en-GB" sz="5400" b="1" dirty="0">
              <a:solidFill>
                <a:srgbClr val="FF0000"/>
              </a:solidFill>
            </a:endParaRPr>
          </a:p>
        </p:txBody>
      </p:sp>
      <p:pic>
        <p:nvPicPr>
          <p:cNvPr id="7" name="Picture 2" descr="/Users/apple/Desktop/高中助教资源库 PPT选择性必修三/PPT-3.jpgPPT-3"/>
          <p:cNvPicPr>
            <a:picLocks noChangeAspect="1" noChangeArrowheads="1"/>
          </p:cNvPicPr>
          <p:nvPr/>
        </p:nvPicPr>
        <p:blipFill>
          <a:blip r:embed="rId1"/>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Users/apple/Desktop/PPT-2.jpgPPT-2"/>
          <p:cNvPicPr>
            <a:picLocks noChangeAspect="1" noChangeArrowheads="1"/>
          </p:cNvPicPr>
          <p:nvPr/>
        </p:nvPicPr>
        <p:blipFill>
          <a:blip r:embed="rId1"/>
          <a:srcRect/>
          <a:stretch>
            <a:fillRect/>
          </a:stretch>
        </p:blipFill>
        <p:spPr bwMode="auto">
          <a:xfrm>
            <a:off x="0" y="16396"/>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bwMode="auto">
          <a:xfrm flipH="1">
            <a:off x="0" y="1370356"/>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4" name="文本框 1"/>
          <p:cNvSpPr txBox="1"/>
          <p:nvPr/>
        </p:nvSpPr>
        <p:spPr>
          <a:xfrm>
            <a:off x="6938486" y="772585"/>
            <a:ext cx="1296144" cy="523220"/>
          </a:xfrm>
          <a:prstGeom prst="rect">
            <a:avLst/>
          </a:prstGeom>
          <a:noFill/>
        </p:spPr>
        <p:txBody>
          <a:bodyPr wrap="square" rtlCol="0">
            <a:spAutoFit/>
          </a:bodyPr>
          <a:p>
            <a:r>
              <a:rPr lang="zh-CN" altLang="en-US" sz="2800" dirty="0"/>
              <a:t>翟媛媛</a:t>
            </a:r>
            <a:endParaRPr lang="zh-CN" altLang="zh-CN" sz="2800" dirty="0">
              <a:latin typeface="+mn-ea"/>
              <a:ea typeface="+mn-ea"/>
            </a:endParaRPr>
          </a:p>
        </p:txBody>
      </p:sp>
      <p:sp>
        <p:nvSpPr>
          <p:cNvPr id="5" name="矩形 15"/>
          <p:cNvSpPr/>
          <p:nvPr/>
        </p:nvSpPr>
        <p:spPr>
          <a:xfrm>
            <a:off x="3420110" y="1988820"/>
            <a:ext cx="5589905" cy="3969385"/>
          </a:xfrm>
          <a:prstGeom prst="rect">
            <a:avLst/>
          </a:prstGeom>
          <a:noFill/>
          <a:ln w="9525">
            <a:noFill/>
          </a:ln>
        </p:spPr>
        <p:txBody>
          <a:bodyPr wrap="square">
            <a:spAutoFit/>
          </a:bodyPr>
          <a:p>
            <a:pPr>
              <a:lnSpc>
                <a:spcPct val="150000"/>
              </a:lnSpc>
            </a:pPr>
            <a:r>
              <a:rPr lang="zh-CN" altLang="en-US" sz="2400" dirty="0">
                <a:latin typeface="华文楷体" panose="02010600040101010101" charset="-122"/>
                <a:ea typeface="华文楷体" panose="02010600040101010101" charset="-122"/>
                <a:cs typeface="华文楷体" panose="02010600040101010101" charset="-122"/>
              </a:rPr>
              <a:t>南京市骨干</a:t>
            </a:r>
            <a:r>
              <a:rPr lang="zh-CN" altLang="en-US" sz="2400" dirty="0" smtClean="0">
                <a:latin typeface="华文楷体" panose="02010600040101010101" charset="-122"/>
                <a:ea typeface="华文楷体" panose="02010600040101010101" charset="-122"/>
                <a:cs typeface="华文楷体" panose="02010600040101010101" charset="-122"/>
              </a:rPr>
              <a:t>教师</a:t>
            </a:r>
            <a:endParaRPr lang="zh-CN" altLang="en-US" sz="2400" dirty="0" smtClean="0">
              <a:latin typeface="华文楷体" panose="02010600040101010101" charset="-122"/>
              <a:ea typeface="华文楷体" panose="02010600040101010101" charset="-122"/>
              <a:cs typeface="华文楷体" panose="02010600040101010101" charset="-122"/>
            </a:endParaRPr>
          </a:p>
          <a:p>
            <a:pPr>
              <a:lnSpc>
                <a:spcPct val="150000"/>
              </a:lnSpc>
            </a:pPr>
            <a:r>
              <a:rPr lang="zh-CN" altLang="en-US" sz="2400" dirty="0" smtClean="0">
                <a:latin typeface="华文楷体" panose="02010600040101010101" charset="-122"/>
                <a:ea typeface="华文楷体" panose="02010600040101010101" charset="-122"/>
                <a:cs typeface="华文楷体" panose="02010600040101010101" charset="-122"/>
              </a:rPr>
              <a:t>全国</a:t>
            </a:r>
            <a:r>
              <a:rPr lang="zh-CN" altLang="en-US" sz="2400" dirty="0">
                <a:latin typeface="华文楷体" panose="02010600040101010101" charset="-122"/>
                <a:ea typeface="华文楷体" panose="02010600040101010101" charset="-122"/>
                <a:cs typeface="华文楷体" panose="02010600040101010101" charset="-122"/>
              </a:rPr>
              <a:t>高中英语基本功大赛展评课</a:t>
            </a:r>
            <a:r>
              <a:rPr lang="zh-CN" altLang="en-US" sz="2400" dirty="0" smtClean="0">
                <a:latin typeface="华文楷体" panose="02010600040101010101" charset="-122"/>
                <a:ea typeface="华文楷体" panose="02010600040101010101" charset="-122"/>
                <a:cs typeface="华文楷体" panose="02010600040101010101" charset="-122"/>
              </a:rPr>
              <a:t>一等奖</a:t>
            </a:r>
            <a:endParaRPr lang="zh-CN" altLang="en-US" sz="2400" dirty="0" smtClean="0">
              <a:latin typeface="华文楷体" panose="02010600040101010101" charset="-122"/>
              <a:ea typeface="华文楷体" panose="02010600040101010101" charset="-122"/>
              <a:cs typeface="华文楷体" panose="02010600040101010101" charset="-122"/>
            </a:endParaRPr>
          </a:p>
          <a:p>
            <a:pPr>
              <a:lnSpc>
                <a:spcPct val="150000"/>
              </a:lnSpc>
            </a:pPr>
            <a:r>
              <a:rPr lang="zh-CN" altLang="en-US" sz="2400" dirty="0" smtClean="0">
                <a:latin typeface="华文楷体" panose="02010600040101010101" charset="-122"/>
                <a:ea typeface="华文楷体" panose="02010600040101010101" charset="-122"/>
                <a:cs typeface="华文楷体" panose="02010600040101010101" charset="-122"/>
              </a:rPr>
              <a:t>省</a:t>
            </a:r>
            <a:r>
              <a:rPr lang="zh-CN" altLang="en-US" sz="2400" dirty="0">
                <a:latin typeface="华文楷体" panose="02010600040101010101" charset="-122"/>
                <a:ea typeface="华文楷体" panose="02010600040101010101" charset="-122"/>
                <a:cs typeface="华文楷体" panose="02010600040101010101" charset="-122"/>
              </a:rPr>
              <a:t>高中英语优质课大赛</a:t>
            </a:r>
            <a:r>
              <a:rPr lang="zh-CN" altLang="en-US" sz="2400" dirty="0" smtClean="0">
                <a:latin typeface="华文楷体" panose="02010600040101010101" charset="-122"/>
                <a:ea typeface="华文楷体" panose="02010600040101010101" charset="-122"/>
                <a:cs typeface="华文楷体" panose="02010600040101010101" charset="-122"/>
              </a:rPr>
              <a:t>二等奖</a:t>
            </a:r>
            <a:endParaRPr lang="zh-CN" altLang="en-US" sz="2400" dirty="0" smtClean="0">
              <a:latin typeface="华文楷体" panose="02010600040101010101" charset="-122"/>
              <a:ea typeface="华文楷体" panose="02010600040101010101" charset="-122"/>
              <a:cs typeface="华文楷体" panose="02010600040101010101" charset="-122"/>
            </a:endParaRPr>
          </a:p>
          <a:p>
            <a:pPr>
              <a:lnSpc>
                <a:spcPct val="150000"/>
              </a:lnSpc>
            </a:pPr>
            <a:r>
              <a:rPr lang="zh-CN" altLang="en-US" sz="2400" dirty="0" smtClean="0">
                <a:latin typeface="华文楷体" panose="02010600040101010101" charset="-122"/>
                <a:ea typeface="华文楷体" panose="02010600040101010101" charset="-122"/>
                <a:cs typeface="华文楷体" panose="02010600040101010101" charset="-122"/>
              </a:rPr>
              <a:t>市</a:t>
            </a:r>
            <a:r>
              <a:rPr lang="zh-CN" altLang="en-US" sz="2400" dirty="0">
                <a:latin typeface="华文楷体" panose="02010600040101010101" charset="-122"/>
                <a:ea typeface="华文楷体" panose="02010600040101010101" charset="-122"/>
                <a:cs typeface="华文楷体" panose="02010600040101010101" charset="-122"/>
              </a:rPr>
              <a:t>高中英语优质课特等奖</a:t>
            </a:r>
            <a:endParaRPr lang="zh-CN" altLang="en-US" sz="2400" dirty="0">
              <a:latin typeface="华文楷体" panose="02010600040101010101" charset="-122"/>
              <a:ea typeface="华文楷体" panose="02010600040101010101" charset="-122"/>
              <a:cs typeface="华文楷体" panose="02010600040101010101" charset="-122"/>
            </a:endParaRPr>
          </a:p>
          <a:p>
            <a:pPr>
              <a:lnSpc>
                <a:spcPct val="150000"/>
              </a:lnSpc>
            </a:pPr>
            <a:r>
              <a:rPr lang="zh-CN" altLang="en-US" sz="2400" dirty="0">
                <a:latin typeface="华文楷体" panose="02010600040101010101" charset="-122"/>
                <a:ea typeface="华文楷体" panose="02010600040101010101" charset="-122"/>
                <a:cs typeface="华文楷体" panose="02010600040101010101" charset="-122"/>
              </a:rPr>
              <a:t>所带</a:t>
            </a:r>
            <a:r>
              <a:rPr lang="zh-CN" altLang="en-US" sz="2400" dirty="0" smtClean="0">
                <a:latin typeface="华文楷体" panose="02010600040101010101" charset="-122"/>
                <a:ea typeface="华文楷体" panose="02010600040101010101" charset="-122"/>
                <a:cs typeface="华文楷体" panose="02010600040101010101" charset="-122"/>
              </a:rPr>
              <a:t>班级南京市</a:t>
            </a:r>
            <a:r>
              <a:rPr lang="zh-CN" altLang="en-US" sz="2400" dirty="0">
                <a:latin typeface="华文楷体" panose="02010600040101010101" charset="-122"/>
                <a:ea typeface="华文楷体" panose="02010600040101010101" charset="-122"/>
                <a:cs typeface="华文楷体" panose="02010600040101010101" charset="-122"/>
              </a:rPr>
              <a:t>先进班集体</a:t>
            </a:r>
            <a:endParaRPr lang="zh-CN" altLang="en-US" sz="2400" dirty="0">
              <a:latin typeface="华文楷体" panose="02010600040101010101" charset="-122"/>
              <a:ea typeface="华文楷体" panose="02010600040101010101" charset="-122"/>
              <a:cs typeface="华文楷体" panose="02010600040101010101" charset="-122"/>
            </a:endParaRPr>
          </a:p>
          <a:p>
            <a:pPr>
              <a:lnSpc>
                <a:spcPct val="150000"/>
              </a:lnSpc>
            </a:pPr>
            <a:r>
              <a:rPr lang="zh-CN" altLang="en-US" sz="2400" dirty="0">
                <a:latin typeface="华文楷体" panose="02010600040101010101" charset="-122"/>
                <a:ea typeface="华文楷体" panose="02010600040101010101" charset="-122"/>
                <a:cs typeface="华文楷体" panose="02010600040101010101" charset="-122"/>
              </a:rPr>
              <a:t>省级期刊发表专业论文多篇</a:t>
            </a:r>
            <a:br>
              <a:rPr lang="zh-CN" altLang="en-US" sz="2400" dirty="0">
                <a:latin typeface="华文楷体" panose="02010600040101010101" charset="-122"/>
                <a:ea typeface="华文楷体" panose="02010600040101010101" charset="-122"/>
                <a:cs typeface="华文楷体" panose="02010600040101010101" charset="-122"/>
              </a:rPr>
            </a:br>
            <a:endParaRPr lang="zh-CN" altLang="en-US" sz="2400" dirty="0">
              <a:solidFill>
                <a:srgbClr val="000000"/>
              </a:solidFill>
              <a:latin typeface="华文楷体" panose="02010600040101010101" charset="-122"/>
              <a:ea typeface="华文楷体" panose="02010600040101010101" charset="-122"/>
              <a:cs typeface="华文楷体" panose="02010600040101010101" charset="-122"/>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 y="2564765"/>
            <a:ext cx="2924810" cy="221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bwMode="auto">
          <a:xfrm>
            <a:off x="277860" y="3573016"/>
            <a:ext cx="8532744" cy="720080"/>
          </a:xfrm>
          <a:prstGeom prst="rect">
            <a:avLst/>
          </a:prstGeom>
          <a:solidFill>
            <a:schemeClr val="bg1">
              <a:lumMod val="95000"/>
            </a:schemeClr>
          </a:solidFill>
          <a:ln>
            <a:solidFill>
              <a:schemeClr val="accent1"/>
            </a:solidFill>
          </a:ln>
        </p:spPr>
        <p:txBody>
          <a:bodyPr rtlCol="0" anchor="ctr"/>
          <a:lstStyle/>
          <a:p>
            <a:r>
              <a:rPr lang="en-US" sz="2400" b="1" dirty="0"/>
              <a:t>2) If only she had travelled around the UK!</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矩形 9"/>
          <p:cNvSpPr/>
          <p:nvPr/>
        </p:nvSpPr>
        <p:spPr bwMode="auto">
          <a:xfrm>
            <a:off x="257311" y="1988840"/>
            <a:ext cx="8553293" cy="720080"/>
          </a:xfrm>
          <a:prstGeom prst="rect">
            <a:avLst/>
          </a:prstGeom>
          <a:solidFill>
            <a:schemeClr val="bg1">
              <a:lumMod val="95000"/>
            </a:schemeClr>
          </a:solidFill>
          <a:ln>
            <a:solidFill>
              <a:schemeClr val="accent1"/>
            </a:solidFill>
          </a:ln>
        </p:spPr>
        <p:txBody>
          <a:bodyPr rtlCol="0" anchor="ctr"/>
          <a:lstStyle/>
          <a:p>
            <a:r>
              <a:rPr lang="en-US" sz="2400" b="1" dirty="0"/>
              <a:t>1) She travelled around the UK last year.</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1" name="矩形 10"/>
          <p:cNvSpPr/>
          <p:nvPr/>
        </p:nvSpPr>
        <p:spPr bwMode="auto">
          <a:xfrm>
            <a:off x="253222" y="5229200"/>
            <a:ext cx="8444710" cy="720080"/>
          </a:xfrm>
          <a:prstGeom prst="rect">
            <a:avLst/>
          </a:prstGeom>
          <a:solidFill>
            <a:schemeClr val="bg1">
              <a:lumMod val="95000"/>
            </a:schemeClr>
          </a:solidFill>
          <a:ln>
            <a:solidFill>
              <a:schemeClr val="accent1"/>
            </a:solidFill>
          </a:ln>
        </p:spPr>
        <p:txBody>
          <a:bodyPr rtlCol="0" anchor="ctr"/>
          <a:lstStyle/>
          <a:p>
            <a:r>
              <a:rPr lang="en-US" sz="2400" b="1" dirty="0"/>
              <a:t>3) She must have travelled around the UK.</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4" name="单圆角矩形 13"/>
          <p:cNvSpPr/>
          <p:nvPr/>
        </p:nvSpPr>
        <p:spPr bwMode="auto">
          <a:xfrm>
            <a:off x="373419" y="476672"/>
            <a:ext cx="4774646" cy="523220"/>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GB" sz="2400" b="1" dirty="0">
                <a:solidFill>
                  <a:srgbClr val="C00000"/>
                </a:solidFill>
              </a:rPr>
              <a:t> </a:t>
            </a:r>
            <a:r>
              <a:rPr lang="en-US" sz="2400" b="1" dirty="0">
                <a:solidFill>
                  <a:srgbClr val="C00000"/>
                </a:solidFill>
              </a:rPr>
              <a:t>U</a:t>
            </a:r>
            <a:r>
              <a:rPr lang="en-US" sz="2400" b="1" dirty="0" smtClean="0">
                <a:solidFill>
                  <a:srgbClr val="C00000"/>
                </a:solidFill>
              </a:rPr>
              <a:t>nderstand </a:t>
            </a:r>
            <a:r>
              <a:rPr lang="en-US" sz="2400" b="1" dirty="0">
                <a:solidFill>
                  <a:srgbClr val="C00000"/>
                </a:solidFill>
              </a:rPr>
              <a:t>speculative mood</a:t>
            </a:r>
            <a:endParaRPr lang="en-GB" sz="2400" b="1" dirty="0">
              <a:solidFill>
                <a:srgbClr val="C00000"/>
              </a:solidFill>
              <a:effectLst>
                <a:outerShdw blurRad="38100" dist="38100" dir="2700000" algn="tl">
                  <a:srgbClr val="000000">
                    <a:alpha val="43137"/>
                  </a:srgbClr>
                </a:outerShdw>
              </a:effectLst>
            </a:endParaRPr>
          </a:p>
        </p:txBody>
      </p:sp>
      <p:sp>
        <p:nvSpPr>
          <p:cNvPr id="15" name="矩形标注 14"/>
          <p:cNvSpPr/>
          <p:nvPr/>
        </p:nvSpPr>
        <p:spPr bwMode="auto">
          <a:xfrm>
            <a:off x="4377452" y="1220251"/>
            <a:ext cx="4320480" cy="556900"/>
          </a:xfrm>
          <a:prstGeom prst="wedgeRectCallout">
            <a:avLst>
              <a:gd name="adj1" fmla="val -56603"/>
              <a:gd name="adj2" fmla="val 122684"/>
            </a:avLst>
          </a:prstGeom>
          <a:solidFill>
            <a:schemeClr val="accent5">
              <a:lumMod val="90000"/>
              <a:alpha val="41000"/>
            </a:schemeClr>
          </a:solidFill>
          <a:ln>
            <a:noFill/>
          </a:ln>
        </p:spPr>
        <p:txBody>
          <a:bodyPr rtlCol="0" anchor="ctr"/>
          <a:lstStyle/>
          <a:p>
            <a:r>
              <a:rPr lang="en-US" sz="2400" b="1" dirty="0">
                <a:solidFill>
                  <a:srgbClr val="2D91B9"/>
                </a:solidFill>
              </a:rPr>
              <a:t>Declarative mood</a:t>
            </a:r>
            <a:endParaRPr lang="en-GB" sz="2400" b="1" dirty="0">
              <a:solidFill>
                <a:srgbClr val="2D91B9"/>
              </a:solidFill>
              <a:latin typeface="Arial Black" panose="020B0A04020102020204" pitchFamily="34" charset="0"/>
              <a:ea typeface="方正舒体" panose="02010601030101010101" pitchFamily="2" charset="-122"/>
              <a:sym typeface="宋体" panose="02010600030101010101" pitchFamily="2" charset="-122"/>
            </a:endParaRPr>
          </a:p>
        </p:txBody>
      </p:sp>
      <p:sp>
        <p:nvSpPr>
          <p:cNvPr id="16" name="矩形标注 15"/>
          <p:cNvSpPr/>
          <p:nvPr/>
        </p:nvSpPr>
        <p:spPr bwMode="auto">
          <a:xfrm>
            <a:off x="2784530" y="2843354"/>
            <a:ext cx="4320480" cy="556900"/>
          </a:xfrm>
          <a:prstGeom prst="wedgeRectCallout">
            <a:avLst>
              <a:gd name="adj1" fmla="val -66288"/>
              <a:gd name="adj2" fmla="val 108769"/>
            </a:avLst>
          </a:prstGeom>
          <a:solidFill>
            <a:schemeClr val="accent5">
              <a:lumMod val="90000"/>
              <a:alpha val="41000"/>
            </a:schemeClr>
          </a:solidFill>
          <a:ln>
            <a:noFill/>
          </a:ln>
        </p:spPr>
        <p:txBody>
          <a:bodyPr rtlCol="0" anchor="ctr"/>
          <a:lstStyle/>
          <a:p>
            <a:r>
              <a:rPr lang="en-US" sz="2400" b="1" dirty="0">
                <a:solidFill>
                  <a:srgbClr val="2D91B9"/>
                </a:solidFill>
              </a:rPr>
              <a:t>Subjunctive mood</a:t>
            </a:r>
            <a:endParaRPr lang="en-GB" sz="2400" b="1" dirty="0">
              <a:solidFill>
                <a:srgbClr val="2D91B9"/>
              </a:solidFill>
              <a:latin typeface="Arial Black" panose="020B0A04020102020204" pitchFamily="34" charset="0"/>
              <a:ea typeface="方正舒体" panose="02010601030101010101" pitchFamily="2" charset="-122"/>
              <a:sym typeface="宋体" panose="02010600030101010101" pitchFamily="2" charset="-122"/>
            </a:endParaRPr>
          </a:p>
        </p:txBody>
      </p:sp>
      <p:sp>
        <p:nvSpPr>
          <p:cNvPr id="17" name="矩形标注 16"/>
          <p:cNvSpPr/>
          <p:nvPr/>
        </p:nvSpPr>
        <p:spPr bwMode="auto">
          <a:xfrm>
            <a:off x="3419872" y="4509120"/>
            <a:ext cx="4320480" cy="556900"/>
          </a:xfrm>
          <a:prstGeom prst="wedgeRectCallout">
            <a:avLst>
              <a:gd name="adj1" fmla="val -79919"/>
              <a:gd name="adj2" fmla="val 128250"/>
            </a:avLst>
          </a:prstGeom>
          <a:solidFill>
            <a:schemeClr val="accent5">
              <a:lumMod val="90000"/>
              <a:alpha val="41000"/>
            </a:schemeClr>
          </a:solidFill>
          <a:ln>
            <a:noFill/>
          </a:ln>
        </p:spPr>
        <p:txBody>
          <a:bodyPr rtlCol="0" anchor="ctr"/>
          <a:lstStyle/>
          <a:p>
            <a:r>
              <a:rPr lang="en-US" sz="2400" b="1" dirty="0">
                <a:solidFill>
                  <a:srgbClr val="2D91B9"/>
                </a:solidFill>
              </a:rPr>
              <a:t>Speculative mood</a:t>
            </a:r>
            <a:endParaRPr lang="en-GB" sz="2400" b="1" dirty="0">
              <a:solidFill>
                <a:srgbClr val="2D91B9"/>
              </a:solidFill>
              <a:latin typeface="Arial Black" panose="020B0A04020102020204" pitchFamily="34" charset="0"/>
              <a:ea typeface="方正舒体" panose="02010601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1" name="流程图: 文档 10"/>
          <p:cNvSpPr/>
          <p:nvPr/>
        </p:nvSpPr>
        <p:spPr bwMode="auto">
          <a:xfrm>
            <a:off x="1232449" y="1935460"/>
            <a:ext cx="1251319" cy="5601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I think</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2" name="流程图: 文档 11"/>
          <p:cNvSpPr/>
          <p:nvPr/>
        </p:nvSpPr>
        <p:spPr bwMode="auto">
          <a:xfrm>
            <a:off x="2267744" y="3396290"/>
            <a:ext cx="1480322" cy="47739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likely</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流程图: 文档 12"/>
          <p:cNvSpPr/>
          <p:nvPr/>
        </p:nvSpPr>
        <p:spPr bwMode="auto">
          <a:xfrm>
            <a:off x="2267744" y="2495616"/>
            <a:ext cx="3049488"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GB" sz="2400" b="1" dirty="0">
                <a:solidFill>
                  <a:srgbClr val="0000FF"/>
                </a:solidFill>
              </a:rPr>
              <a:t> </a:t>
            </a:r>
            <a:r>
              <a:rPr lang="en-US" sz="2400" b="1" dirty="0">
                <a:solidFill>
                  <a:srgbClr val="0000FF"/>
                </a:solidFill>
              </a:rPr>
              <a:t>may/might/could</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4" name="单圆角矩形 13"/>
          <p:cNvSpPr/>
          <p:nvPr/>
        </p:nvSpPr>
        <p:spPr bwMode="auto">
          <a:xfrm>
            <a:off x="785714" y="692696"/>
            <a:ext cx="6666605"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Expressions </a:t>
            </a:r>
            <a:r>
              <a:rPr lang="en-US" sz="2400" b="1" dirty="0">
                <a:solidFill>
                  <a:srgbClr val="C00000"/>
                </a:solidFill>
              </a:rPr>
              <a:t>related to speculative mood</a:t>
            </a:r>
            <a:endParaRPr lang="en-GB" sz="2400" b="1" dirty="0">
              <a:solidFill>
                <a:srgbClr val="C00000"/>
              </a:solidFill>
            </a:endParaRPr>
          </a:p>
        </p:txBody>
      </p:sp>
      <p:sp>
        <p:nvSpPr>
          <p:cNvPr id="9" name="流程图: 文档 8"/>
          <p:cNvSpPr/>
          <p:nvPr/>
        </p:nvSpPr>
        <p:spPr bwMode="auto">
          <a:xfrm>
            <a:off x="3445024" y="3919297"/>
            <a:ext cx="1872208"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probable</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流程图: 文档 9"/>
          <p:cNvSpPr/>
          <p:nvPr/>
        </p:nvSpPr>
        <p:spPr bwMode="auto">
          <a:xfrm>
            <a:off x="5644502" y="4423353"/>
            <a:ext cx="2592288"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0000FF"/>
                </a:solidFill>
              </a:rPr>
              <a:t>possible</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80">
                                          <p:stCondLst>
                                            <p:cond delay="0"/>
                                          </p:stCondLst>
                                        </p:cTn>
                                        <p:tgtEl>
                                          <p:spTgt spid="9"/>
                                        </p:tgtEl>
                                      </p:cBhvr>
                                    </p:animEffect>
                                    <p:anim calcmode="lin" valueType="num">
                                      <p:cBhvr>
                                        <p:cTn id="4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4" dur="26">
                                          <p:stCondLst>
                                            <p:cond delay="650"/>
                                          </p:stCondLst>
                                        </p:cTn>
                                        <p:tgtEl>
                                          <p:spTgt spid="9"/>
                                        </p:tgtEl>
                                      </p:cBhvr>
                                      <p:to x="100000" y="60000"/>
                                    </p:animScale>
                                    <p:animScale>
                                      <p:cBhvr>
                                        <p:cTn id="55" dur="166" decel="50000">
                                          <p:stCondLst>
                                            <p:cond delay="676"/>
                                          </p:stCondLst>
                                        </p:cTn>
                                        <p:tgtEl>
                                          <p:spTgt spid="9"/>
                                        </p:tgtEl>
                                      </p:cBhvr>
                                      <p:to x="100000" y="100000"/>
                                    </p:animScale>
                                    <p:animScale>
                                      <p:cBhvr>
                                        <p:cTn id="56" dur="26">
                                          <p:stCondLst>
                                            <p:cond delay="1312"/>
                                          </p:stCondLst>
                                        </p:cTn>
                                        <p:tgtEl>
                                          <p:spTgt spid="9"/>
                                        </p:tgtEl>
                                      </p:cBhvr>
                                      <p:to x="100000" y="80000"/>
                                    </p:animScale>
                                    <p:animScale>
                                      <p:cBhvr>
                                        <p:cTn id="57" dur="166" decel="50000">
                                          <p:stCondLst>
                                            <p:cond delay="1338"/>
                                          </p:stCondLst>
                                        </p:cTn>
                                        <p:tgtEl>
                                          <p:spTgt spid="9"/>
                                        </p:tgtEl>
                                      </p:cBhvr>
                                      <p:to x="100000" y="100000"/>
                                    </p:animScale>
                                    <p:animScale>
                                      <p:cBhvr>
                                        <p:cTn id="58" dur="26">
                                          <p:stCondLst>
                                            <p:cond delay="1642"/>
                                          </p:stCondLst>
                                        </p:cTn>
                                        <p:tgtEl>
                                          <p:spTgt spid="9"/>
                                        </p:tgtEl>
                                      </p:cBhvr>
                                      <p:to x="100000" y="90000"/>
                                    </p:animScale>
                                    <p:animScale>
                                      <p:cBhvr>
                                        <p:cTn id="59" dur="166" decel="50000">
                                          <p:stCondLst>
                                            <p:cond delay="1668"/>
                                          </p:stCondLst>
                                        </p:cTn>
                                        <p:tgtEl>
                                          <p:spTgt spid="9"/>
                                        </p:tgtEl>
                                      </p:cBhvr>
                                      <p:to x="100000" y="100000"/>
                                    </p:animScale>
                                    <p:animScale>
                                      <p:cBhvr>
                                        <p:cTn id="60" dur="26">
                                          <p:stCondLst>
                                            <p:cond delay="1808"/>
                                          </p:stCondLst>
                                        </p:cTn>
                                        <p:tgtEl>
                                          <p:spTgt spid="9"/>
                                        </p:tgtEl>
                                      </p:cBhvr>
                                      <p:to x="100000" y="95000"/>
                                    </p:animScale>
                                    <p:animScale>
                                      <p:cBhvr>
                                        <p:cTn id="61" dur="166" decel="50000">
                                          <p:stCondLst>
                                            <p:cond delay="1834"/>
                                          </p:stCondLst>
                                        </p:cTn>
                                        <p:tgtEl>
                                          <p:spTgt spid="9"/>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circle(in)">
                                      <p:cBhvr>
                                        <p:cTn id="6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单圆角矩形 4"/>
          <p:cNvSpPr/>
          <p:nvPr/>
        </p:nvSpPr>
        <p:spPr bwMode="auto">
          <a:xfrm>
            <a:off x="253222" y="2905780"/>
            <a:ext cx="8081432"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smtClean="0"/>
              <a:t>A: What is likely to occur later in the story?</a:t>
            </a:r>
            <a:endParaRPr lang="en-GB" sz="2400" b="1" dirty="0"/>
          </a:p>
        </p:txBody>
      </p:sp>
      <p:sp>
        <p:nvSpPr>
          <p:cNvPr id="6" name="单圆角矩形 5"/>
          <p:cNvSpPr/>
          <p:nvPr/>
        </p:nvSpPr>
        <p:spPr bwMode="auto">
          <a:xfrm>
            <a:off x="217154" y="1241968"/>
            <a:ext cx="6011030"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t>A: What do you think will happen next?</a:t>
            </a:r>
            <a:endParaRPr lang="en-GB" sz="2400" b="1" dirty="0"/>
          </a:p>
        </p:txBody>
      </p:sp>
      <p:sp>
        <p:nvSpPr>
          <p:cNvPr id="9" name="矩形 8"/>
          <p:cNvSpPr/>
          <p:nvPr/>
        </p:nvSpPr>
        <p:spPr bwMode="auto">
          <a:xfrm>
            <a:off x="277860" y="3717032"/>
            <a:ext cx="8532744" cy="720080"/>
          </a:xfrm>
          <a:prstGeom prst="rect">
            <a:avLst/>
          </a:prstGeom>
          <a:solidFill>
            <a:schemeClr val="bg1">
              <a:lumMod val="95000"/>
            </a:schemeClr>
          </a:solidFill>
          <a:ln>
            <a:solidFill>
              <a:schemeClr val="accent1"/>
            </a:solidFill>
          </a:ln>
        </p:spPr>
        <p:txBody>
          <a:bodyPr rtlCol="0" anchor="ctr"/>
          <a:lstStyle/>
          <a:p>
            <a:r>
              <a:rPr lang="en-US" sz="2400" b="1" dirty="0"/>
              <a:t>B: It is quite likely/probable/ possible that…</a:t>
            </a:r>
            <a:endParaRPr lang="en-GB" sz="2400" b="1" dirty="0"/>
          </a:p>
        </p:txBody>
      </p:sp>
      <p:sp>
        <p:nvSpPr>
          <p:cNvPr id="10" name="矩形 9"/>
          <p:cNvSpPr/>
          <p:nvPr/>
        </p:nvSpPr>
        <p:spPr bwMode="auto">
          <a:xfrm>
            <a:off x="257311" y="1988840"/>
            <a:ext cx="8553293" cy="720080"/>
          </a:xfrm>
          <a:prstGeom prst="rect">
            <a:avLst/>
          </a:prstGeom>
          <a:solidFill>
            <a:schemeClr val="bg1">
              <a:lumMod val="95000"/>
            </a:schemeClr>
          </a:solidFill>
          <a:ln>
            <a:solidFill>
              <a:schemeClr val="accent1"/>
            </a:solidFill>
          </a:ln>
        </p:spPr>
        <p:txBody>
          <a:bodyPr rtlCol="0" anchor="ctr"/>
          <a:lstStyle/>
          <a:p>
            <a:r>
              <a:rPr lang="en-US" sz="2400" b="1" dirty="0"/>
              <a:t>B: There may/might/could/will be…</a:t>
            </a:r>
            <a:endParaRPr lang="en-GB" sz="2400" b="1" dirty="0"/>
          </a:p>
        </p:txBody>
      </p:sp>
      <p:sp>
        <p:nvSpPr>
          <p:cNvPr id="11" name="矩形 10"/>
          <p:cNvSpPr/>
          <p:nvPr/>
        </p:nvSpPr>
        <p:spPr bwMode="auto">
          <a:xfrm>
            <a:off x="269460" y="5589240"/>
            <a:ext cx="8444710" cy="720080"/>
          </a:xfrm>
          <a:prstGeom prst="rect">
            <a:avLst/>
          </a:prstGeom>
          <a:solidFill>
            <a:schemeClr val="bg1">
              <a:lumMod val="95000"/>
            </a:schemeClr>
          </a:solidFill>
          <a:ln>
            <a:solidFill>
              <a:schemeClr val="accent1"/>
            </a:solidFill>
          </a:ln>
        </p:spPr>
        <p:txBody>
          <a:bodyPr rtlCol="0" anchor="ctr"/>
          <a:lstStyle/>
          <a:p>
            <a:r>
              <a:rPr lang="en-US" sz="2400" b="1" dirty="0"/>
              <a:t>B: …could possibly/probably happen after…</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2" name="单圆角矩形 11"/>
          <p:cNvSpPr/>
          <p:nvPr/>
        </p:nvSpPr>
        <p:spPr bwMode="auto">
          <a:xfrm>
            <a:off x="277860" y="4672487"/>
            <a:ext cx="8056794"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t>A: What will happen to…?</a:t>
            </a:r>
            <a:endParaRPr lang="en-GB" sz="2400" b="1" dirty="0"/>
          </a:p>
        </p:txBody>
      </p:sp>
      <p:sp>
        <p:nvSpPr>
          <p:cNvPr id="14" name="流程图: 文档 13"/>
          <p:cNvSpPr/>
          <p:nvPr/>
        </p:nvSpPr>
        <p:spPr bwMode="auto">
          <a:xfrm>
            <a:off x="295804" y="430902"/>
            <a:ext cx="2110752" cy="5601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C00000"/>
                </a:solidFill>
              </a:rPr>
              <a:t>Expressions</a:t>
            </a:r>
            <a:endParaRPr lang="en-GB" sz="2400" dirty="0">
              <a:solidFill>
                <a:srgbClr val="C00000"/>
              </a:solidFill>
            </a:endParaRPr>
          </a:p>
        </p:txBody>
      </p:sp>
      <p:sp>
        <p:nvSpPr>
          <p:cNvPr id="15" name="流程图: 文档 14"/>
          <p:cNvSpPr/>
          <p:nvPr/>
        </p:nvSpPr>
        <p:spPr bwMode="auto">
          <a:xfrm>
            <a:off x="2762855" y="430902"/>
            <a:ext cx="5571799" cy="5601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i="1" dirty="0">
                <a:solidFill>
                  <a:srgbClr val="2D91B9"/>
                </a:solidFill>
              </a:rPr>
              <a:t>Discussing what might happen next</a:t>
            </a:r>
            <a:endParaRPr lang="en-GB" sz="2400" b="1" dirty="0">
              <a:solidFill>
                <a:srgbClr val="2D91B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52499" y="-13996936"/>
            <a:ext cx="8520426" cy="17785976"/>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A: What do you think will happen next in the story? Where are the alien and the boy going? </a:t>
            </a:r>
            <a:endParaRPr lang="en-GB" sz="2400" b="1" dirty="0"/>
          </a:p>
          <a:p>
            <a:pPr>
              <a:lnSpc>
                <a:spcPct val="150000"/>
              </a:lnSpc>
            </a:pPr>
            <a:r>
              <a:rPr lang="en-US" sz="2400" b="1" dirty="0"/>
              <a:t>B: </a:t>
            </a:r>
            <a:r>
              <a:rPr lang="en-US" sz="2400" b="1" u="sng" dirty="0"/>
              <a:t>It’s quite likely that Alf will take the boy to visit his home planet.</a:t>
            </a:r>
            <a:r>
              <a:rPr lang="en-US" sz="2400" b="1" dirty="0"/>
              <a:t> But what will they do once they arrive? </a:t>
            </a:r>
            <a:endParaRPr lang="en-GB" sz="2400" b="1" dirty="0"/>
          </a:p>
          <a:p>
            <a:pPr>
              <a:lnSpc>
                <a:spcPct val="150000"/>
              </a:lnSpc>
            </a:pPr>
            <a:r>
              <a:rPr lang="en-US" sz="2400" b="1" dirty="0"/>
              <a:t>A: Paul is a visitor, so Alf would want to introduce him to his family. When they land on Alf’s home planet, Paul will walk out into the strange new world feeling excited but nervous. </a:t>
            </a:r>
            <a:endParaRPr lang="en-GB" sz="2400" b="1" dirty="0"/>
          </a:p>
          <a:p>
            <a:pPr>
              <a:lnSpc>
                <a:spcPct val="150000"/>
              </a:lnSpc>
            </a:pPr>
            <a:r>
              <a:rPr lang="en-US" sz="2400" b="1" dirty="0"/>
              <a:t>B: For sure! There’ll be unusual buildings, trees and animals. And while Paul accepts the reality of where he is, we can introduce a new character — a green space monster with three octopus’ legs, one enormous yellow eye and a mouth full of sharp teeth. It moves quickly towards Paul. What will happen to him? </a:t>
            </a:r>
            <a:endParaRPr lang="en-GB" sz="2400" b="1" dirty="0"/>
          </a:p>
          <a:p>
            <a:pPr>
              <a:lnSpc>
                <a:spcPct val="150000"/>
              </a:lnSpc>
            </a:pPr>
            <a:r>
              <a:rPr lang="en-US" sz="2400" b="1" dirty="0"/>
              <a:t>A: Paul’s first thought is to run away. But where? </a:t>
            </a:r>
            <a:r>
              <a:rPr lang="en-US" sz="2400" b="1" u="sng" dirty="0"/>
              <a:t>Perhaps he’ll try to get back into the spaceship</a:t>
            </a:r>
            <a:r>
              <a:rPr lang="en-US" sz="2400" b="1" dirty="0"/>
              <a:t>, but he finds the door is locked. And he’s surprised that the scary alien monster jumps up at Alf instead! </a:t>
            </a:r>
            <a:endParaRPr lang="en-GB" sz="2400" b="1" dirty="0"/>
          </a:p>
          <a:p>
            <a:pPr>
              <a:lnSpc>
                <a:spcPct val="150000"/>
              </a:lnSpc>
            </a:pPr>
            <a:r>
              <a:rPr lang="en-US" sz="2400" b="1" dirty="0"/>
              <a:t>B: Yes, and </a:t>
            </a:r>
            <a:r>
              <a:rPr lang="en-US" sz="2400" b="1" u="sng" dirty="0"/>
              <a:t>what is likely to occur later?</a:t>
            </a:r>
            <a:r>
              <a:rPr lang="en-US" sz="2400" b="1" dirty="0"/>
              <a:t> Does Paul try to save Alf? </a:t>
            </a:r>
            <a:endParaRPr lang="en-GB" sz="2400" b="1" dirty="0"/>
          </a:p>
          <a:p>
            <a:pPr>
              <a:lnSpc>
                <a:spcPct val="150000"/>
              </a:lnSpc>
            </a:pPr>
            <a:r>
              <a:rPr lang="en-US" sz="2400" b="1" dirty="0"/>
              <a:t>A: Hmm, </a:t>
            </a:r>
            <a:r>
              <a:rPr lang="en-US" sz="2400" b="1" u="sng" dirty="0"/>
              <a:t>I think it’s quite probable that Paul will run away and look for a place to hide.</a:t>
            </a:r>
            <a:r>
              <a:rPr lang="en-US" sz="2400" b="1" dirty="0"/>
              <a:t> After all, he has no idea how dangerous the monster is. </a:t>
            </a:r>
            <a:r>
              <a:rPr lang="en-US" sz="2400" b="1" u="sng" dirty="0"/>
              <a:t>What could possibly happen after that?</a:t>
            </a:r>
            <a:endParaRPr lang="en-GB" sz="2400" b="1" dirty="0"/>
          </a:p>
          <a:p>
            <a:pPr>
              <a:lnSpc>
                <a:spcPct val="150000"/>
              </a:lnSpc>
            </a:pPr>
            <a:r>
              <a:rPr lang="en-US" sz="2400" b="1" dirty="0"/>
              <a:t>B: The monster follows Paul, finds him and just as it is about to attack him, Alf comes to his rescue. </a:t>
            </a:r>
            <a:endParaRPr lang="en-GB" sz="2400" b="1" dirty="0"/>
          </a:p>
          <a:p>
            <a:pPr>
              <a:lnSpc>
                <a:spcPct val="150000"/>
              </a:lnSpc>
            </a:pPr>
            <a:r>
              <a:rPr lang="en-US" sz="2400" b="1" dirty="0"/>
              <a:t>A: Paul finds out that the “scary” monster is actually Alf’s lovable pet! It just wants to lick Paul’s face. </a:t>
            </a:r>
            <a:endParaRPr lang="en-GB" sz="2400" b="1" dirty="0"/>
          </a:p>
          <a:p>
            <a:pPr>
              <a:lnSpc>
                <a:spcPct val="150000"/>
              </a:lnSpc>
            </a:pPr>
            <a:r>
              <a:rPr lang="en-US" sz="2400" b="1" dirty="0"/>
              <a:t>B: That’s a perfect twist in the tale! How is the story going to end? </a:t>
            </a:r>
            <a:endParaRPr lang="en-GB" sz="2400" b="1" dirty="0"/>
          </a:p>
          <a:p>
            <a:pPr>
              <a:lnSpc>
                <a:spcPct val="150000"/>
              </a:lnSpc>
            </a:pPr>
            <a:r>
              <a:rPr lang="en-US" sz="2400" b="1" dirty="0"/>
              <a:t>A: Well, Alf takes Paul to meet his family — after all, that is the original plan! </a:t>
            </a:r>
            <a:endParaRPr lang="en-GB" sz="2400" b="1" dirty="0"/>
          </a:p>
        </p:txBody>
      </p:sp>
      <p:sp>
        <p:nvSpPr>
          <p:cNvPr id="14" name="单圆角矩形 13"/>
          <p:cNvSpPr/>
          <p:nvPr/>
        </p:nvSpPr>
        <p:spPr bwMode="auto">
          <a:xfrm>
            <a:off x="373418" y="476672"/>
            <a:ext cx="5422717" cy="523220"/>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a:solidFill>
                  <a:srgbClr val="C00000"/>
                </a:solidFill>
              </a:rPr>
              <a:t>Talk about the comic strip </a:t>
            </a:r>
            <a:r>
              <a:rPr lang="en-US" sz="2400" b="1" i="1" dirty="0">
                <a:solidFill>
                  <a:srgbClr val="C00000"/>
                </a:solidFill>
              </a:rPr>
              <a:t>BP23</a:t>
            </a:r>
            <a:r>
              <a:rPr lang="en-US" sz="2400" b="1" dirty="0">
                <a:solidFill>
                  <a:srgbClr val="C00000"/>
                </a:solidFill>
              </a:rPr>
              <a:t>.</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4"/>
                                        </p:tgtEl>
                                      </p:cBhvr>
                                    </p:animEffect>
                                    <p:anim calcmode="lin" valueType="num">
                                      <p:cBhvr>
                                        <p:cTn id="7" dur="1000"/>
                                        <p:tgtEl>
                                          <p:spTgt spid="14"/>
                                        </p:tgtEl>
                                        <p:attrNameLst>
                                          <p:attrName>ppt_x</p:attrName>
                                        </p:attrNameLst>
                                      </p:cBhvr>
                                      <p:tavLst>
                                        <p:tav tm="0">
                                          <p:val>
                                            <p:strVal val="ppt_x"/>
                                          </p:val>
                                        </p:tav>
                                        <p:tav tm="100000">
                                          <p:val>
                                            <p:strVal val="ppt_x"/>
                                          </p:val>
                                        </p:tav>
                                      </p:tavLst>
                                    </p:anim>
                                    <p:anim calcmode="lin" valueType="num">
                                      <p:cBhvr>
                                        <p:cTn id="8" dur="1000"/>
                                        <p:tgtEl>
                                          <p:spTgt spid="14"/>
                                        </p:tgtEl>
                                        <p:attrNameLst>
                                          <p:attrName>ppt_y</p:attrName>
                                        </p:attrNameLst>
                                      </p:cBhvr>
                                      <p:tavLst>
                                        <p:tav tm="0">
                                          <p:val>
                                            <p:strVal val="ppt_y"/>
                                          </p:val>
                                        </p:tav>
                                        <p:tav tm="100000">
                                          <p:val>
                                            <p:strVal val="ppt_y+.1"/>
                                          </p:val>
                                        </p:tav>
                                      </p:tavLst>
                                    </p:anim>
                                    <p:set>
                                      <p:cBhvr>
                                        <p:cTn id="9" dur="1" fill="hold">
                                          <p:stCondLst>
                                            <p:cond delay="999"/>
                                          </p:stCondLst>
                                        </p:cTn>
                                        <p:tgtEl>
                                          <p:spTgt spid="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8"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5000" fill="hold"/>
                                        <p:tgtEl>
                                          <p:spTgt spid="3"/>
                                        </p:tgtEl>
                                        <p:attrNameLst>
                                          <p:attrName>ppt_x</p:attrName>
                                        </p:attrNameLst>
                                      </p:cBhvr>
                                      <p:tavLst>
                                        <p:tav tm="0">
                                          <p:val>
                                            <p:strVal val="#ppt_x"/>
                                          </p:val>
                                        </p:tav>
                                        <p:tav tm="100000">
                                          <p:val>
                                            <p:strVal val="#ppt_x"/>
                                          </p:val>
                                        </p:tav>
                                      </p:tavLst>
                                    </p:anim>
                                    <p:anim calcmode="lin" valueType="num">
                                      <p:cBhvr>
                                        <p:cTn id="15"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单圆角矩形 5"/>
          <p:cNvSpPr/>
          <p:nvPr/>
        </p:nvSpPr>
        <p:spPr bwMode="auto">
          <a:xfrm>
            <a:off x="290178" y="1249596"/>
            <a:ext cx="485788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2D91B9"/>
                </a:solidFill>
                <a:sym typeface="Wingdings 2" panose="05020102010507070707"/>
              </a:rPr>
              <a:t></a:t>
            </a:r>
            <a:r>
              <a:rPr lang="en-US" sz="2400" b="1" dirty="0">
                <a:solidFill>
                  <a:srgbClr val="2D91B9"/>
                </a:solidFill>
              </a:rPr>
              <a:t> Learning about the language</a:t>
            </a:r>
            <a:endParaRPr lang="en-GB" sz="2400" b="1" dirty="0">
              <a:solidFill>
                <a:srgbClr val="2D91B9"/>
              </a:solidFill>
            </a:endParaRPr>
          </a:p>
        </p:txBody>
      </p:sp>
      <p:sp>
        <p:nvSpPr>
          <p:cNvPr id="10" name="矩形 9"/>
          <p:cNvSpPr/>
          <p:nvPr/>
        </p:nvSpPr>
        <p:spPr bwMode="auto">
          <a:xfrm>
            <a:off x="395536" y="1988840"/>
            <a:ext cx="7056784" cy="1800200"/>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smtClean="0"/>
              <a:t>Manhattan </a:t>
            </a:r>
            <a:r>
              <a:rPr lang="en-GB" sz="2400" b="1" dirty="0"/>
              <a:t>is impersonal, superficial, and it is a fast-moving city.</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4" name="单圆角矩形 13"/>
          <p:cNvSpPr/>
          <p:nvPr/>
        </p:nvSpPr>
        <p:spPr bwMode="auto">
          <a:xfrm>
            <a:off x="239465" y="332656"/>
            <a:ext cx="2579196"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i="1" dirty="0">
                <a:solidFill>
                  <a:srgbClr val="C00000"/>
                </a:solidFill>
              </a:rPr>
              <a:t>Writing DP52</a:t>
            </a:r>
            <a:endParaRPr lang="en-GB" sz="2400" b="1" dirty="0">
              <a:solidFill>
                <a:srgbClr val="C00000"/>
              </a:solidFill>
            </a:endParaRPr>
          </a:p>
        </p:txBody>
      </p:sp>
      <p:sp>
        <p:nvSpPr>
          <p:cNvPr id="15" name="矩形 14"/>
          <p:cNvSpPr/>
          <p:nvPr/>
        </p:nvSpPr>
        <p:spPr>
          <a:xfrm>
            <a:off x="2411760" y="2557813"/>
            <a:ext cx="3528392" cy="369332"/>
          </a:xfrm>
          <a:prstGeom prst="rect">
            <a:avLst/>
          </a:prstGeom>
        </p:spPr>
        <p:txBody>
          <a:bodyPr wrap="square">
            <a:spAutoFit/>
          </a:bodyPr>
          <a:lstStyle/>
          <a:p>
            <a:r>
              <a:rPr lang="en-GB" dirty="0" smtClean="0">
                <a:solidFill>
                  <a:srgbClr val="FF0000"/>
                </a:solidFill>
              </a:rPr>
              <a:t>__________________________</a:t>
            </a:r>
            <a:endParaRPr lang="en-GB" dirty="0">
              <a:solidFill>
                <a:srgbClr val="FF0000"/>
              </a:solidFill>
            </a:endParaRPr>
          </a:p>
        </p:txBody>
      </p:sp>
      <p:sp>
        <p:nvSpPr>
          <p:cNvPr id="16" name="矩形 15"/>
          <p:cNvSpPr/>
          <p:nvPr/>
        </p:nvSpPr>
        <p:spPr>
          <a:xfrm>
            <a:off x="395536" y="3130658"/>
            <a:ext cx="2016224" cy="369332"/>
          </a:xfrm>
          <a:prstGeom prst="rect">
            <a:avLst/>
          </a:prstGeom>
        </p:spPr>
        <p:txBody>
          <a:bodyPr wrap="square">
            <a:spAutoFit/>
          </a:bodyPr>
          <a:lstStyle/>
          <a:p>
            <a:r>
              <a:rPr lang="en-GB" dirty="0" smtClean="0">
                <a:solidFill>
                  <a:srgbClr val="FF0000"/>
                </a:solidFill>
              </a:rPr>
              <a:t>______________</a:t>
            </a:r>
            <a:endParaRPr lang="en-GB"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
                                        </p:tgtEl>
                                        <p:attrNameLst>
                                          <p:attrName>ppt_y</p:attrName>
                                        </p:attrNameLst>
                                      </p:cBhvr>
                                      <p:tavLst>
                                        <p:tav tm="0">
                                          <p:val>
                                            <p:strVal val="#ppt_y"/>
                                          </p:val>
                                        </p:tav>
                                        <p:tav tm="100000">
                                          <p:val>
                                            <p:strVal val="#ppt_y"/>
                                          </p:val>
                                        </p:tav>
                                      </p:tavLst>
                                    </p:anim>
                                    <p:anim calcmode="lin" valueType="num">
                                      <p:cBhvr>
                                        <p:cTn id="1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单圆角矩形 5"/>
          <p:cNvSpPr/>
          <p:nvPr/>
        </p:nvSpPr>
        <p:spPr bwMode="auto">
          <a:xfrm>
            <a:off x="290178" y="1249596"/>
            <a:ext cx="485788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2D91B9"/>
                </a:solidFill>
                <a:sym typeface="Wingdings 2" panose="05020102010507070707"/>
              </a:rPr>
              <a:t></a:t>
            </a:r>
            <a:r>
              <a:rPr lang="en-US" sz="2400" b="1" dirty="0">
                <a:solidFill>
                  <a:srgbClr val="2D91B9"/>
                </a:solidFill>
              </a:rPr>
              <a:t> Learning about the language</a:t>
            </a:r>
            <a:endParaRPr lang="en-GB" sz="2400" b="1" dirty="0">
              <a:solidFill>
                <a:srgbClr val="2D91B9"/>
              </a:solidFill>
            </a:endParaRPr>
          </a:p>
        </p:txBody>
      </p:sp>
      <p:sp>
        <p:nvSpPr>
          <p:cNvPr id="10" name="矩形 9"/>
          <p:cNvSpPr/>
          <p:nvPr/>
        </p:nvSpPr>
        <p:spPr bwMode="auto">
          <a:xfrm>
            <a:off x="257311" y="2204864"/>
            <a:ext cx="8553293" cy="324036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To make your story impressive, you need to give vivid descriptions using your observation and imagination. When describing a setting, you can use adjectives to create a mood. Adjectives such as “dark”, “black”, or “deserted” can create a mysterious atmosphere in outer space.</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4" name="单圆角矩形 13"/>
          <p:cNvSpPr/>
          <p:nvPr/>
        </p:nvSpPr>
        <p:spPr bwMode="auto">
          <a:xfrm>
            <a:off x="239465" y="332656"/>
            <a:ext cx="2579196"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i="1" dirty="0">
                <a:solidFill>
                  <a:srgbClr val="C00000"/>
                </a:solidFill>
              </a:rPr>
              <a:t>Writing DP52</a:t>
            </a:r>
            <a:endParaRPr lang="en-GB"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单圆角矩形 5"/>
          <p:cNvSpPr/>
          <p:nvPr/>
        </p:nvSpPr>
        <p:spPr bwMode="auto">
          <a:xfrm>
            <a:off x="290178" y="1249596"/>
            <a:ext cx="485788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2D91B9"/>
                </a:solidFill>
                <a:sym typeface="Wingdings 2" panose="05020102010507070707"/>
              </a:rPr>
              <a:t></a:t>
            </a:r>
            <a:r>
              <a:rPr lang="en-US" sz="2400" b="1" dirty="0">
                <a:solidFill>
                  <a:srgbClr val="2D91B9"/>
                </a:solidFill>
              </a:rPr>
              <a:t> Learning about the language</a:t>
            </a:r>
            <a:endParaRPr lang="en-GB" sz="2400" b="1" dirty="0">
              <a:solidFill>
                <a:srgbClr val="2D91B9"/>
              </a:solidFill>
            </a:endParaRPr>
          </a:p>
        </p:txBody>
      </p:sp>
      <p:sp>
        <p:nvSpPr>
          <p:cNvPr id="10" name="矩形 9"/>
          <p:cNvSpPr/>
          <p:nvPr/>
        </p:nvSpPr>
        <p:spPr bwMode="auto">
          <a:xfrm>
            <a:off x="257311" y="1988840"/>
            <a:ext cx="8553293" cy="1728192"/>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Maya </a:t>
            </a:r>
            <a:r>
              <a:rPr lang="en-US" sz="2400" b="1" dirty="0" smtClean="0"/>
              <a:t>Angelou: I’ve </a:t>
            </a:r>
            <a:r>
              <a:rPr lang="en-US" sz="2400" b="1" dirty="0"/>
              <a:t>learned that people will forget what you said, people will forget what you did, but people will never forget how you made them feel.</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4" name="单圆角矩形 13"/>
          <p:cNvSpPr/>
          <p:nvPr/>
        </p:nvSpPr>
        <p:spPr bwMode="auto">
          <a:xfrm>
            <a:off x="239465" y="332656"/>
            <a:ext cx="2579196"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i="1" dirty="0">
                <a:solidFill>
                  <a:srgbClr val="C00000"/>
                </a:solidFill>
              </a:rPr>
              <a:t>Writing DP52</a:t>
            </a:r>
            <a:endParaRPr lang="en-GB" sz="2400" b="1" dirty="0">
              <a:solidFill>
                <a:srgbClr val="C00000"/>
              </a:solidFill>
            </a:endParaRPr>
          </a:p>
        </p:txBody>
      </p:sp>
      <p:sp>
        <p:nvSpPr>
          <p:cNvPr id="5" name="矩形 4"/>
          <p:cNvSpPr/>
          <p:nvPr/>
        </p:nvSpPr>
        <p:spPr bwMode="auto">
          <a:xfrm>
            <a:off x="290178" y="4077072"/>
            <a:ext cx="8553293" cy="1008112"/>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It is what readers feel. It affects them psychologically and emotionally.</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6899</Words>
  <Application>WPS 演示</Application>
  <PresentationFormat>全屏显示(4:3)</PresentationFormat>
  <Paragraphs>189</Paragraphs>
  <Slides>17</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宋体</vt:lpstr>
      <vt:lpstr>Wingdings</vt:lpstr>
      <vt:lpstr>Times New Roman</vt:lpstr>
      <vt:lpstr>楷体</vt:lpstr>
      <vt:lpstr>Arial Black</vt:lpstr>
      <vt:lpstr>方正舒体</vt:lpstr>
      <vt:lpstr>Wingdings 2</vt:lpstr>
      <vt:lpstr>微软雅黑</vt:lpstr>
      <vt:lpstr>Arial Unicode MS</vt:lpstr>
      <vt:lpstr>华文楷体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DING Jing</cp:lastModifiedBy>
  <cp:revision>707</cp:revision>
  <dcterms:created xsi:type="dcterms:W3CDTF">2021-04-28T02:54:00Z</dcterms:created>
  <dcterms:modified xsi:type="dcterms:W3CDTF">2021-11-25T07:51:19Z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3A471447D4464DBC8E16CAD7BFA2ECA9</vt:lpwstr>
  </property>
</Properties>
</file>