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09" r:id="rId3"/>
    <p:sldId id="352" r:id="rId5"/>
    <p:sldId id="497" r:id="rId6"/>
    <p:sldId id="518" r:id="rId7"/>
    <p:sldId id="498" r:id="rId8"/>
    <p:sldId id="517" r:id="rId9"/>
    <p:sldId id="479" r:id="rId10"/>
    <p:sldId id="519" r:id="rId11"/>
    <p:sldId id="520" r:id="rId12"/>
    <p:sldId id="521" r:id="rId13"/>
    <p:sldId id="522" r:id="rId14"/>
    <p:sldId id="510" r:id="rId15"/>
    <p:sldId id="515" r:id="rId16"/>
    <p:sldId id="516" r:id="rId17"/>
    <p:sldId id="523" r:id="rId18"/>
    <p:sldId id="524" r:id="rId19"/>
  </p:sldIdLst>
  <p:sldSz cx="9144000" cy="6858000" type="screen4x3"/>
  <p:notesSz cx="6858000" cy="9144000"/>
  <p:embeddedFontLst>
    <p:embeddedFont>
      <p:font typeface="楷体" panose="02010609060101010101" pitchFamily="49" charset="-122"/>
      <p:regular r:id="rId24"/>
    </p:embeddedFont>
    <p:embeddedFont>
      <p:font typeface="Arial Black" panose="020B0A04020102020204" pitchFamily="34" charset="0"/>
      <p:bold r:id="rId25"/>
    </p:embeddedFont>
    <p:embeddedFont>
      <p:font typeface="方正舒体" panose="02010601030101010101" pitchFamily="2" charset="-122"/>
      <p:regular r:id="rId26"/>
    </p:embeddedFont>
    <p:embeddedFont>
      <p:font typeface="Wingdings 3" panose="05040102010807070707"/>
      <p:regular r:id="rId27"/>
    </p:embeddedFont>
    <p:embeddedFont>
      <p:font typeface="Wingdings 2" panose="05020102010507070707"/>
      <p:regular r:id="rId28"/>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91B9"/>
    <a:srgbClr val="E0F2FC"/>
    <a:srgbClr val="ABDCF7"/>
    <a:srgbClr val="6600FF"/>
    <a:srgbClr val="6666FF"/>
    <a:srgbClr val="9933FF"/>
    <a:srgbClr val="3366CC"/>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7" autoAdjust="0"/>
  </p:normalViewPr>
  <p:slideViewPr>
    <p:cSldViewPr showGuides="1">
      <p:cViewPr varScale="1">
        <p:scale>
          <a:sx n="70" d="100"/>
          <a:sy n="70" d="100"/>
        </p:scale>
        <p:origin x="-102" y="-882"/>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284637"/>
            <a:ext cx="8423275" cy="1902747"/>
          </a:xfrm>
          <a:prstGeom prst="rect">
            <a:avLst/>
          </a:prstGeom>
          <a:noFill/>
          <a:ln w="9525">
            <a:noFill/>
          </a:ln>
        </p:spPr>
        <p:txBody>
          <a:bodyPr anchor="ctr"/>
          <a:lstStyle/>
          <a:p>
            <a:pPr algn="ctr"/>
            <a:r>
              <a:rPr lang="en-GB" altLang="zh-CN" sz="5400" b="1" dirty="0">
                <a:solidFill>
                  <a:srgbClr val="000000"/>
                </a:solidFill>
                <a:latin typeface="Times New Roman" panose="02020603050405020304" pitchFamily="18" charset="0"/>
                <a:cs typeface="Times New Roman" panose="02020603050405020304" pitchFamily="18" charset="0"/>
              </a:rPr>
              <a:t>Unit 2  Out of this world</a:t>
            </a:r>
            <a:endParaRPr lang="en-GB" altLang="zh-CN" sz="5400" b="1" dirty="0">
              <a:solidFill>
                <a:srgbClr val="000000"/>
              </a:solidFill>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Grammar and usage</a:t>
            </a:r>
            <a:endParaRPr lang="en-US" altLang="zh-CN" sz="4000" b="1" dirty="0">
              <a:solidFill>
                <a:srgbClr val="FF0000"/>
              </a:solidFill>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5309910" y="6146502"/>
            <a:ext cx="3453159" cy="482600"/>
          </a:xfrm>
          <a:prstGeom prst="rect">
            <a:avLst/>
          </a:prstGeom>
          <a:noFill/>
          <a:ln w="9525">
            <a:noFill/>
          </a:ln>
        </p:spPr>
        <p:txBody>
          <a:bodyPr/>
          <a:lstStyle/>
          <a:p>
            <a:pPr>
              <a:spcBef>
                <a:spcPct val="20000"/>
              </a:spcBef>
            </a:pPr>
            <a:r>
              <a:rPr lang="zh-CN" altLang="en-US" b="1" dirty="0" smtClean="0">
                <a:solidFill>
                  <a:srgbClr val="000000"/>
                </a:solidFill>
                <a:latin typeface="楷体" panose="02010609060101010101" pitchFamily="49" charset="-122"/>
                <a:ea typeface="楷体" panose="02010609060101010101" pitchFamily="49" charset="-122"/>
              </a:rPr>
              <a:t>赵 明</a:t>
            </a:r>
            <a:r>
              <a:rPr lang="zh-CN" altLang="en-US" b="1" dirty="0">
                <a:solidFill>
                  <a:srgbClr val="000000"/>
                </a:solidFill>
                <a:latin typeface="楷体" panose="02010609060101010101" pitchFamily="49" charset="-122"/>
                <a:ea typeface="楷体" panose="02010609060101010101" pitchFamily="49" charset="-122"/>
              </a:rPr>
              <a:t>　</a:t>
            </a:r>
            <a:r>
              <a:rPr lang="en-US" altLang="zh-CN" b="1" dirty="0">
                <a:solidFill>
                  <a:srgbClr val="000000"/>
                </a:solidFill>
                <a:latin typeface="楷体" panose="02010609060101010101" pitchFamily="49" charset="-122"/>
                <a:ea typeface="楷体" panose="02010609060101010101" pitchFamily="49" charset="-122"/>
              </a:rPr>
              <a:t>     </a:t>
            </a:r>
            <a:r>
              <a:rPr lang="zh-CN" altLang="en-US" dirty="0">
                <a:solidFill>
                  <a:srgbClr val="000000"/>
                </a:solidFill>
                <a:latin typeface="楷体" panose="02010609060101010101" pitchFamily="49" charset="-122"/>
                <a:ea typeface="楷体" panose="02010609060101010101" pitchFamily="49" charset="-122"/>
              </a:rPr>
              <a:t>巢</a:t>
            </a:r>
            <a:r>
              <a:rPr lang="zh-CN" altLang="en-US" dirty="0" smtClean="0">
                <a:solidFill>
                  <a:srgbClr val="000000"/>
                </a:solidFill>
                <a:latin typeface="楷体" panose="02010609060101010101" pitchFamily="49" charset="-122"/>
                <a:ea typeface="楷体" panose="02010609060101010101" pitchFamily="49" charset="-122"/>
              </a:rPr>
              <a:t>湖一中</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398362"/>
            <a:ext cx="655272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C00000"/>
                </a:solidFill>
              </a:rPr>
              <a:t>Fill in the blanks with proper words (given)</a:t>
            </a:r>
            <a:endParaRPr lang="en-GB" sz="2400" b="1" dirty="0">
              <a:solidFill>
                <a:srgbClr val="C00000"/>
              </a:solidFill>
            </a:endParaRPr>
          </a:p>
        </p:txBody>
      </p:sp>
      <p:sp>
        <p:nvSpPr>
          <p:cNvPr id="3" name="矩形 2"/>
          <p:cNvSpPr/>
          <p:nvPr/>
        </p:nvSpPr>
        <p:spPr bwMode="auto">
          <a:xfrm>
            <a:off x="395536" y="1340768"/>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7) It was beyond the wildest imagination </a:t>
            </a:r>
            <a:r>
              <a:rPr lang="en-US" sz="2400" b="1" dirty="0"/>
              <a:t>________ </a:t>
            </a:r>
            <a:r>
              <a:rPr lang="en-GB" sz="2400" b="1" dirty="0"/>
              <a:t>they met </a:t>
            </a:r>
            <a:r>
              <a:rPr lang="en-GB" sz="2400" b="1" i="1" dirty="0"/>
              <a:t>in the circumstances</a:t>
            </a:r>
            <a:r>
              <a:rPr lang="en-GB" sz="2400" b="1" dirty="0"/>
              <a: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5" name="单圆角矩形 4"/>
          <p:cNvSpPr/>
          <p:nvPr/>
        </p:nvSpPr>
        <p:spPr bwMode="auto">
          <a:xfrm>
            <a:off x="395536" y="5085184"/>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8) why</a:t>
            </a:r>
            <a:endParaRPr lang="en-GB" sz="2400" b="1" dirty="0">
              <a:solidFill>
                <a:srgbClr val="0000FF"/>
              </a:solidFill>
            </a:endParaRPr>
          </a:p>
        </p:txBody>
      </p:sp>
      <p:sp>
        <p:nvSpPr>
          <p:cNvPr id="6" name="单圆角矩形 5"/>
          <p:cNvSpPr/>
          <p:nvPr/>
        </p:nvSpPr>
        <p:spPr bwMode="auto">
          <a:xfrm>
            <a:off x="395536" y="2759779"/>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7) that</a:t>
            </a:r>
            <a:endParaRPr lang="en-GB" sz="2400" b="1" dirty="0">
              <a:solidFill>
                <a:srgbClr val="0000FF"/>
              </a:solidFill>
            </a:endParaRPr>
          </a:p>
        </p:txBody>
      </p:sp>
      <p:sp>
        <p:nvSpPr>
          <p:cNvPr id="11" name="矩形 10"/>
          <p:cNvSpPr/>
          <p:nvPr/>
        </p:nvSpPr>
        <p:spPr bwMode="auto">
          <a:xfrm>
            <a:off x="347570" y="3645024"/>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8) It is unknown </a:t>
            </a:r>
            <a:r>
              <a:rPr lang="en-US" sz="2400" b="1" dirty="0"/>
              <a:t>________ </a:t>
            </a:r>
            <a:r>
              <a:rPr lang="en-GB" sz="2400" b="1" dirty="0"/>
              <a:t>he always </a:t>
            </a:r>
            <a:r>
              <a:rPr lang="en-GB" sz="2400" b="1" i="1" dirty="0"/>
              <a:t>bothers </a:t>
            </a:r>
            <a:r>
              <a:rPr lang="en-GB" sz="2400" b="1" dirty="0"/>
              <a:t>me with this kind of rubbish.</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398362"/>
            <a:ext cx="655272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C00000"/>
                </a:solidFill>
              </a:rPr>
              <a:t>Fill in the blanks with proper words (given)</a:t>
            </a:r>
            <a:endParaRPr lang="en-GB" sz="2400" b="1" dirty="0">
              <a:solidFill>
                <a:srgbClr val="C00000"/>
              </a:solidFill>
            </a:endParaRPr>
          </a:p>
        </p:txBody>
      </p:sp>
      <p:sp>
        <p:nvSpPr>
          <p:cNvPr id="3" name="矩形 2"/>
          <p:cNvSpPr/>
          <p:nvPr/>
        </p:nvSpPr>
        <p:spPr bwMode="auto">
          <a:xfrm>
            <a:off x="395536" y="1340768"/>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9) </a:t>
            </a:r>
            <a:r>
              <a:rPr lang="en-US" sz="2400" b="1" dirty="0"/>
              <a:t>________ </a:t>
            </a:r>
            <a:r>
              <a:rPr lang="en-GB" sz="2400" b="1" dirty="0"/>
              <a:t>she can have a day off depends on the</a:t>
            </a:r>
            <a:r>
              <a:rPr lang="en-GB" sz="2400" b="1" i="1" dirty="0"/>
              <a:t> administration</a:t>
            </a:r>
            <a:r>
              <a:rPr lang="en-GB" sz="2400" b="1" dirty="0"/>
              <a: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5" name="单圆角矩形 4"/>
          <p:cNvSpPr/>
          <p:nvPr/>
        </p:nvSpPr>
        <p:spPr bwMode="auto">
          <a:xfrm>
            <a:off x="395536" y="5085184"/>
            <a:ext cx="2880320"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10) where/how</a:t>
            </a:r>
            <a:endParaRPr lang="en-GB" sz="2400" b="1" dirty="0">
              <a:solidFill>
                <a:srgbClr val="0000FF"/>
              </a:solidFill>
            </a:endParaRPr>
          </a:p>
        </p:txBody>
      </p:sp>
      <p:sp>
        <p:nvSpPr>
          <p:cNvPr id="6" name="单圆角矩形 5"/>
          <p:cNvSpPr/>
          <p:nvPr/>
        </p:nvSpPr>
        <p:spPr bwMode="auto">
          <a:xfrm>
            <a:off x="395536" y="2759779"/>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9) Whether</a:t>
            </a:r>
            <a:endParaRPr lang="en-GB" sz="2400" b="1" dirty="0">
              <a:solidFill>
                <a:srgbClr val="0000FF"/>
              </a:solidFill>
            </a:endParaRPr>
          </a:p>
        </p:txBody>
      </p:sp>
      <p:sp>
        <p:nvSpPr>
          <p:cNvPr id="11" name="矩形 10"/>
          <p:cNvSpPr/>
          <p:nvPr/>
        </p:nvSpPr>
        <p:spPr bwMode="auto">
          <a:xfrm>
            <a:off x="347570" y="3645024"/>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10) It is still a problem facing us </a:t>
            </a:r>
            <a:r>
              <a:rPr lang="en-US" sz="2400" b="1" dirty="0"/>
              <a:t>________ </a:t>
            </a:r>
            <a:r>
              <a:rPr lang="en-GB" sz="2400" b="1" dirty="0"/>
              <a:t>we can find the financial aid to build the</a:t>
            </a:r>
            <a:r>
              <a:rPr lang="en-GB" sz="2400" b="1" i="1" dirty="0"/>
              <a:t> telescope</a:t>
            </a:r>
            <a:r>
              <a:rPr lang="en-GB" sz="2400" b="1" dirty="0"/>
              <a:t>.</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7488832" cy="122413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solidFill>
                  <a:srgbClr val="C00000"/>
                </a:solidFill>
              </a:rPr>
              <a:t>B1 Each sentence below has a mistake. Circle the mistakes and correct them in the blanks.</a:t>
            </a:r>
            <a:endParaRPr lang="en-GB" sz="2400" b="1" dirty="0">
              <a:solidFill>
                <a:srgbClr val="C00000"/>
              </a:solidFill>
            </a:endParaRPr>
          </a:p>
        </p:txBody>
      </p:sp>
      <p:sp>
        <p:nvSpPr>
          <p:cNvPr id="11" name="流程图: 文档 10"/>
          <p:cNvSpPr/>
          <p:nvPr/>
        </p:nvSpPr>
        <p:spPr bwMode="auto">
          <a:xfrm>
            <a:off x="1232448" y="1901290"/>
            <a:ext cx="3195536"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solidFill>
                  <a:schemeClr val="tx1"/>
                </a:solidFill>
              </a:rPr>
              <a:t>The space mission </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5092530" y="1901290"/>
            <a:ext cx="3720763"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solidFill>
                  <a:srgbClr val="0000FF"/>
                </a:solidFill>
              </a:rPr>
              <a:t>That the space mission</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1258598" y="2832928"/>
            <a:ext cx="1571618"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t>depend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395536" y="1950283"/>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1</a:t>
            </a:r>
            <a:endParaRPr lang="en-GB" sz="2400" b="1" dirty="0">
              <a:solidFill>
                <a:srgbClr val="C00000"/>
              </a:solidFill>
            </a:endParaRPr>
          </a:p>
        </p:txBody>
      </p:sp>
      <p:sp>
        <p:nvSpPr>
          <p:cNvPr id="15" name="单圆角矩形 14"/>
          <p:cNvSpPr/>
          <p:nvPr/>
        </p:nvSpPr>
        <p:spPr bwMode="auto">
          <a:xfrm>
            <a:off x="395536" y="2778323"/>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2</a:t>
            </a:r>
            <a:endParaRPr lang="en-GB" sz="2400" b="1" dirty="0">
              <a:solidFill>
                <a:srgbClr val="C00000"/>
              </a:solidFill>
            </a:endParaRPr>
          </a:p>
        </p:txBody>
      </p:sp>
      <p:sp>
        <p:nvSpPr>
          <p:cNvPr id="16" name="单圆角矩形 15"/>
          <p:cNvSpPr/>
          <p:nvPr/>
        </p:nvSpPr>
        <p:spPr bwMode="auto">
          <a:xfrm>
            <a:off x="395536" y="3645587"/>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3</a:t>
            </a:r>
            <a:endParaRPr lang="en-GB" sz="2400" b="1" dirty="0">
              <a:solidFill>
                <a:srgbClr val="C00000"/>
              </a:solidFill>
            </a:endParaRPr>
          </a:p>
        </p:txBody>
      </p:sp>
      <p:sp>
        <p:nvSpPr>
          <p:cNvPr id="9" name="流程图: 文档 8"/>
          <p:cNvSpPr/>
          <p:nvPr/>
        </p:nvSpPr>
        <p:spPr bwMode="auto">
          <a:xfrm>
            <a:off x="1258598" y="3700192"/>
            <a:ext cx="1009146"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t>was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流程图: 文档 9"/>
          <p:cNvSpPr/>
          <p:nvPr/>
        </p:nvSpPr>
        <p:spPr bwMode="auto">
          <a:xfrm>
            <a:off x="3517259" y="2827443"/>
            <a:ext cx="2592288"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solidFill>
                  <a:srgbClr val="0000FF"/>
                </a:solidFill>
              </a:rPr>
              <a:t>depends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7" name="流程图: 文档 16"/>
          <p:cNvSpPr/>
          <p:nvPr/>
        </p:nvSpPr>
        <p:spPr bwMode="auto">
          <a:xfrm>
            <a:off x="2830216" y="3680132"/>
            <a:ext cx="947163"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is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8" name="流程图: 文档 17"/>
          <p:cNvSpPr/>
          <p:nvPr/>
        </p:nvSpPr>
        <p:spPr bwMode="auto">
          <a:xfrm>
            <a:off x="1258598" y="4630561"/>
            <a:ext cx="1153162"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t>What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9" name="流程图: 文档 18"/>
          <p:cNvSpPr/>
          <p:nvPr/>
        </p:nvSpPr>
        <p:spPr bwMode="auto">
          <a:xfrm>
            <a:off x="3204405" y="5523001"/>
            <a:ext cx="1223579"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What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1" name="单圆角矩形 20"/>
          <p:cNvSpPr/>
          <p:nvPr/>
        </p:nvSpPr>
        <p:spPr bwMode="auto">
          <a:xfrm>
            <a:off x="354337" y="4521351"/>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4</a:t>
            </a:r>
            <a:endParaRPr lang="en-GB" sz="2400" b="1" dirty="0">
              <a:solidFill>
                <a:srgbClr val="C00000"/>
              </a:solidFill>
            </a:endParaRPr>
          </a:p>
        </p:txBody>
      </p:sp>
      <p:sp>
        <p:nvSpPr>
          <p:cNvPr id="22" name="单圆角矩形 21"/>
          <p:cNvSpPr/>
          <p:nvPr/>
        </p:nvSpPr>
        <p:spPr bwMode="auto">
          <a:xfrm>
            <a:off x="395536" y="5468396"/>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5</a:t>
            </a:r>
            <a:endParaRPr lang="en-GB" sz="2400" b="1" dirty="0">
              <a:solidFill>
                <a:srgbClr val="C00000"/>
              </a:solidFill>
            </a:endParaRPr>
          </a:p>
        </p:txBody>
      </p:sp>
      <p:sp>
        <p:nvSpPr>
          <p:cNvPr id="23" name="矩形 22"/>
          <p:cNvSpPr/>
          <p:nvPr/>
        </p:nvSpPr>
        <p:spPr>
          <a:xfrm>
            <a:off x="4525144" y="1921014"/>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4" name="矩形 23"/>
          <p:cNvSpPr/>
          <p:nvPr/>
        </p:nvSpPr>
        <p:spPr>
          <a:xfrm>
            <a:off x="2411760" y="5560548"/>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6" name="矩形 25"/>
          <p:cNvSpPr/>
          <p:nvPr/>
        </p:nvSpPr>
        <p:spPr>
          <a:xfrm>
            <a:off x="2965145" y="2846296"/>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7" name="流程图: 文档 26"/>
          <p:cNvSpPr/>
          <p:nvPr/>
        </p:nvSpPr>
        <p:spPr bwMode="auto">
          <a:xfrm>
            <a:off x="4525144" y="3645587"/>
            <a:ext cx="947163"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t>will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8" name="流程图: 文档 27"/>
          <p:cNvSpPr/>
          <p:nvPr/>
        </p:nvSpPr>
        <p:spPr bwMode="auto">
          <a:xfrm>
            <a:off x="6222150" y="3630307"/>
            <a:ext cx="947163"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will</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9" name="矩形 28"/>
          <p:cNvSpPr/>
          <p:nvPr/>
        </p:nvSpPr>
        <p:spPr>
          <a:xfrm>
            <a:off x="2481738" y="455098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30" name="矩形 29"/>
          <p:cNvSpPr/>
          <p:nvPr/>
        </p:nvSpPr>
        <p:spPr>
          <a:xfrm>
            <a:off x="5596413" y="359564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31" name="矩形 30"/>
          <p:cNvSpPr/>
          <p:nvPr/>
        </p:nvSpPr>
        <p:spPr>
          <a:xfrm>
            <a:off x="2322885" y="3675221"/>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33" name="流程图: 文档 32"/>
          <p:cNvSpPr/>
          <p:nvPr/>
        </p:nvSpPr>
        <p:spPr bwMode="auto">
          <a:xfrm>
            <a:off x="1379703" y="5565293"/>
            <a:ext cx="910952"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err="1" smtClean="0">
                <a:solidFill>
                  <a:schemeClr val="tx1"/>
                </a:solidFill>
                <a:latin typeface="Times New Roman" panose="02020603050405020304" pitchFamily="18" charset="0"/>
                <a:cs typeface="Times New Roman" panose="02020603050405020304" pitchFamily="18" charset="0"/>
              </a:rPr>
              <a:t>Tbat</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34" name="流程图: 文档 33"/>
          <p:cNvSpPr/>
          <p:nvPr/>
        </p:nvSpPr>
        <p:spPr bwMode="auto">
          <a:xfrm>
            <a:off x="3061783" y="4588733"/>
            <a:ext cx="910952"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that</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randombar(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randombar(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randombar(horizontal)">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randombar(horizont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animEffect transition="in" filter="fade">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wipe(down)">
                                      <p:cBhvr>
                                        <p:cTn id="119" dur="580">
                                          <p:stCondLst>
                                            <p:cond delay="0"/>
                                          </p:stCondLst>
                                        </p:cTn>
                                        <p:tgtEl>
                                          <p:spTgt spid="28"/>
                                        </p:tgtEl>
                                      </p:cBhvr>
                                    </p:animEffect>
                                    <p:anim calcmode="lin" valueType="num">
                                      <p:cBhvr>
                                        <p:cTn id="12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25" dur="26">
                                          <p:stCondLst>
                                            <p:cond delay="650"/>
                                          </p:stCondLst>
                                        </p:cTn>
                                        <p:tgtEl>
                                          <p:spTgt spid="28"/>
                                        </p:tgtEl>
                                      </p:cBhvr>
                                      <p:to x="100000" y="60000"/>
                                    </p:animScale>
                                    <p:animScale>
                                      <p:cBhvr>
                                        <p:cTn id="126" dur="166" decel="50000">
                                          <p:stCondLst>
                                            <p:cond delay="676"/>
                                          </p:stCondLst>
                                        </p:cTn>
                                        <p:tgtEl>
                                          <p:spTgt spid="28"/>
                                        </p:tgtEl>
                                      </p:cBhvr>
                                      <p:to x="100000" y="100000"/>
                                    </p:animScale>
                                    <p:animScale>
                                      <p:cBhvr>
                                        <p:cTn id="127" dur="26">
                                          <p:stCondLst>
                                            <p:cond delay="1312"/>
                                          </p:stCondLst>
                                        </p:cTn>
                                        <p:tgtEl>
                                          <p:spTgt spid="28"/>
                                        </p:tgtEl>
                                      </p:cBhvr>
                                      <p:to x="100000" y="80000"/>
                                    </p:animScale>
                                    <p:animScale>
                                      <p:cBhvr>
                                        <p:cTn id="128" dur="166" decel="50000">
                                          <p:stCondLst>
                                            <p:cond delay="1338"/>
                                          </p:stCondLst>
                                        </p:cTn>
                                        <p:tgtEl>
                                          <p:spTgt spid="28"/>
                                        </p:tgtEl>
                                      </p:cBhvr>
                                      <p:to x="100000" y="100000"/>
                                    </p:animScale>
                                    <p:animScale>
                                      <p:cBhvr>
                                        <p:cTn id="129" dur="26">
                                          <p:stCondLst>
                                            <p:cond delay="1642"/>
                                          </p:stCondLst>
                                        </p:cTn>
                                        <p:tgtEl>
                                          <p:spTgt spid="28"/>
                                        </p:tgtEl>
                                      </p:cBhvr>
                                      <p:to x="100000" y="90000"/>
                                    </p:animScale>
                                    <p:animScale>
                                      <p:cBhvr>
                                        <p:cTn id="130" dur="166" decel="50000">
                                          <p:stCondLst>
                                            <p:cond delay="1668"/>
                                          </p:stCondLst>
                                        </p:cTn>
                                        <p:tgtEl>
                                          <p:spTgt spid="28"/>
                                        </p:tgtEl>
                                      </p:cBhvr>
                                      <p:to x="100000" y="100000"/>
                                    </p:animScale>
                                    <p:animScale>
                                      <p:cBhvr>
                                        <p:cTn id="131" dur="26">
                                          <p:stCondLst>
                                            <p:cond delay="1808"/>
                                          </p:stCondLst>
                                        </p:cTn>
                                        <p:tgtEl>
                                          <p:spTgt spid="28"/>
                                        </p:tgtEl>
                                      </p:cBhvr>
                                      <p:to x="100000" y="95000"/>
                                    </p:animScale>
                                    <p:animScale>
                                      <p:cBhvr>
                                        <p:cTn id="132" dur="166" decel="50000">
                                          <p:stCondLst>
                                            <p:cond delay="1834"/>
                                          </p:stCondLst>
                                        </p:cTn>
                                        <p:tgtEl>
                                          <p:spTgt spid="28"/>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randombar(horizontal)">
                                      <p:cBhvr>
                                        <p:cTn id="137" dur="5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 calcmode="lin" valueType="num">
                                      <p:cBhvr>
                                        <p:cTn id="142" dur="500" fill="hold"/>
                                        <p:tgtEl>
                                          <p:spTgt spid="18"/>
                                        </p:tgtEl>
                                        <p:attrNameLst>
                                          <p:attrName>ppt_w</p:attrName>
                                        </p:attrNameLst>
                                      </p:cBhvr>
                                      <p:tavLst>
                                        <p:tav tm="0">
                                          <p:val>
                                            <p:fltVal val="0"/>
                                          </p:val>
                                        </p:tav>
                                        <p:tav tm="100000">
                                          <p:val>
                                            <p:strVal val="#ppt_w"/>
                                          </p:val>
                                        </p:tav>
                                      </p:tavLst>
                                    </p:anim>
                                    <p:anim calcmode="lin" valueType="num">
                                      <p:cBhvr>
                                        <p:cTn id="143" dur="500" fill="hold"/>
                                        <p:tgtEl>
                                          <p:spTgt spid="18"/>
                                        </p:tgtEl>
                                        <p:attrNameLst>
                                          <p:attrName>ppt_h</p:attrName>
                                        </p:attrNameLst>
                                      </p:cBhvr>
                                      <p:tavLst>
                                        <p:tav tm="0">
                                          <p:val>
                                            <p:fltVal val="0"/>
                                          </p:val>
                                        </p:tav>
                                        <p:tav tm="100000">
                                          <p:val>
                                            <p:strVal val="#ppt_h"/>
                                          </p:val>
                                        </p:tav>
                                      </p:tavLst>
                                    </p:anim>
                                    <p:animEffect transition="in" filter="fade">
                                      <p:cBhvr>
                                        <p:cTn id="144" dur="500"/>
                                        <p:tgtEl>
                                          <p:spTgt spid="18"/>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grpId="0" nodeType="click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randombar(horizontal)">
                                      <p:cBhvr>
                                        <p:cTn id="149" dur="500"/>
                                        <p:tgtEl>
                                          <p:spTgt spid="29"/>
                                        </p:tgtEl>
                                      </p:cBhvr>
                                    </p:animEffect>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0" nodeType="click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wipe(down)">
                                      <p:cBhvr>
                                        <p:cTn id="154" dur="580">
                                          <p:stCondLst>
                                            <p:cond delay="0"/>
                                          </p:stCondLst>
                                        </p:cTn>
                                        <p:tgtEl>
                                          <p:spTgt spid="34"/>
                                        </p:tgtEl>
                                      </p:cBhvr>
                                    </p:animEffect>
                                    <p:anim calcmode="lin" valueType="num">
                                      <p:cBhvr>
                                        <p:cTn id="15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60" dur="26">
                                          <p:stCondLst>
                                            <p:cond delay="650"/>
                                          </p:stCondLst>
                                        </p:cTn>
                                        <p:tgtEl>
                                          <p:spTgt spid="34"/>
                                        </p:tgtEl>
                                      </p:cBhvr>
                                      <p:to x="100000" y="60000"/>
                                    </p:animScale>
                                    <p:animScale>
                                      <p:cBhvr>
                                        <p:cTn id="161" dur="166" decel="50000">
                                          <p:stCondLst>
                                            <p:cond delay="676"/>
                                          </p:stCondLst>
                                        </p:cTn>
                                        <p:tgtEl>
                                          <p:spTgt spid="34"/>
                                        </p:tgtEl>
                                      </p:cBhvr>
                                      <p:to x="100000" y="100000"/>
                                    </p:animScale>
                                    <p:animScale>
                                      <p:cBhvr>
                                        <p:cTn id="162" dur="26">
                                          <p:stCondLst>
                                            <p:cond delay="1312"/>
                                          </p:stCondLst>
                                        </p:cTn>
                                        <p:tgtEl>
                                          <p:spTgt spid="34"/>
                                        </p:tgtEl>
                                      </p:cBhvr>
                                      <p:to x="100000" y="80000"/>
                                    </p:animScale>
                                    <p:animScale>
                                      <p:cBhvr>
                                        <p:cTn id="163" dur="166" decel="50000">
                                          <p:stCondLst>
                                            <p:cond delay="1338"/>
                                          </p:stCondLst>
                                        </p:cTn>
                                        <p:tgtEl>
                                          <p:spTgt spid="34"/>
                                        </p:tgtEl>
                                      </p:cBhvr>
                                      <p:to x="100000" y="100000"/>
                                    </p:animScale>
                                    <p:animScale>
                                      <p:cBhvr>
                                        <p:cTn id="164" dur="26">
                                          <p:stCondLst>
                                            <p:cond delay="1642"/>
                                          </p:stCondLst>
                                        </p:cTn>
                                        <p:tgtEl>
                                          <p:spTgt spid="34"/>
                                        </p:tgtEl>
                                      </p:cBhvr>
                                      <p:to x="100000" y="90000"/>
                                    </p:animScale>
                                    <p:animScale>
                                      <p:cBhvr>
                                        <p:cTn id="165" dur="166" decel="50000">
                                          <p:stCondLst>
                                            <p:cond delay="1668"/>
                                          </p:stCondLst>
                                        </p:cTn>
                                        <p:tgtEl>
                                          <p:spTgt spid="34"/>
                                        </p:tgtEl>
                                      </p:cBhvr>
                                      <p:to x="100000" y="100000"/>
                                    </p:animScale>
                                    <p:animScale>
                                      <p:cBhvr>
                                        <p:cTn id="166" dur="26">
                                          <p:stCondLst>
                                            <p:cond delay="1808"/>
                                          </p:stCondLst>
                                        </p:cTn>
                                        <p:tgtEl>
                                          <p:spTgt spid="34"/>
                                        </p:tgtEl>
                                      </p:cBhvr>
                                      <p:to x="100000" y="95000"/>
                                    </p:animScale>
                                    <p:animScale>
                                      <p:cBhvr>
                                        <p:cTn id="167" dur="166" decel="50000">
                                          <p:stCondLst>
                                            <p:cond delay="1834"/>
                                          </p:stCondLst>
                                        </p:cTn>
                                        <p:tgtEl>
                                          <p:spTgt spid="34"/>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childTnLst>
                                </p:cTn>
                              </p:par>
                            </p:childTnLst>
                          </p:cTn>
                        </p:par>
                      </p:childTnLst>
                    </p:cTn>
                  </p:par>
                  <p:par>
                    <p:cTn id="175" fill="hold">
                      <p:stCondLst>
                        <p:cond delay="indefinite"/>
                      </p:stCondLst>
                      <p:childTnLst>
                        <p:par>
                          <p:cTn id="176" fill="hold">
                            <p:stCondLst>
                              <p:cond delay="0"/>
                            </p:stCondLst>
                            <p:childTnLst>
                              <p:par>
                                <p:cTn id="177" presetID="14" presetClass="entr" presetSubtype="10" fill="hold" grpId="0" nodeType="click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randombar(horizontal)">
                                      <p:cBhvr>
                                        <p:cTn id="179" dur="500"/>
                                        <p:tgtEl>
                                          <p:spTgt spid="33"/>
                                        </p:tgtEl>
                                      </p:cBhvr>
                                    </p:animEffect>
                                  </p:childTnLst>
                                </p:cTn>
                              </p:par>
                            </p:childTnLst>
                          </p:cTn>
                        </p:par>
                      </p:childTnLst>
                    </p:cTn>
                  </p:par>
                  <p:par>
                    <p:cTn id="180" fill="hold">
                      <p:stCondLst>
                        <p:cond delay="indefinite"/>
                      </p:stCondLst>
                      <p:childTnLst>
                        <p:par>
                          <p:cTn id="181" fill="hold">
                            <p:stCondLst>
                              <p:cond delay="0"/>
                            </p:stCondLst>
                            <p:childTnLst>
                              <p:par>
                                <p:cTn id="182" presetID="14" presetClass="entr" presetSubtype="10" fill="hold" grpId="0" nodeType="clickEffect">
                                  <p:stCondLst>
                                    <p:cond delay="0"/>
                                  </p:stCondLst>
                                  <p:childTnLst>
                                    <p:set>
                                      <p:cBhvr>
                                        <p:cTn id="183" dur="1" fill="hold">
                                          <p:stCondLst>
                                            <p:cond delay="0"/>
                                          </p:stCondLst>
                                        </p:cTn>
                                        <p:tgtEl>
                                          <p:spTgt spid="24"/>
                                        </p:tgtEl>
                                        <p:attrNameLst>
                                          <p:attrName>style.visibility</p:attrName>
                                        </p:attrNameLst>
                                      </p:cBhvr>
                                      <p:to>
                                        <p:strVal val="visible"/>
                                      </p:to>
                                    </p:set>
                                    <p:animEffect transition="in" filter="randombar(horizontal)">
                                      <p:cBhvr>
                                        <p:cTn id="184" dur="500"/>
                                        <p:tgtEl>
                                          <p:spTgt spid="24"/>
                                        </p:tgtEl>
                                      </p:cBhvr>
                                    </p:animEffect>
                                  </p:childTnLst>
                                </p:cTn>
                              </p:par>
                            </p:childTnLst>
                          </p:cTn>
                        </p:par>
                      </p:childTnLst>
                    </p:cTn>
                  </p:par>
                  <p:par>
                    <p:cTn id="185" fill="hold">
                      <p:stCondLst>
                        <p:cond delay="indefinite"/>
                      </p:stCondLst>
                      <p:childTnLst>
                        <p:par>
                          <p:cTn id="186" fill="hold">
                            <p:stCondLst>
                              <p:cond delay="0"/>
                            </p:stCondLst>
                            <p:childTnLst>
                              <p:par>
                                <p:cTn id="187" presetID="26" presetClass="entr" presetSubtype="0" fill="hold" grpId="0" nodeType="clickEffect">
                                  <p:stCondLst>
                                    <p:cond delay="0"/>
                                  </p:stCondLst>
                                  <p:childTnLst>
                                    <p:set>
                                      <p:cBhvr>
                                        <p:cTn id="188" dur="1" fill="hold">
                                          <p:stCondLst>
                                            <p:cond delay="0"/>
                                          </p:stCondLst>
                                        </p:cTn>
                                        <p:tgtEl>
                                          <p:spTgt spid="19"/>
                                        </p:tgtEl>
                                        <p:attrNameLst>
                                          <p:attrName>style.visibility</p:attrName>
                                        </p:attrNameLst>
                                      </p:cBhvr>
                                      <p:to>
                                        <p:strVal val="visible"/>
                                      </p:to>
                                    </p:set>
                                    <p:animEffect transition="in" filter="wipe(down)">
                                      <p:cBhvr>
                                        <p:cTn id="189" dur="580">
                                          <p:stCondLst>
                                            <p:cond delay="0"/>
                                          </p:stCondLst>
                                        </p:cTn>
                                        <p:tgtEl>
                                          <p:spTgt spid="19"/>
                                        </p:tgtEl>
                                      </p:cBhvr>
                                    </p:animEffect>
                                    <p:anim calcmode="lin" valueType="num">
                                      <p:cBhvr>
                                        <p:cTn id="19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95" dur="26">
                                          <p:stCondLst>
                                            <p:cond delay="650"/>
                                          </p:stCondLst>
                                        </p:cTn>
                                        <p:tgtEl>
                                          <p:spTgt spid="19"/>
                                        </p:tgtEl>
                                      </p:cBhvr>
                                      <p:to x="100000" y="60000"/>
                                    </p:animScale>
                                    <p:animScale>
                                      <p:cBhvr>
                                        <p:cTn id="196" dur="166" decel="50000">
                                          <p:stCondLst>
                                            <p:cond delay="676"/>
                                          </p:stCondLst>
                                        </p:cTn>
                                        <p:tgtEl>
                                          <p:spTgt spid="19"/>
                                        </p:tgtEl>
                                      </p:cBhvr>
                                      <p:to x="100000" y="100000"/>
                                    </p:animScale>
                                    <p:animScale>
                                      <p:cBhvr>
                                        <p:cTn id="197" dur="26">
                                          <p:stCondLst>
                                            <p:cond delay="1312"/>
                                          </p:stCondLst>
                                        </p:cTn>
                                        <p:tgtEl>
                                          <p:spTgt spid="19"/>
                                        </p:tgtEl>
                                      </p:cBhvr>
                                      <p:to x="100000" y="80000"/>
                                    </p:animScale>
                                    <p:animScale>
                                      <p:cBhvr>
                                        <p:cTn id="198" dur="166" decel="50000">
                                          <p:stCondLst>
                                            <p:cond delay="1338"/>
                                          </p:stCondLst>
                                        </p:cTn>
                                        <p:tgtEl>
                                          <p:spTgt spid="19"/>
                                        </p:tgtEl>
                                      </p:cBhvr>
                                      <p:to x="100000" y="100000"/>
                                    </p:animScale>
                                    <p:animScale>
                                      <p:cBhvr>
                                        <p:cTn id="199" dur="26">
                                          <p:stCondLst>
                                            <p:cond delay="1642"/>
                                          </p:stCondLst>
                                        </p:cTn>
                                        <p:tgtEl>
                                          <p:spTgt spid="19"/>
                                        </p:tgtEl>
                                      </p:cBhvr>
                                      <p:to x="100000" y="90000"/>
                                    </p:animScale>
                                    <p:animScale>
                                      <p:cBhvr>
                                        <p:cTn id="200" dur="166" decel="50000">
                                          <p:stCondLst>
                                            <p:cond delay="1668"/>
                                          </p:stCondLst>
                                        </p:cTn>
                                        <p:tgtEl>
                                          <p:spTgt spid="19"/>
                                        </p:tgtEl>
                                      </p:cBhvr>
                                      <p:to x="100000" y="100000"/>
                                    </p:animScale>
                                    <p:animScale>
                                      <p:cBhvr>
                                        <p:cTn id="201" dur="26">
                                          <p:stCondLst>
                                            <p:cond delay="1808"/>
                                          </p:stCondLst>
                                        </p:cTn>
                                        <p:tgtEl>
                                          <p:spTgt spid="19"/>
                                        </p:tgtEl>
                                      </p:cBhvr>
                                      <p:to x="100000" y="95000"/>
                                    </p:animScale>
                                    <p:animScale>
                                      <p:cBhvr>
                                        <p:cTn id="20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9" grpId="0" animBg="1"/>
      <p:bldP spid="10" grpId="0" animBg="1"/>
      <p:bldP spid="17" grpId="0" animBg="1"/>
      <p:bldP spid="18" grpId="0" animBg="1"/>
      <p:bldP spid="19" grpId="0" animBg="1"/>
      <p:bldP spid="21" grpId="0" animBg="1"/>
      <p:bldP spid="22" grpId="0" animBg="1"/>
      <p:bldP spid="23" grpId="0"/>
      <p:bldP spid="24" grpId="0"/>
      <p:bldP spid="26" grpId="0"/>
      <p:bldP spid="27" grpId="0" animBg="1"/>
      <p:bldP spid="28" grpId="0" animBg="1"/>
      <p:bldP spid="29" grpId="0"/>
      <p:bldP spid="30" grpId="0"/>
      <p:bldP spid="31" grpId="0"/>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383328" y="476672"/>
            <a:ext cx="6984775" cy="1368152"/>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solidFill>
                  <a:srgbClr val="C00000"/>
                </a:solidFill>
              </a:rPr>
              <a:t>B2 </a:t>
            </a:r>
            <a:r>
              <a:rPr lang="en-GB" sz="2400" b="1" dirty="0" smtClean="0">
                <a:solidFill>
                  <a:srgbClr val="C00000"/>
                </a:solidFill>
              </a:rPr>
              <a:t>Complete </a:t>
            </a:r>
            <a:r>
              <a:rPr lang="en-GB" sz="2400" b="1" dirty="0">
                <a:solidFill>
                  <a:srgbClr val="C00000"/>
                </a:solidFill>
              </a:rPr>
              <a:t>the passage with the correct subject clauses in the box below.</a:t>
            </a:r>
            <a:endParaRPr lang="en-GB" sz="2400" b="1" dirty="0">
              <a:solidFill>
                <a:srgbClr val="C00000"/>
              </a:solidFill>
            </a:endParaRPr>
          </a:p>
        </p:txBody>
      </p:sp>
      <p:sp>
        <p:nvSpPr>
          <p:cNvPr id="5" name="流程图: 文档 4"/>
          <p:cNvSpPr/>
          <p:nvPr/>
        </p:nvSpPr>
        <p:spPr bwMode="auto">
          <a:xfrm>
            <a:off x="539552" y="2578634"/>
            <a:ext cx="936104" cy="70634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solidFill>
                  <a:srgbClr val="0000FF"/>
                </a:solidFill>
              </a:rPr>
              <a:t>1 e </a:t>
            </a:r>
            <a:r>
              <a:rPr lang="en-GB" sz="2400" b="1" dirty="0" smtClean="0">
                <a:solidFill>
                  <a:srgbClr val="0000FF"/>
                </a:solidFill>
              </a:rPr>
              <a:t> </a:t>
            </a:r>
            <a:endParaRPr lang="en-GB" sz="2400" b="1" dirty="0">
              <a:solidFill>
                <a:srgbClr val="0000FF"/>
              </a:solidFill>
            </a:endParaRPr>
          </a:p>
        </p:txBody>
      </p:sp>
      <p:sp>
        <p:nvSpPr>
          <p:cNvPr id="8" name="流程图: 文档 7"/>
          <p:cNvSpPr/>
          <p:nvPr/>
        </p:nvSpPr>
        <p:spPr bwMode="auto">
          <a:xfrm>
            <a:off x="1943708" y="2931808"/>
            <a:ext cx="936104" cy="70634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smtClean="0">
                <a:solidFill>
                  <a:srgbClr val="0000FF"/>
                </a:solidFill>
              </a:rPr>
              <a:t>2 b  </a:t>
            </a:r>
            <a:endParaRPr lang="en-GB" sz="2400" b="1" dirty="0">
              <a:solidFill>
                <a:srgbClr val="0000FF"/>
              </a:solidFill>
            </a:endParaRPr>
          </a:p>
        </p:txBody>
      </p:sp>
      <p:sp>
        <p:nvSpPr>
          <p:cNvPr id="9" name="流程图: 文档 8"/>
          <p:cNvSpPr/>
          <p:nvPr/>
        </p:nvSpPr>
        <p:spPr bwMode="auto">
          <a:xfrm>
            <a:off x="3407663" y="3638157"/>
            <a:ext cx="936104" cy="70634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smtClean="0">
                <a:solidFill>
                  <a:srgbClr val="0000FF"/>
                </a:solidFill>
              </a:rPr>
              <a:t>3 a  </a:t>
            </a:r>
            <a:endParaRPr lang="en-GB" sz="2400" b="1" dirty="0">
              <a:solidFill>
                <a:srgbClr val="0000FF"/>
              </a:solidFill>
            </a:endParaRPr>
          </a:p>
        </p:txBody>
      </p:sp>
      <p:sp>
        <p:nvSpPr>
          <p:cNvPr id="10" name="流程图: 文档 9"/>
          <p:cNvSpPr/>
          <p:nvPr/>
        </p:nvSpPr>
        <p:spPr bwMode="auto">
          <a:xfrm>
            <a:off x="5004048" y="4267003"/>
            <a:ext cx="936104" cy="70634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smtClean="0">
                <a:solidFill>
                  <a:srgbClr val="0000FF"/>
                </a:solidFill>
              </a:rPr>
              <a:t>4 c</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223224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C00000"/>
                </a:solidFill>
                <a:effectLst>
                  <a:outerShdw blurRad="38100" dist="38100" dir="2700000" algn="tl">
                    <a:srgbClr val="000000">
                      <a:alpha val="43137"/>
                    </a:srgbClr>
                  </a:outerShdw>
                </a:effectLst>
              </a:rPr>
              <a:t> Homework</a:t>
            </a:r>
            <a:endParaRPr lang="en-GB" sz="2400" b="1" dirty="0">
              <a:solidFill>
                <a:srgbClr val="C00000"/>
              </a:solidFill>
              <a:effectLst>
                <a:outerShdw blurRad="38100" dist="38100" dir="2700000" algn="tl">
                  <a:srgbClr val="000000">
                    <a:alpha val="43137"/>
                  </a:srgbClr>
                </a:outerShdw>
              </a:effectLst>
            </a:endParaRPr>
          </a:p>
        </p:txBody>
      </p:sp>
      <p:sp>
        <p:nvSpPr>
          <p:cNvPr id="9" name="矩形 8"/>
          <p:cNvSpPr/>
          <p:nvPr/>
        </p:nvSpPr>
        <p:spPr bwMode="auto">
          <a:xfrm>
            <a:off x="370378" y="1988840"/>
            <a:ext cx="7972078" cy="108012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To revise the usage of subject clauses, watch the micro video: </a:t>
            </a:r>
            <a:r>
              <a:rPr lang="en-US" sz="2400" b="1" i="1" dirty="0"/>
              <a:t>Subject clauses</a:t>
            </a:r>
            <a:r>
              <a:rPr lang="en-US" sz="2400" b="1" dirty="0"/>
              <a:t> (Optional</a:t>
            </a:r>
            <a:r>
              <a:rPr lang="en-US" sz="2400" b="1" dirty="0" smtClean="0"/>
              <a:t>)</a:t>
            </a:r>
            <a:endParaRPr lang="en-US" sz="24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58020" y="188640"/>
            <a:ext cx="223224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smtClean="0">
                <a:solidFill>
                  <a:srgbClr val="C00000"/>
                </a:solidFill>
                <a:effectLst>
                  <a:outerShdw blurRad="38100" dist="38100" dir="2700000" algn="tl">
                    <a:srgbClr val="000000">
                      <a:alpha val="43137"/>
                    </a:srgbClr>
                  </a:outerShdw>
                </a:effectLst>
              </a:rPr>
              <a:t> Homework</a:t>
            </a:r>
            <a:endParaRPr lang="en-GB" sz="2400" b="1" dirty="0">
              <a:solidFill>
                <a:srgbClr val="C00000"/>
              </a:solidFill>
              <a:effectLst>
                <a:outerShdw blurRad="38100" dist="38100" dir="2700000" algn="tl">
                  <a:srgbClr val="000000">
                    <a:alpha val="43137"/>
                  </a:srgbClr>
                </a:outerShdw>
              </a:effectLst>
            </a:endParaRPr>
          </a:p>
        </p:txBody>
      </p:sp>
      <p:sp>
        <p:nvSpPr>
          <p:cNvPr id="9" name="矩形 8"/>
          <p:cNvSpPr/>
          <p:nvPr/>
        </p:nvSpPr>
        <p:spPr bwMode="auto">
          <a:xfrm>
            <a:off x="358020" y="1556792"/>
            <a:ext cx="7972078" cy="4824536"/>
          </a:xfrm>
          <a:prstGeom prst="rect">
            <a:avLst/>
          </a:prstGeom>
          <a:solidFill>
            <a:schemeClr val="bg1">
              <a:lumMod val="95000"/>
            </a:schemeClr>
          </a:solidFill>
          <a:ln>
            <a:solidFill>
              <a:schemeClr val="accent1"/>
            </a:solidFill>
          </a:ln>
        </p:spPr>
        <p:txBody>
          <a:bodyPr rtlCol="0" anchor="ctr"/>
          <a:lstStyle/>
          <a:p>
            <a:r>
              <a:rPr lang="en-GB" sz="2400" b="1" dirty="0" smtClean="0">
                <a:solidFill>
                  <a:srgbClr val="0000FF"/>
                </a:solidFill>
              </a:rPr>
              <a:t>It </a:t>
            </a:r>
            <a:r>
              <a:rPr lang="en-GB" sz="2400" b="1" dirty="0">
                <a:solidFill>
                  <a:srgbClr val="0000FF"/>
                </a:solidFill>
              </a:rPr>
              <a:t>is clear that many exciting things will happen in the development of space exploration in the future. I think manned space missions to Mars will happen in my lifetime and a permanent base on Mars will also be established. Hopefully, new energy sources will be developed, which will make space flight cheaper and faster. </a:t>
            </a:r>
            <a:endParaRPr lang="en-GB" sz="2400" b="1" dirty="0">
              <a:solidFill>
                <a:srgbClr val="0000FF"/>
              </a:solidFill>
            </a:endParaRPr>
          </a:p>
          <a:p>
            <a:r>
              <a:rPr lang="en-GB" sz="2400" b="1" dirty="0">
                <a:solidFill>
                  <a:srgbClr val="0000FF"/>
                </a:solidFill>
              </a:rPr>
              <a:t>But how soon and how far we advance in developing the required technology to do so depends on the collaboration between the many countries around the world. It is possible that the technology will be available before 2040 and I am looking forward to that.</a:t>
            </a:r>
            <a:endParaRPr lang="en-US" sz="2400" b="1" dirty="0" smtClean="0">
              <a:solidFill>
                <a:srgbClr val="0000FF"/>
              </a:solidFill>
            </a:endParaRPr>
          </a:p>
        </p:txBody>
      </p:sp>
      <p:sp>
        <p:nvSpPr>
          <p:cNvPr id="2" name="矩形 1"/>
          <p:cNvSpPr/>
          <p:nvPr/>
        </p:nvSpPr>
        <p:spPr>
          <a:xfrm>
            <a:off x="4139952" y="975157"/>
            <a:ext cx="194155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GB" b="1" dirty="0"/>
              <a:t>Sample answer:</a:t>
            </a:r>
            <a:endParaRPr lang="en-GB" b="1" dirty="0"/>
          </a:p>
        </p:txBody>
      </p:sp>
      <p:sp>
        <p:nvSpPr>
          <p:cNvPr id="3" name="矩形 2"/>
          <p:cNvSpPr/>
          <p:nvPr/>
        </p:nvSpPr>
        <p:spPr>
          <a:xfrm>
            <a:off x="358020" y="922092"/>
            <a:ext cx="3563796" cy="461665"/>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sz="2400" b="1" dirty="0">
                <a:solidFill>
                  <a:schemeClr val="tx1"/>
                </a:solidFill>
              </a:rPr>
              <a:t>2. Finish off writing </a:t>
            </a:r>
            <a:r>
              <a:rPr lang="en-GB" sz="2400" b="1" dirty="0">
                <a:solidFill>
                  <a:srgbClr val="C00000"/>
                </a:solidFill>
              </a:rPr>
              <a:t>B3.</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83568" y="3861048"/>
            <a:ext cx="7848872" cy="2520280"/>
          </a:xfrm>
          <a:prstGeom prst="roundRect">
            <a:avLst/>
          </a:prstGeom>
          <a:solidFill>
            <a:schemeClr val="bg1">
              <a:lumMod val="95000"/>
            </a:schemeClr>
          </a:solidFill>
          <a:ln>
            <a:noFill/>
          </a:ln>
        </p:spPr>
        <p:txBody>
          <a:bodyPr rtlCol="0" anchor="ctr"/>
          <a:lstStyle/>
          <a:p>
            <a:pPr>
              <a:lnSpc>
                <a:spcPct val="150000"/>
              </a:lnSpc>
            </a:pPr>
            <a:r>
              <a:rPr lang="en-US" sz="2400" b="1" dirty="0" smtClean="0"/>
              <a:t>A. The </a:t>
            </a:r>
            <a:r>
              <a:rPr lang="en-US" sz="2400" b="1" dirty="0"/>
              <a:t>modern French lifestyle.        </a:t>
            </a:r>
            <a:endParaRPr lang="en-US" sz="2400" b="1" dirty="0" smtClean="0"/>
          </a:p>
          <a:p>
            <a:pPr>
              <a:lnSpc>
                <a:spcPct val="150000"/>
              </a:lnSpc>
            </a:pPr>
            <a:r>
              <a:rPr lang="en-US" sz="2400" b="1" dirty="0" smtClean="0"/>
              <a:t>B</a:t>
            </a:r>
            <a:r>
              <a:rPr lang="en-US" sz="2400" b="1" dirty="0"/>
              <a:t>. The self-supporting hunting. </a:t>
            </a:r>
            <a:endParaRPr lang="en-GB" sz="2400" b="1" dirty="0"/>
          </a:p>
          <a:p>
            <a:pPr>
              <a:lnSpc>
                <a:spcPct val="150000"/>
              </a:lnSpc>
            </a:pPr>
            <a:r>
              <a:rPr lang="en-US" sz="2400" b="1" dirty="0"/>
              <a:t>C. The uncivilized hunting.            </a:t>
            </a:r>
            <a:endParaRPr lang="en-US" sz="2400" b="1" dirty="0" smtClean="0"/>
          </a:p>
          <a:p>
            <a:pPr>
              <a:lnSpc>
                <a:spcPct val="150000"/>
              </a:lnSpc>
            </a:pPr>
            <a:r>
              <a:rPr lang="en-US" sz="2400" b="1" dirty="0" smtClean="0"/>
              <a:t>D</a:t>
            </a:r>
            <a:r>
              <a:rPr lang="en-US" sz="2400" b="1" dirty="0"/>
              <a:t>. The French Republic. </a:t>
            </a:r>
            <a:endParaRPr lang="en-GB" sz="2400" b="1" dirty="0"/>
          </a:p>
        </p:txBody>
      </p:sp>
      <p:sp>
        <p:nvSpPr>
          <p:cNvPr id="5" name="单圆角矩形 4"/>
          <p:cNvSpPr/>
          <p:nvPr/>
        </p:nvSpPr>
        <p:spPr bwMode="auto">
          <a:xfrm>
            <a:off x="683568" y="332656"/>
            <a:ext cx="7848872" cy="338437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These local citizens now have to balance their traditional self-supporting hunting lifestyle with the lifestyle offered by the modern French Republic, which brings with </a:t>
            </a:r>
            <a:r>
              <a:rPr lang="en-US" sz="2400" b="1" u="sng" dirty="0"/>
              <a:t>it</a:t>
            </a:r>
            <a:r>
              <a:rPr lang="en-US" sz="2400" b="1" dirty="0"/>
              <a:t> not only necessary state welfare, but also alcoholism, betrayal and even suicide. </a:t>
            </a:r>
            <a:endParaRPr lang="en-GB" sz="2400" b="1" dirty="0"/>
          </a:p>
        </p:txBody>
      </p:sp>
      <p:sp>
        <p:nvSpPr>
          <p:cNvPr id="6" name="矩形 5"/>
          <p:cNvSpPr/>
          <p:nvPr/>
        </p:nvSpPr>
        <p:spPr>
          <a:xfrm>
            <a:off x="827584" y="386104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pic>
        <p:nvPicPr>
          <p:cNvPr id="7"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Users/apple/Desktop/PPT-2.jpgPPT-2"/>
          <p:cNvPicPr>
            <a:picLocks noChangeAspect="1" noChangeArrowheads="1"/>
          </p:cNvPicPr>
          <p:nvPr/>
        </p:nvPicPr>
        <p:blipFill>
          <a:blip r:embed="rId1"/>
          <a:srcRect/>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6876256" y="790365"/>
            <a:ext cx="1296144" cy="523220"/>
          </a:xfrm>
          <a:prstGeom prst="rect">
            <a:avLst/>
          </a:prstGeom>
          <a:noFill/>
        </p:spPr>
        <p:txBody>
          <a:bodyPr wrap="square" rtlCol="0">
            <a:spAutoFit/>
          </a:bodyPr>
          <a:lstStyle/>
          <a:p>
            <a:r>
              <a:rPr lang="zh-CN" altLang="en-US" sz="2800" dirty="0" smtClean="0">
                <a:latin typeface="+mn-ea"/>
                <a:ea typeface="+mn-ea"/>
              </a:rPr>
              <a:t>赵  明</a:t>
            </a:r>
            <a:endParaRPr lang="zh-CN" altLang="zh-CN" sz="2800" dirty="0">
              <a:latin typeface="+mn-ea"/>
              <a:ea typeface="+mn-ea"/>
            </a:endParaRPr>
          </a:p>
        </p:txBody>
      </p:sp>
      <p:sp>
        <p:nvSpPr>
          <p:cNvPr id="89" name="矩形 15"/>
          <p:cNvSpPr/>
          <p:nvPr/>
        </p:nvSpPr>
        <p:spPr>
          <a:xfrm>
            <a:off x="3204210" y="2424430"/>
            <a:ext cx="5854700" cy="2861310"/>
          </a:xfrm>
          <a:prstGeom prst="rect">
            <a:avLst/>
          </a:prstGeom>
          <a:noFill/>
          <a:ln w="9525">
            <a:noFill/>
          </a:ln>
        </p:spPr>
        <p:txBody>
          <a:bodyPr wrap="square">
            <a:spAutoFit/>
          </a:bodyPr>
          <a:lstStyle/>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合肥市教育名师中学英语工作室主持人</a:t>
            </a:r>
            <a:br>
              <a:rPr lang="en-GB" sz="2400" dirty="0">
                <a:latin typeface="楷体" panose="02010609060101010101" pitchFamily="49" charset="-122"/>
                <a:ea typeface="楷体" panose="02010609060101010101" pitchFamily="49" charset="-122"/>
                <a:cs typeface="楷体" panose="02010609060101010101" pitchFamily="49" charset="-122"/>
              </a:rPr>
            </a:br>
            <a:r>
              <a:rPr lang="zh-CN" altLang="en-US" sz="2400" dirty="0">
                <a:latin typeface="楷体" panose="02010609060101010101" pitchFamily="49" charset="-122"/>
                <a:ea typeface="楷体" panose="02010609060101010101" pitchFamily="49" charset="-122"/>
                <a:cs typeface="楷体" panose="02010609060101010101" pitchFamily="49" charset="-122"/>
              </a:rPr>
              <a:t>合肥市中学外语教学专业委员会副理事长</a:t>
            </a:r>
            <a:br>
              <a:rPr lang="en-GB" sz="2400" dirty="0">
                <a:latin typeface="楷体" panose="02010609060101010101" pitchFamily="49" charset="-122"/>
                <a:ea typeface="楷体" panose="02010609060101010101" pitchFamily="49" charset="-122"/>
                <a:cs typeface="楷体" panose="02010609060101010101" pitchFamily="49" charset="-122"/>
              </a:rPr>
            </a:br>
            <a:r>
              <a:rPr lang="zh-CN" altLang="en-US" sz="2400" dirty="0">
                <a:latin typeface="楷体" panose="02010609060101010101" pitchFamily="49" charset="-122"/>
                <a:ea typeface="楷体" panose="02010609060101010101" pitchFamily="49" charset="-122"/>
                <a:cs typeface="楷体" panose="02010609060101010101" pitchFamily="49" charset="-122"/>
              </a:rPr>
              <a:t>合肥市高中英语骨干教师</a:t>
            </a:r>
            <a:br>
              <a:rPr lang="en-GB" sz="2400" dirty="0">
                <a:latin typeface="楷体" panose="02010609060101010101" pitchFamily="49" charset="-122"/>
                <a:ea typeface="楷体" panose="02010609060101010101" pitchFamily="49" charset="-122"/>
                <a:cs typeface="楷体" panose="02010609060101010101" pitchFamily="49" charset="-122"/>
              </a:rPr>
            </a:br>
            <a:r>
              <a:rPr lang="zh-CN" altLang="en-US" sz="2400" dirty="0">
                <a:latin typeface="楷体" panose="02010609060101010101" pitchFamily="49" charset="-122"/>
                <a:ea typeface="楷体" panose="02010609060101010101" pitchFamily="49" charset="-122"/>
                <a:cs typeface="楷体" panose="02010609060101010101" pitchFamily="49" charset="-122"/>
              </a:rPr>
              <a:t>合肥市高中英语学科带头人</a:t>
            </a:r>
            <a:br>
              <a:rPr lang="en-GB" sz="2400" dirty="0">
                <a:latin typeface="楷体" panose="02010609060101010101" pitchFamily="49" charset="-122"/>
                <a:ea typeface="楷体" panose="02010609060101010101" pitchFamily="49" charset="-122"/>
                <a:cs typeface="楷体" panose="02010609060101010101" pitchFamily="49" charset="-122"/>
              </a:rPr>
            </a:br>
            <a:r>
              <a:rPr lang="zh-CN" altLang="en-US" sz="2400" dirty="0">
                <a:latin typeface="楷体" panose="02010609060101010101" pitchFamily="49" charset="-122"/>
                <a:ea typeface="楷体" panose="02010609060101010101" pitchFamily="49" charset="-122"/>
                <a:cs typeface="楷体" panose="02010609060101010101" pitchFamily="49" charset="-122"/>
              </a:rPr>
              <a:t>合肥市市属学校教学能手</a:t>
            </a:r>
            <a:endParaRPr lang="zh-CN" altLang="en-US" sz="2400"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2755265" cy="315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57311" y="702757"/>
            <a:ext cx="809824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t>nouns, pronouns, numerals, infinitives, gerunds, etc.</a:t>
            </a:r>
            <a:endParaRPr lang="en-GB" sz="2400" b="1" dirty="0">
              <a:solidFill>
                <a:srgbClr val="0000FF"/>
              </a:solidFill>
            </a:endParaRPr>
          </a:p>
        </p:txBody>
      </p:sp>
      <p:sp>
        <p:nvSpPr>
          <p:cNvPr id="9" name="矩形 8"/>
          <p:cNvSpPr/>
          <p:nvPr/>
        </p:nvSpPr>
        <p:spPr bwMode="auto">
          <a:xfrm>
            <a:off x="277860" y="3573016"/>
            <a:ext cx="8532744" cy="720080"/>
          </a:xfrm>
          <a:prstGeom prst="rect">
            <a:avLst/>
          </a:prstGeom>
          <a:solidFill>
            <a:schemeClr val="bg1">
              <a:lumMod val="95000"/>
            </a:schemeClr>
          </a:solidFill>
          <a:ln>
            <a:solidFill>
              <a:schemeClr val="accent1"/>
            </a:solidFill>
          </a:ln>
        </p:spPr>
        <p:txBody>
          <a:bodyPr rtlCol="0" anchor="ctr"/>
          <a:lstStyle/>
          <a:p>
            <a:r>
              <a:rPr lang="en-US" sz="2400" b="1" dirty="0"/>
              <a:t>2. To see is to believe.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57311" y="1988840"/>
            <a:ext cx="8553293" cy="720080"/>
          </a:xfrm>
          <a:prstGeom prst="rect">
            <a:avLst/>
          </a:prstGeom>
          <a:solidFill>
            <a:schemeClr val="bg1">
              <a:lumMod val="95000"/>
            </a:schemeClr>
          </a:solidFill>
          <a:ln>
            <a:solidFill>
              <a:schemeClr val="accent1"/>
            </a:solidFill>
          </a:ln>
        </p:spPr>
        <p:txBody>
          <a:bodyPr rtlCol="0" anchor="ctr"/>
          <a:lstStyle/>
          <a:p>
            <a:r>
              <a:rPr lang="en-US" sz="2400" b="1" dirty="0"/>
              <a:t>1. The universe is entirely made up of different kinds of matter.</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1" name="矩形 10"/>
          <p:cNvSpPr/>
          <p:nvPr/>
        </p:nvSpPr>
        <p:spPr bwMode="auto">
          <a:xfrm>
            <a:off x="253222" y="5229200"/>
            <a:ext cx="8444710" cy="720080"/>
          </a:xfrm>
          <a:prstGeom prst="rect">
            <a:avLst/>
          </a:prstGeom>
          <a:solidFill>
            <a:schemeClr val="bg1">
              <a:lumMod val="95000"/>
            </a:schemeClr>
          </a:solidFill>
          <a:ln>
            <a:solidFill>
              <a:schemeClr val="accent1"/>
            </a:solidFill>
          </a:ln>
        </p:spPr>
        <p:txBody>
          <a:bodyPr rtlCol="0" anchor="ctr"/>
          <a:lstStyle/>
          <a:p>
            <a:r>
              <a:rPr lang="en-US" sz="2400" b="1" dirty="0"/>
              <a:t>3. Driving a car to Beijing took longer than I expected.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矩形 13"/>
          <p:cNvSpPr/>
          <p:nvPr/>
        </p:nvSpPr>
        <p:spPr>
          <a:xfrm>
            <a:off x="705492" y="2060848"/>
            <a:ext cx="1994300" cy="369332"/>
          </a:xfrm>
          <a:prstGeom prst="rect">
            <a:avLst/>
          </a:prstGeom>
        </p:spPr>
        <p:txBody>
          <a:bodyPr wrap="square">
            <a:spAutoFit/>
          </a:bodyPr>
          <a:lstStyle/>
          <a:p>
            <a:r>
              <a:rPr lang="en-GB" dirty="0" smtClean="0">
                <a:solidFill>
                  <a:srgbClr val="FF0000"/>
                </a:solidFill>
              </a:rPr>
              <a:t>_____________</a:t>
            </a:r>
            <a:r>
              <a:rPr lang="en-GB" dirty="0">
                <a:solidFill>
                  <a:srgbClr val="FF0000"/>
                </a:solidFill>
              </a:rPr>
              <a:t>_</a:t>
            </a:r>
            <a:endParaRPr lang="en-GB" dirty="0"/>
          </a:p>
        </p:txBody>
      </p:sp>
      <p:sp>
        <p:nvSpPr>
          <p:cNvPr id="15" name="矩形 14"/>
          <p:cNvSpPr/>
          <p:nvPr/>
        </p:nvSpPr>
        <p:spPr>
          <a:xfrm>
            <a:off x="691982" y="3861048"/>
            <a:ext cx="1296144" cy="369332"/>
          </a:xfrm>
          <a:prstGeom prst="rect">
            <a:avLst/>
          </a:prstGeom>
        </p:spPr>
        <p:txBody>
          <a:bodyPr wrap="square">
            <a:spAutoFit/>
          </a:bodyPr>
          <a:lstStyle/>
          <a:p>
            <a:r>
              <a:rPr lang="en-GB" dirty="0" smtClean="0">
                <a:solidFill>
                  <a:srgbClr val="FF0000"/>
                </a:solidFill>
              </a:rPr>
              <a:t>_______</a:t>
            </a:r>
            <a:endParaRPr lang="en-GB" dirty="0"/>
          </a:p>
        </p:txBody>
      </p:sp>
      <p:sp>
        <p:nvSpPr>
          <p:cNvPr id="16" name="矩形 15"/>
          <p:cNvSpPr/>
          <p:nvPr/>
        </p:nvSpPr>
        <p:spPr>
          <a:xfrm>
            <a:off x="611560" y="5456299"/>
            <a:ext cx="3600400" cy="369332"/>
          </a:xfrm>
          <a:prstGeom prst="rect">
            <a:avLst/>
          </a:prstGeom>
        </p:spPr>
        <p:txBody>
          <a:bodyPr wrap="square">
            <a:spAutoFit/>
          </a:bodyPr>
          <a:lstStyle/>
          <a:p>
            <a:r>
              <a:rPr lang="en-GB" dirty="0" smtClean="0">
                <a:solidFill>
                  <a:srgbClr val="FF0000"/>
                </a:solidFill>
              </a:rPr>
              <a:t>__________________________</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
                                        </p:tgtEl>
                                        <p:attrNameLst>
                                          <p:attrName>ppt_y</p:attrName>
                                        </p:attrNameLst>
                                      </p:cBhvr>
                                      <p:tavLst>
                                        <p:tav tm="0">
                                          <p:val>
                                            <p:strVal val="#ppt_y"/>
                                          </p:val>
                                        </p:tav>
                                        <p:tav tm="100000">
                                          <p:val>
                                            <p:strVal val="#ppt_y"/>
                                          </p:val>
                                        </p:tav>
                                      </p:tavLst>
                                    </p:anim>
                                    <p:anim calcmode="lin" valueType="num">
                                      <p:cBhvr>
                                        <p:cTn id="3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anim calcmode="lin" valueType="num">
                                      <p:cBhvr>
                                        <p:cTn id="4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01863" y="620688"/>
            <a:ext cx="8520426" cy="180020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That Hubble is based in space allows it to see further than ground-based telescopes, and it allows scientists to learn more about the universe. </a:t>
            </a:r>
            <a:endParaRPr lang="en-GB" sz="2400" b="1" dirty="0"/>
          </a:p>
        </p:txBody>
      </p:sp>
      <p:sp>
        <p:nvSpPr>
          <p:cNvPr id="9" name="矩形 8"/>
          <p:cNvSpPr/>
          <p:nvPr/>
        </p:nvSpPr>
        <p:spPr bwMode="auto">
          <a:xfrm>
            <a:off x="277860" y="3573016"/>
            <a:ext cx="8532744" cy="187220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2. Whether life on other planets does exist is yet to be proved, but the signs are promising.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705493" y="980728"/>
            <a:ext cx="4680520" cy="369332"/>
          </a:xfrm>
          <a:prstGeom prst="rect">
            <a:avLst/>
          </a:prstGeom>
        </p:spPr>
        <p:txBody>
          <a:bodyPr wrap="square">
            <a:spAutoFit/>
          </a:bodyPr>
          <a:lstStyle/>
          <a:p>
            <a:r>
              <a:rPr lang="en-GB" dirty="0" smtClean="0">
                <a:solidFill>
                  <a:srgbClr val="FF0000"/>
                </a:solidFill>
              </a:rPr>
              <a:t>__________________________________</a:t>
            </a:r>
            <a:endParaRPr lang="en-GB" dirty="0"/>
          </a:p>
        </p:txBody>
      </p:sp>
      <p:sp>
        <p:nvSpPr>
          <p:cNvPr id="7" name="矩形 6"/>
          <p:cNvSpPr/>
          <p:nvPr/>
        </p:nvSpPr>
        <p:spPr>
          <a:xfrm>
            <a:off x="683568" y="4158460"/>
            <a:ext cx="5976664" cy="369332"/>
          </a:xfrm>
          <a:prstGeom prst="rect">
            <a:avLst/>
          </a:prstGeom>
        </p:spPr>
        <p:txBody>
          <a:bodyPr wrap="square">
            <a:spAutoFit/>
          </a:bodyPr>
          <a:lstStyle/>
          <a:p>
            <a:r>
              <a:rPr lang="en-GB" dirty="0" smtClean="0">
                <a:solidFill>
                  <a:srgbClr val="FF0000"/>
                </a:solidFill>
              </a:rPr>
              <a:t>_____________________________________________</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1"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1"/>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07583" y="1196752"/>
            <a:ext cx="8520426" cy="216024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It is clear that telescopes are crucial tools for space exploration and that developing the required technology will help astronomers all over the world make exciting discoveries. </a:t>
            </a:r>
            <a:endParaRPr lang="en-GB" sz="2400" b="1" dirty="0"/>
          </a:p>
        </p:txBody>
      </p:sp>
      <p:sp>
        <p:nvSpPr>
          <p:cNvPr id="9" name="矩形 8"/>
          <p:cNvSpPr/>
          <p:nvPr/>
        </p:nvSpPr>
        <p:spPr bwMode="auto">
          <a:xfrm>
            <a:off x="301424" y="3717032"/>
            <a:ext cx="8532744" cy="187220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 </a:t>
            </a:r>
            <a:r>
              <a:rPr lang="en-US" sz="2400" b="1" dirty="0"/>
              <a:t>How much we will learn from the telescopes is merely limited by our imagination.</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 name="矩形标注 1"/>
          <p:cNvSpPr/>
          <p:nvPr/>
        </p:nvSpPr>
        <p:spPr bwMode="auto">
          <a:xfrm>
            <a:off x="755576" y="188640"/>
            <a:ext cx="4320480" cy="288032"/>
          </a:xfrm>
          <a:prstGeom prst="wedgeRectCallout">
            <a:avLst>
              <a:gd name="adj1" fmla="val -54739"/>
              <a:gd name="adj2" fmla="val 352753"/>
            </a:avLst>
          </a:prstGeom>
          <a:solidFill>
            <a:schemeClr val="accent5">
              <a:lumMod val="90000"/>
            </a:schemeClr>
          </a:solidFill>
          <a:ln>
            <a:noFill/>
          </a:ln>
        </p:spPr>
        <p:txBody>
          <a:bodyPr rtlCol="0" anchor="ctr"/>
          <a:lstStyle/>
          <a:p>
            <a:r>
              <a:rPr lang="en-GB" b="1" dirty="0">
                <a:solidFill>
                  <a:srgbClr val="0000FF"/>
                </a:solidFill>
                <a:latin typeface="Arial Black" panose="020B0A04020102020204" pitchFamily="34" charset="0"/>
                <a:ea typeface="方正舒体" panose="02010601030101010101" pitchFamily="2" charset="-122"/>
                <a:sym typeface="宋体" panose="02010600030101010101" pitchFamily="2" charset="-122"/>
              </a:rPr>
              <a:t>It </a:t>
            </a:r>
            <a:r>
              <a:rPr lang="en-GB" b="1" dirty="0" smtClean="0">
                <a:solidFill>
                  <a:srgbClr val="0000FF"/>
                </a:solidFill>
                <a:latin typeface="Arial Black" panose="020B0A04020102020204" pitchFamily="34" charset="0"/>
                <a:ea typeface="方正舒体" panose="02010601030101010101" pitchFamily="2" charset="-122"/>
                <a:sym typeface="宋体" panose="02010600030101010101" pitchFamily="2" charset="-122"/>
              </a:rPr>
              <a:t>is used as </a:t>
            </a:r>
            <a:r>
              <a:rPr lang="en-GB" b="1" dirty="0">
                <a:solidFill>
                  <a:srgbClr val="0000FF"/>
                </a:solidFill>
                <a:latin typeface="Arial Black" panose="020B0A04020102020204" pitchFamily="34" charset="0"/>
                <a:ea typeface="方正舒体" panose="02010601030101010101" pitchFamily="2" charset="-122"/>
                <a:sym typeface="宋体" panose="02010600030101010101" pitchFamily="2" charset="-122"/>
              </a:rPr>
              <a:t>the formal subject</a:t>
            </a:r>
            <a:endParaRPr lang="en-GB" sz="1800" b="1" dirty="0">
              <a:solidFill>
                <a:srgbClr val="0000FF"/>
              </a:solidFill>
              <a:latin typeface="Arial Black" panose="020B0A04020102020204" pitchFamily="34" charset="0"/>
              <a:ea typeface="方正舒体" panose="02010601030101010101" pitchFamily="2" charset="-122"/>
              <a:sym typeface="宋体" panose="02010600030101010101" pitchFamily="2" charset="-122"/>
            </a:endParaRPr>
          </a:p>
        </p:txBody>
      </p:sp>
      <p:sp>
        <p:nvSpPr>
          <p:cNvPr id="7" name="矩形标注 6"/>
          <p:cNvSpPr/>
          <p:nvPr/>
        </p:nvSpPr>
        <p:spPr bwMode="auto">
          <a:xfrm>
            <a:off x="2123728" y="620688"/>
            <a:ext cx="6408712" cy="504056"/>
          </a:xfrm>
          <a:prstGeom prst="wedgeRectCallout">
            <a:avLst>
              <a:gd name="adj1" fmla="val -48146"/>
              <a:gd name="adj2" fmla="val 103893"/>
            </a:avLst>
          </a:prstGeom>
          <a:solidFill>
            <a:schemeClr val="accent6">
              <a:lumMod val="20000"/>
              <a:lumOff val="80000"/>
            </a:schemeClr>
          </a:solidFill>
          <a:ln>
            <a:solidFill>
              <a:schemeClr val="bg2">
                <a:lumMod val="20000"/>
                <a:lumOff val="80000"/>
              </a:schemeClr>
            </a:solidFill>
          </a:ln>
        </p:spPr>
        <p:txBody>
          <a:bodyPr rtlCol="0" anchor="ctr"/>
          <a:lstStyle/>
          <a:p>
            <a:r>
              <a:rPr lang="en-US" altLang="zh-CN" b="1" dirty="0" smtClean="0">
                <a:solidFill>
                  <a:srgbClr val="0000FF"/>
                </a:solidFill>
                <a:latin typeface="Arial Black" panose="020B0A04020102020204" pitchFamily="34" charset="0"/>
                <a:sym typeface="宋体" panose="02010600030101010101" pitchFamily="2" charset="-122"/>
              </a:rPr>
              <a:t>The conjunction</a:t>
            </a:r>
            <a:r>
              <a:rPr lang="zh-CN" altLang="en-US" b="1" dirty="0" smtClean="0">
                <a:solidFill>
                  <a:srgbClr val="0000FF"/>
                </a:solidFill>
                <a:latin typeface="Arial Black" panose="020B0A04020102020204" pitchFamily="34" charset="0"/>
                <a:sym typeface="宋体" panose="02010600030101010101" pitchFamily="2" charset="-122"/>
              </a:rPr>
              <a:t>“</a:t>
            </a:r>
            <a:r>
              <a:rPr lang="en-US" altLang="zh-CN" b="1" dirty="0" smtClean="0">
                <a:solidFill>
                  <a:srgbClr val="0000FF"/>
                </a:solidFill>
                <a:latin typeface="Arial Black" panose="020B0A04020102020204" pitchFamily="34" charset="0"/>
                <a:sym typeface="宋体" panose="02010600030101010101" pitchFamily="2" charset="-122"/>
              </a:rPr>
              <a:t>that</a:t>
            </a:r>
            <a:r>
              <a:rPr lang="zh-CN" altLang="en-US" b="1" dirty="0" smtClean="0">
                <a:solidFill>
                  <a:srgbClr val="0000FF"/>
                </a:solidFill>
                <a:latin typeface="Arial Black" panose="020B0A04020102020204" pitchFamily="34" charset="0"/>
                <a:sym typeface="宋体" panose="02010600030101010101" pitchFamily="2" charset="-122"/>
              </a:rPr>
              <a:t>”</a:t>
            </a:r>
            <a:r>
              <a:rPr lang="en-US" altLang="zh-CN" b="1" dirty="0" smtClean="0">
                <a:solidFill>
                  <a:srgbClr val="0000FF"/>
                </a:solidFill>
                <a:latin typeface="Arial Black" panose="020B0A04020102020204" pitchFamily="34" charset="0"/>
                <a:sym typeface="宋体" panose="02010600030101010101" pitchFamily="2" charset="-122"/>
              </a:rPr>
              <a:t>guides </a:t>
            </a:r>
            <a:r>
              <a:rPr lang="en-GB" b="1" dirty="0" smtClean="0">
                <a:solidFill>
                  <a:srgbClr val="0000FF"/>
                </a:solidFill>
                <a:latin typeface="Arial Black" panose="020B0A04020102020204" pitchFamily="34" charset="0"/>
                <a:sym typeface="宋体" panose="02010600030101010101" pitchFamily="2" charset="-122"/>
              </a:rPr>
              <a:t>the </a:t>
            </a:r>
            <a:r>
              <a:rPr lang="en-GB" b="1" dirty="0">
                <a:solidFill>
                  <a:srgbClr val="0000FF"/>
                </a:solidFill>
                <a:latin typeface="Arial Black" panose="020B0A04020102020204" pitchFamily="34" charset="0"/>
                <a:sym typeface="宋体" panose="02010600030101010101" pitchFamily="2" charset="-122"/>
              </a:rPr>
              <a:t>actual subject clause</a:t>
            </a:r>
            <a:endParaRPr lang="en-GB" sz="1800" b="1" dirty="0">
              <a:solidFill>
                <a:srgbClr val="0000FF"/>
              </a:solidFill>
              <a:latin typeface="Arial Black" panose="020B0A04020102020204" pitchFamily="34" charset="0"/>
              <a:sym typeface="宋体" panose="02010600030101010101" pitchFamily="2" charset="-122"/>
            </a:endParaRPr>
          </a:p>
        </p:txBody>
      </p:sp>
      <p:sp>
        <p:nvSpPr>
          <p:cNvPr id="8" name="矩形 7"/>
          <p:cNvSpPr/>
          <p:nvPr/>
        </p:nvSpPr>
        <p:spPr>
          <a:xfrm>
            <a:off x="1807154" y="1484784"/>
            <a:ext cx="6149221" cy="369332"/>
          </a:xfrm>
          <a:prstGeom prst="rect">
            <a:avLst/>
          </a:prstGeom>
        </p:spPr>
        <p:txBody>
          <a:bodyPr wrap="square">
            <a:spAutoFit/>
          </a:bodyPr>
          <a:lstStyle/>
          <a:p>
            <a:r>
              <a:rPr lang="en-GB" dirty="0" smtClean="0">
                <a:solidFill>
                  <a:srgbClr val="FF0000"/>
                </a:solidFill>
              </a:rPr>
              <a:t>______________________________________________</a:t>
            </a:r>
            <a:endParaRPr lang="en-GB" dirty="0">
              <a:solidFill>
                <a:srgbClr val="FF0000"/>
              </a:solidFill>
            </a:endParaRPr>
          </a:p>
        </p:txBody>
      </p:sp>
      <p:sp>
        <p:nvSpPr>
          <p:cNvPr id="14" name="矩形 13"/>
          <p:cNvSpPr/>
          <p:nvPr/>
        </p:nvSpPr>
        <p:spPr>
          <a:xfrm>
            <a:off x="348652" y="2092206"/>
            <a:ext cx="8461952" cy="369332"/>
          </a:xfrm>
          <a:prstGeom prst="rect">
            <a:avLst/>
          </a:prstGeom>
        </p:spPr>
        <p:txBody>
          <a:bodyPr wrap="square">
            <a:spAutoFit/>
          </a:bodyPr>
          <a:lstStyle/>
          <a:p>
            <a:r>
              <a:rPr lang="en-GB" dirty="0" smtClean="0">
                <a:solidFill>
                  <a:srgbClr val="FF0000"/>
                </a:solidFill>
              </a:rPr>
              <a:t>____________________________________</a:t>
            </a:r>
            <a:r>
              <a:rPr lang="en-GB" dirty="0">
                <a:solidFill>
                  <a:srgbClr val="FF0000"/>
                </a:solidFill>
              </a:rPr>
              <a:t>_</a:t>
            </a:r>
            <a:r>
              <a:rPr lang="en-GB" dirty="0" smtClean="0">
                <a:solidFill>
                  <a:srgbClr val="FF0000"/>
                </a:solidFill>
              </a:rPr>
              <a:t>__________________________</a:t>
            </a:r>
            <a:endParaRPr lang="en-GB" dirty="0">
              <a:solidFill>
                <a:srgbClr val="FF0000"/>
              </a:solidFill>
            </a:endParaRPr>
          </a:p>
        </p:txBody>
      </p:sp>
      <p:sp>
        <p:nvSpPr>
          <p:cNvPr id="15" name="矩形 14"/>
          <p:cNvSpPr/>
          <p:nvPr/>
        </p:nvSpPr>
        <p:spPr>
          <a:xfrm>
            <a:off x="336820" y="2624630"/>
            <a:ext cx="8461952" cy="369332"/>
          </a:xfrm>
          <a:prstGeom prst="rect">
            <a:avLst/>
          </a:prstGeom>
        </p:spPr>
        <p:txBody>
          <a:bodyPr wrap="square">
            <a:spAutoFit/>
          </a:bodyPr>
          <a:lstStyle/>
          <a:p>
            <a:r>
              <a:rPr lang="en-GB" dirty="0" smtClean="0">
                <a:solidFill>
                  <a:srgbClr val="FF0000"/>
                </a:solidFill>
              </a:rPr>
              <a:t>____________________________________</a:t>
            </a:r>
            <a:r>
              <a:rPr lang="en-GB" dirty="0">
                <a:solidFill>
                  <a:srgbClr val="FF0000"/>
                </a:solidFill>
              </a:rPr>
              <a:t>_</a:t>
            </a:r>
            <a:r>
              <a:rPr lang="en-GB" dirty="0" smtClean="0">
                <a:solidFill>
                  <a:srgbClr val="FF0000"/>
                </a:solidFill>
              </a:rPr>
              <a:t>__________________________</a:t>
            </a:r>
            <a:endParaRPr lang="en-GB" dirty="0">
              <a:solidFill>
                <a:srgbClr val="FF0000"/>
              </a:solidFill>
            </a:endParaRPr>
          </a:p>
        </p:txBody>
      </p:sp>
      <p:sp>
        <p:nvSpPr>
          <p:cNvPr id="16" name="矩形 15"/>
          <p:cNvSpPr/>
          <p:nvPr/>
        </p:nvSpPr>
        <p:spPr>
          <a:xfrm>
            <a:off x="348652" y="3063091"/>
            <a:ext cx="2207124" cy="369332"/>
          </a:xfrm>
          <a:prstGeom prst="rect">
            <a:avLst/>
          </a:prstGeom>
        </p:spPr>
        <p:txBody>
          <a:bodyPr wrap="square">
            <a:spAutoFit/>
          </a:bodyPr>
          <a:lstStyle/>
          <a:p>
            <a:r>
              <a:rPr lang="en-GB" dirty="0" smtClean="0">
                <a:solidFill>
                  <a:srgbClr val="FF0000"/>
                </a:solidFill>
              </a:rPr>
              <a:t>________</a:t>
            </a:r>
            <a:r>
              <a:rPr lang="en-GB" dirty="0">
                <a:solidFill>
                  <a:srgbClr val="FF0000"/>
                </a:solidFill>
              </a:rPr>
              <a:t>_</a:t>
            </a:r>
            <a:r>
              <a:rPr lang="en-GB" dirty="0" smtClean="0">
                <a:solidFill>
                  <a:srgbClr val="FF0000"/>
                </a:solidFill>
              </a:rPr>
              <a:t>____</a:t>
            </a:r>
            <a:endParaRPr lang="en-GB" dirty="0"/>
          </a:p>
        </p:txBody>
      </p:sp>
      <p:sp>
        <p:nvSpPr>
          <p:cNvPr id="17" name="矩形 16"/>
          <p:cNvSpPr/>
          <p:nvPr/>
        </p:nvSpPr>
        <p:spPr>
          <a:xfrm>
            <a:off x="348652" y="1484784"/>
            <a:ext cx="406924" cy="369332"/>
          </a:xfrm>
          <a:prstGeom prst="rect">
            <a:avLst/>
          </a:prstGeom>
        </p:spPr>
        <p:txBody>
          <a:bodyPr wrap="square">
            <a:spAutoFit/>
          </a:bodyPr>
          <a:lstStyle/>
          <a:p>
            <a:r>
              <a:rPr lang="en-GB" dirty="0" smtClean="0">
                <a:solidFill>
                  <a:srgbClr val="FF0000"/>
                </a:solidFill>
              </a:rPr>
              <a:t>_</a:t>
            </a:r>
            <a:endParaRPr lang="en-GB" dirty="0"/>
          </a:p>
        </p:txBody>
      </p:sp>
      <p:sp>
        <p:nvSpPr>
          <p:cNvPr id="18" name="矩形 17"/>
          <p:cNvSpPr/>
          <p:nvPr/>
        </p:nvSpPr>
        <p:spPr>
          <a:xfrm>
            <a:off x="365346" y="4296021"/>
            <a:ext cx="6654926" cy="369332"/>
          </a:xfrm>
          <a:prstGeom prst="rect">
            <a:avLst/>
          </a:prstGeom>
        </p:spPr>
        <p:txBody>
          <a:bodyPr wrap="square">
            <a:spAutoFit/>
          </a:bodyPr>
          <a:lstStyle/>
          <a:p>
            <a:r>
              <a:rPr lang="en-GB" dirty="0" smtClean="0">
                <a:solidFill>
                  <a:srgbClr val="FF0000"/>
                </a:solidFill>
              </a:rPr>
              <a:t>_________________________________________________</a:t>
            </a:r>
            <a:r>
              <a:rPr lang="en-GB" dirty="0">
                <a:solidFill>
                  <a:srgbClr val="FF0000"/>
                </a:solidFill>
              </a:rPr>
              <a:t>_</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par>
                          <p:cTn id="26" fill="hold">
                            <p:stCondLst>
                              <p:cond delay="27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par>
                          <p:cTn id="34" fill="hold">
                            <p:stCondLst>
                              <p:cond delay="634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5"/>
                                        </p:tgtEl>
                                        <p:attrNameLst>
                                          <p:attrName>ppt_y</p:attrName>
                                        </p:attrNameLst>
                                      </p:cBhvr>
                                      <p:tavLst>
                                        <p:tav tm="0">
                                          <p:val>
                                            <p:strVal val="#ppt_y"/>
                                          </p:val>
                                        </p:tav>
                                        <p:tav tm="100000">
                                          <p:val>
                                            <p:strVal val="#ppt_y"/>
                                          </p:val>
                                        </p:tav>
                                      </p:tavLst>
                                    </p:anim>
                                    <p:anim calcmode="lin" valueType="num">
                                      <p:cBhvr>
                                        <p:cTn id="3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5"/>
                                        </p:tgtEl>
                                      </p:cBhvr>
                                    </p:animEffect>
                                  </p:childTnLst>
                                </p:cTn>
                              </p:par>
                            </p:childTnLst>
                          </p:cTn>
                        </p:par>
                        <p:par>
                          <p:cTn id="42" fill="hold">
                            <p:stCondLst>
                              <p:cond delay="9949"/>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randombar(horizontal)">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ircle(in)">
                                      <p:cBhvr>
                                        <p:cTn id="59" dur="20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8"/>
                                        </p:tgtEl>
                                        <p:attrNameLst>
                                          <p:attrName>ppt_y</p:attrName>
                                        </p:attrNameLst>
                                      </p:cBhvr>
                                      <p:tavLst>
                                        <p:tav tm="0">
                                          <p:val>
                                            <p:strVal val="#ppt_y"/>
                                          </p:val>
                                        </p:tav>
                                        <p:tav tm="100000">
                                          <p:val>
                                            <p:strVal val="#ppt_y"/>
                                          </p:val>
                                        </p:tav>
                                      </p:tavLst>
                                    </p:anim>
                                    <p:anim calcmode="lin" valueType="num">
                                      <p:cBhvr>
                                        <p:cTn id="6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animBg="1"/>
      <p:bldP spid="8"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48272" y="692696"/>
            <a:ext cx="8520426" cy="576064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ym typeface="Wingdings" panose="05000000000000000000"/>
              </a:rPr>
              <a:t></a:t>
            </a:r>
            <a:r>
              <a:rPr lang="en-US" sz="2400" b="1" dirty="0"/>
              <a:t> We can use a noun clause as the subject of a sentence.</a:t>
            </a:r>
            <a:endParaRPr lang="en-GB" sz="2400" b="1" dirty="0"/>
          </a:p>
          <a:p>
            <a:pPr>
              <a:lnSpc>
                <a:spcPct val="150000"/>
              </a:lnSpc>
            </a:pPr>
            <a:endParaRPr lang="en-US" sz="2400" b="1" dirty="0" smtClean="0">
              <a:sym typeface="Wingdings" panose="05000000000000000000"/>
            </a:endParaRPr>
          </a:p>
          <a:p>
            <a:pPr>
              <a:lnSpc>
                <a:spcPct val="150000"/>
              </a:lnSpc>
            </a:pPr>
            <a:r>
              <a:rPr lang="en-US" sz="2400" b="1" dirty="0" smtClean="0">
                <a:sym typeface="Wingdings" panose="05000000000000000000"/>
              </a:rPr>
              <a:t></a:t>
            </a:r>
            <a:r>
              <a:rPr lang="en-US" sz="2400" b="1" dirty="0" smtClean="0"/>
              <a:t> </a:t>
            </a:r>
            <a:r>
              <a:rPr lang="en-US" sz="2400" b="1" dirty="0"/>
              <a:t>We can use </a:t>
            </a:r>
            <a:r>
              <a:rPr lang="en-US" sz="2400" b="1" baseline="30000" dirty="0"/>
              <a:t>(1)</a:t>
            </a:r>
            <a:r>
              <a:rPr lang="en-US" sz="2400" b="1" dirty="0"/>
              <a:t>________ to introduce a subject clause when the clause is a statement. We can use </a:t>
            </a:r>
            <a:r>
              <a:rPr lang="en-US" sz="2400" b="1" baseline="30000" dirty="0"/>
              <a:t>(2)</a:t>
            </a:r>
            <a:r>
              <a:rPr lang="en-US" sz="2400" b="1" dirty="0"/>
              <a:t>________ to introduce a subject clause when the clause is a yes-no question. We can use a question word to introduce a subject clause </a:t>
            </a:r>
            <a:r>
              <a:rPr lang="en-US" sz="2400" b="1" dirty="0" smtClean="0"/>
              <a:t>when </a:t>
            </a:r>
            <a:r>
              <a:rPr lang="en-US" sz="2400" b="1" dirty="0"/>
              <a:t>the clause is a </a:t>
            </a:r>
            <a:r>
              <a:rPr lang="en-US" sz="2400" b="1" dirty="0" err="1"/>
              <a:t>wh</a:t>
            </a:r>
            <a:r>
              <a:rPr lang="en-US" sz="2400" b="1" dirty="0"/>
              <a:t>-question.</a:t>
            </a:r>
            <a:endParaRPr lang="en-GB" sz="2400" b="1" dirty="0"/>
          </a:p>
          <a:p>
            <a:pPr>
              <a:lnSpc>
                <a:spcPct val="150000"/>
              </a:lnSpc>
            </a:pPr>
            <a:endParaRPr lang="en-US" sz="2400" b="1" dirty="0" smtClean="0">
              <a:sym typeface="Wingdings" panose="05000000000000000000"/>
            </a:endParaRPr>
          </a:p>
          <a:p>
            <a:pPr>
              <a:lnSpc>
                <a:spcPct val="150000"/>
              </a:lnSpc>
            </a:pPr>
            <a:r>
              <a:rPr lang="en-US" sz="2400" b="1" dirty="0" smtClean="0">
                <a:sym typeface="Wingdings" panose="05000000000000000000"/>
              </a:rPr>
              <a:t></a:t>
            </a:r>
            <a:r>
              <a:rPr lang="en-US" sz="2400" b="1" dirty="0" smtClean="0"/>
              <a:t> </a:t>
            </a:r>
            <a:r>
              <a:rPr lang="en-US" sz="2400" b="1" dirty="0"/>
              <a:t>We often use </a:t>
            </a:r>
            <a:r>
              <a:rPr lang="en-US" sz="2400" b="1" baseline="30000" dirty="0"/>
              <a:t>(3)</a:t>
            </a:r>
            <a:r>
              <a:rPr lang="en-US" sz="2400" b="1" dirty="0"/>
              <a:t>________ as a preparatory subject when a subject clause is very long.</a:t>
            </a:r>
            <a:endParaRPr lang="en-GB" sz="2400" b="1" dirty="0"/>
          </a:p>
        </p:txBody>
      </p:sp>
      <p:sp>
        <p:nvSpPr>
          <p:cNvPr id="12" name="单圆角矩形 11"/>
          <p:cNvSpPr/>
          <p:nvPr/>
        </p:nvSpPr>
        <p:spPr bwMode="auto">
          <a:xfrm>
            <a:off x="3095573" y="5085184"/>
            <a:ext cx="828092" cy="451212"/>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0000FF"/>
                </a:solidFill>
              </a:rPr>
              <a:t> it</a:t>
            </a:r>
            <a:endParaRPr lang="en-GB" sz="2400" b="1" dirty="0">
              <a:solidFill>
                <a:srgbClr val="0000FF"/>
              </a:solidFill>
            </a:endParaRPr>
          </a:p>
        </p:txBody>
      </p:sp>
      <p:sp>
        <p:nvSpPr>
          <p:cNvPr id="6" name="单圆角矩形 5"/>
          <p:cNvSpPr/>
          <p:nvPr/>
        </p:nvSpPr>
        <p:spPr bwMode="auto">
          <a:xfrm>
            <a:off x="7195158" y="2420888"/>
            <a:ext cx="1553306" cy="425322"/>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0000FF"/>
                </a:solidFill>
              </a:rPr>
              <a:t>whether</a:t>
            </a:r>
            <a:endParaRPr lang="en-GB" sz="2400" b="1" dirty="0">
              <a:solidFill>
                <a:srgbClr val="0000FF"/>
              </a:solidFill>
            </a:endParaRPr>
          </a:p>
        </p:txBody>
      </p:sp>
      <p:sp>
        <p:nvSpPr>
          <p:cNvPr id="7" name="单圆角矩形 6"/>
          <p:cNvSpPr/>
          <p:nvPr/>
        </p:nvSpPr>
        <p:spPr bwMode="auto">
          <a:xfrm>
            <a:off x="2840134" y="1878689"/>
            <a:ext cx="919336" cy="355765"/>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0000FF"/>
                </a:solidFill>
              </a:rPr>
              <a:t> that</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398362"/>
            <a:ext cx="655272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C00000"/>
                </a:solidFill>
              </a:rPr>
              <a:t>Fill in the blanks with proper words (given)</a:t>
            </a:r>
            <a:endParaRPr lang="en-GB" sz="2400" b="1" dirty="0">
              <a:solidFill>
                <a:srgbClr val="C00000"/>
              </a:solidFill>
            </a:endParaRPr>
          </a:p>
        </p:txBody>
      </p:sp>
      <p:sp>
        <p:nvSpPr>
          <p:cNvPr id="3" name="矩形 2"/>
          <p:cNvSpPr/>
          <p:nvPr/>
        </p:nvSpPr>
        <p:spPr bwMode="auto">
          <a:xfrm>
            <a:off x="395536" y="1340768"/>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1) </a:t>
            </a:r>
            <a:r>
              <a:rPr lang="en-US" sz="2400" b="1" dirty="0"/>
              <a:t>________ </a:t>
            </a:r>
            <a:r>
              <a:rPr lang="en-GB" sz="2400" b="1" dirty="0"/>
              <a:t>well the policy is working is going to be </a:t>
            </a:r>
            <a:r>
              <a:rPr lang="en-GB" sz="2400" b="1" i="1" dirty="0"/>
              <a:t>evaluated</a:t>
            </a:r>
            <a:r>
              <a:rPr lang="en-GB" sz="2400" b="1" dirty="0"/>
              <a:t> by some experts.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5" name="单圆角矩形 4"/>
          <p:cNvSpPr/>
          <p:nvPr/>
        </p:nvSpPr>
        <p:spPr bwMode="auto">
          <a:xfrm>
            <a:off x="395536" y="5085184"/>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2) It</a:t>
            </a:r>
            <a:endParaRPr lang="en-GB" sz="2400" b="1" dirty="0">
              <a:solidFill>
                <a:srgbClr val="0000FF"/>
              </a:solidFill>
            </a:endParaRPr>
          </a:p>
        </p:txBody>
      </p:sp>
      <p:sp>
        <p:nvSpPr>
          <p:cNvPr id="6" name="单圆角矩形 5"/>
          <p:cNvSpPr/>
          <p:nvPr/>
        </p:nvSpPr>
        <p:spPr bwMode="auto">
          <a:xfrm>
            <a:off x="395536" y="2759779"/>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1) How</a:t>
            </a:r>
            <a:endParaRPr lang="en-GB" sz="2400" b="1" dirty="0">
              <a:solidFill>
                <a:srgbClr val="0000FF"/>
              </a:solidFill>
            </a:endParaRPr>
          </a:p>
        </p:txBody>
      </p:sp>
      <p:sp>
        <p:nvSpPr>
          <p:cNvPr id="11" name="矩形 10"/>
          <p:cNvSpPr/>
          <p:nvPr/>
        </p:nvSpPr>
        <p:spPr bwMode="auto">
          <a:xfrm>
            <a:off x="347570" y="3645024"/>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2) </a:t>
            </a:r>
            <a:r>
              <a:rPr lang="en-US" sz="2400" b="1" dirty="0"/>
              <a:t>________ </a:t>
            </a:r>
            <a:r>
              <a:rPr lang="en-GB" sz="2400" b="1" dirty="0"/>
              <a:t>is known </a:t>
            </a:r>
            <a:r>
              <a:rPr lang="en-GB" sz="2400" b="1"/>
              <a:t>to </a:t>
            </a:r>
            <a:r>
              <a:rPr lang="en-GB" sz="2400" b="1" smtClean="0"/>
              <a:t>us all </a:t>
            </a:r>
            <a:r>
              <a:rPr lang="en-GB" sz="2400" b="1" dirty="0"/>
              <a:t>that the </a:t>
            </a:r>
            <a:r>
              <a:rPr lang="en-GB" sz="2400" b="1" i="1" dirty="0"/>
              <a:t>astronomer </a:t>
            </a:r>
            <a:r>
              <a:rPr lang="en-GB" sz="2400" b="1" dirty="0"/>
              <a:t>will come to our school.</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398362"/>
            <a:ext cx="655272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C00000"/>
                </a:solidFill>
              </a:rPr>
              <a:t>Fill in the blanks with proper words (given)</a:t>
            </a:r>
            <a:endParaRPr lang="en-GB" sz="2400" b="1" dirty="0">
              <a:solidFill>
                <a:srgbClr val="C00000"/>
              </a:solidFill>
            </a:endParaRPr>
          </a:p>
        </p:txBody>
      </p:sp>
      <p:sp>
        <p:nvSpPr>
          <p:cNvPr id="3" name="矩形 2"/>
          <p:cNvSpPr/>
          <p:nvPr/>
        </p:nvSpPr>
        <p:spPr bwMode="auto">
          <a:xfrm>
            <a:off x="395536" y="1340768"/>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3) </a:t>
            </a:r>
            <a:r>
              <a:rPr lang="en-US" sz="2400" b="1" dirty="0"/>
              <a:t>________</a:t>
            </a:r>
            <a:r>
              <a:rPr lang="en-US" sz="2400" b="1" i="1" dirty="0"/>
              <a:t> </a:t>
            </a:r>
            <a:r>
              <a:rPr lang="en-GB" sz="2400" b="1" i="1" dirty="0"/>
              <a:t>mosquitoes</a:t>
            </a:r>
            <a:r>
              <a:rPr lang="en-GB" sz="2400" b="1" dirty="0"/>
              <a:t> need most is blood from man and animals.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5" name="单圆角矩形 4"/>
          <p:cNvSpPr/>
          <p:nvPr/>
        </p:nvSpPr>
        <p:spPr bwMode="auto">
          <a:xfrm>
            <a:off x="395536" y="5085184"/>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4) </a:t>
            </a:r>
            <a:r>
              <a:rPr lang="en-US" sz="2400" b="1" dirty="0">
                <a:solidFill>
                  <a:srgbClr val="0000FF"/>
                </a:solidFill>
              </a:rPr>
              <a:t>w</a:t>
            </a:r>
            <a:r>
              <a:rPr lang="en-GB" sz="2400" b="1" dirty="0" err="1">
                <a:solidFill>
                  <a:srgbClr val="0000FF"/>
                </a:solidFill>
              </a:rPr>
              <a:t>hy</a:t>
            </a:r>
            <a:r>
              <a:rPr lang="en-GB" sz="2400" b="1" dirty="0">
                <a:solidFill>
                  <a:srgbClr val="0000FF"/>
                </a:solidFill>
              </a:rPr>
              <a:t>/that</a:t>
            </a:r>
            <a:endParaRPr lang="en-GB" sz="2400" b="1" dirty="0">
              <a:solidFill>
                <a:srgbClr val="0000FF"/>
              </a:solidFill>
            </a:endParaRPr>
          </a:p>
        </p:txBody>
      </p:sp>
      <p:sp>
        <p:nvSpPr>
          <p:cNvPr id="6" name="单圆角矩形 5"/>
          <p:cNvSpPr/>
          <p:nvPr/>
        </p:nvSpPr>
        <p:spPr bwMode="auto">
          <a:xfrm>
            <a:off x="395536" y="2759779"/>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3) What</a:t>
            </a:r>
            <a:endParaRPr lang="en-GB" sz="2400" b="1" dirty="0">
              <a:solidFill>
                <a:srgbClr val="0000FF"/>
              </a:solidFill>
            </a:endParaRPr>
          </a:p>
        </p:txBody>
      </p:sp>
      <p:sp>
        <p:nvSpPr>
          <p:cNvPr id="11" name="矩形 10"/>
          <p:cNvSpPr/>
          <p:nvPr/>
        </p:nvSpPr>
        <p:spPr bwMode="auto">
          <a:xfrm>
            <a:off x="347570" y="3645024"/>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4) It still puzzles us </a:t>
            </a:r>
            <a:r>
              <a:rPr lang="en-US" sz="2400" b="1" dirty="0"/>
              <a:t>________ </a:t>
            </a:r>
            <a:r>
              <a:rPr lang="en-GB" sz="2400" b="1" dirty="0"/>
              <a:t>the </a:t>
            </a:r>
            <a:r>
              <a:rPr lang="en-GB" sz="2400" b="1" i="1" dirty="0"/>
              <a:t>astronaut</a:t>
            </a:r>
            <a:r>
              <a:rPr lang="en-GB" sz="2400" b="1" dirty="0"/>
              <a:t> didn’t accept the </a:t>
            </a:r>
            <a:r>
              <a:rPr lang="en-GB" sz="2400" b="1" i="1" dirty="0"/>
              <a:t>mission</a:t>
            </a:r>
            <a:r>
              <a:rPr lang="en-GB" sz="2400" b="1" dirty="0"/>
              <a:t>.</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398362"/>
            <a:ext cx="655272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C00000"/>
                </a:solidFill>
              </a:rPr>
              <a:t>Fill in the blanks with proper words (given)</a:t>
            </a:r>
            <a:endParaRPr lang="en-GB" sz="2400" b="1" dirty="0">
              <a:solidFill>
                <a:srgbClr val="C00000"/>
              </a:solidFill>
            </a:endParaRPr>
          </a:p>
        </p:txBody>
      </p:sp>
      <p:sp>
        <p:nvSpPr>
          <p:cNvPr id="3" name="矩形 2"/>
          <p:cNvSpPr/>
          <p:nvPr/>
        </p:nvSpPr>
        <p:spPr bwMode="auto">
          <a:xfrm>
            <a:off x="395536" y="1340768"/>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5) It is mysterious to scientists </a:t>
            </a:r>
            <a:r>
              <a:rPr lang="en-US" sz="2400" b="1" dirty="0"/>
              <a:t>________ </a:t>
            </a:r>
            <a:r>
              <a:rPr lang="en-GB" sz="2400" b="1" dirty="0"/>
              <a:t>the strange</a:t>
            </a:r>
            <a:r>
              <a:rPr lang="en-GB" sz="2400" b="1" i="1" dirty="0"/>
              <a:t> creature</a:t>
            </a:r>
            <a:r>
              <a:rPr lang="en-GB" sz="2400" b="1" dirty="0"/>
              <a:t> comes from.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5" name="单圆角矩形 4"/>
          <p:cNvSpPr/>
          <p:nvPr/>
        </p:nvSpPr>
        <p:spPr bwMode="auto">
          <a:xfrm>
            <a:off x="424393" y="5085184"/>
            <a:ext cx="3960440"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6) have been </a:t>
            </a:r>
            <a:r>
              <a:rPr lang="en-GB" sz="2400" b="1" i="1" dirty="0">
                <a:solidFill>
                  <a:srgbClr val="0000FF"/>
                </a:solidFill>
              </a:rPr>
              <a:t>exposed</a:t>
            </a:r>
            <a:endParaRPr lang="en-GB" sz="2400" b="1" dirty="0">
              <a:solidFill>
                <a:srgbClr val="0000FF"/>
              </a:solidFill>
            </a:endParaRPr>
          </a:p>
        </p:txBody>
      </p:sp>
      <p:sp>
        <p:nvSpPr>
          <p:cNvPr id="6" name="单圆角矩形 5"/>
          <p:cNvSpPr/>
          <p:nvPr/>
        </p:nvSpPr>
        <p:spPr bwMode="auto">
          <a:xfrm>
            <a:off x="395536" y="2759779"/>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0000FF"/>
                </a:solidFill>
              </a:rPr>
              <a:t>5)</a:t>
            </a:r>
            <a:r>
              <a:rPr lang="en-US" sz="2400" b="1" dirty="0">
                <a:solidFill>
                  <a:srgbClr val="0000FF"/>
                </a:solidFill>
              </a:rPr>
              <a:t> w</a:t>
            </a:r>
            <a:r>
              <a:rPr lang="en-GB" sz="2400" b="1" dirty="0">
                <a:solidFill>
                  <a:srgbClr val="0000FF"/>
                </a:solidFill>
              </a:rPr>
              <a:t>here</a:t>
            </a:r>
            <a:endParaRPr lang="en-GB" sz="2400" b="1" dirty="0">
              <a:solidFill>
                <a:srgbClr val="0000FF"/>
              </a:solidFill>
            </a:endParaRPr>
          </a:p>
        </p:txBody>
      </p:sp>
      <p:sp>
        <p:nvSpPr>
          <p:cNvPr id="11" name="矩形 10"/>
          <p:cNvSpPr/>
          <p:nvPr/>
        </p:nvSpPr>
        <p:spPr bwMode="auto">
          <a:xfrm>
            <a:off x="347570" y="3645024"/>
            <a:ext cx="8352928"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6) So far, how the accident happened and who are to blame </a:t>
            </a:r>
            <a:r>
              <a:rPr lang="en-US" sz="2400" b="1" dirty="0"/>
              <a:t>________ (</a:t>
            </a:r>
            <a:r>
              <a:rPr lang="en-US" sz="2400" b="1" i="1" dirty="0"/>
              <a:t>expose</a:t>
            </a:r>
            <a:r>
              <a:rPr lang="en-US" sz="2400" b="1" dirty="0"/>
              <a:t>) </a:t>
            </a:r>
            <a:r>
              <a:rPr lang="en-GB" sz="2400" b="1" dirty="0"/>
              <a:t>by the mass media.</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4195</Words>
  <Application>WPS 演示</Application>
  <PresentationFormat>全屏显示(4:3)</PresentationFormat>
  <Paragraphs>193</Paragraphs>
  <Slides>16</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宋体</vt:lpstr>
      <vt:lpstr>Wingdings</vt:lpstr>
      <vt:lpstr>Times New Roman</vt:lpstr>
      <vt:lpstr>楷体</vt:lpstr>
      <vt:lpstr>隶书</vt:lpstr>
      <vt:lpstr>Arial Black</vt:lpstr>
      <vt:lpstr>方正舒体</vt:lpstr>
      <vt:lpstr>Wingdings</vt:lpstr>
      <vt:lpstr>Wingdings 3</vt:lpstr>
      <vt:lpstr>Wingdings 2</vt:lpstr>
      <vt:lpstr>微软雅黑</vt:lpstr>
      <vt:lpstr>Arial Unicode MS</vt:lpstr>
      <vt:lpstr>华文中宋</vt:lpstr>
      <vt:lpstr>华文新魏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DING Jing</cp:lastModifiedBy>
  <cp:revision>705</cp:revision>
  <dcterms:created xsi:type="dcterms:W3CDTF">2021-04-28T02:54:00Z</dcterms:created>
  <dcterms:modified xsi:type="dcterms:W3CDTF">2021-11-25T07:46:59Z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3A471447D4464DBC8E16CAD7BFA2ECA9</vt:lpwstr>
  </property>
</Properties>
</file>