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gif" ContentType="image/gif"/>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83" r:id="rId9"/>
    <p:sldId id="262" r:id="rId10"/>
    <p:sldId id="263" r:id="rId11"/>
    <p:sldId id="284" r:id="rId12"/>
    <p:sldId id="264" r:id="rId13"/>
    <p:sldId id="265" r:id="rId14"/>
    <p:sldId id="266" r:id="rId15"/>
    <p:sldId id="267" r:id="rId16"/>
    <p:sldId id="268" r:id="rId17"/>
    <p:sldId id="269" r:id="rId18"/>
    <p:sldId id="270" r:id="rId19"/>
    <p:sldId id="271" r:id="rId20"/>
    <p:sldId id="272" r:id="rId21"/>
    <p:sldId id="273" r:id="rId22"/>
    <p:sldId id="276" r:id="rId23"/>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howGuides="1">
      <p:cViewPr varScale="1">
        <p:scale>
          <a:sx n="72" d="100"/>
          <a:sy n="72" d="100"/>
        </p:scale>
        <p:origin x="-106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p>
            <a:pPr lvl="0"/>
            <a:r>
              <a:rPr lang="zh-CN" altLang="en-US" dirty="0"/>
              <a:t>单击此处编辑母版标题样式</a:t>
            </a:r>
            <a:endParaRPr lang="zh-CN" altLang="en-US" dirty="0"/>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dirty="0">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dirty="0">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14.xml"/><Relationship Id="rId2" Type="http://schemas.openxmlformats.org/officeDocument/2006/relationships/slide" Target="slide13.xml"/><Relationship Id="rId1" Type="http://schemas.openxmlformats.org/officeDocument/2006/relationships/slide" Target="slide1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openxmlformats.org/officeDocument/2006/relationships/image" Target="../media/image5.GIF"/><Relationship Id="rId7" Type="http://schemas.openxmlformats.org/officeDocument/2006/relationships/slide" Target="slide1.xml"/><Relationship Id="rId6" Type="http://schemas.openxmlformats.org/officeDocument/2006/relationships/slide" Target="slide6.xml"/><Relationship Id="rId5" Type="http://schemas.openxmlformats.org/officeDocument/2006/relationships/slide" Target="slide3.xml"/><Relationship Id="rId4" Type="http://schemas.openxmlformats.org/officeDocument/2006/relationships/slide" Target="slide4.xml"/><Relationship Id="rId3" Type="http://schemas.openxmlformats.org/officeDocument/2006/relationships/slide" Target="slide2.xml"/><Relationship Id="rId2" Type="http://schemas.openxmlformats.org/officeDocument/2006/relationships/hyperlink" Target="&#22823;&#28193;&#27827;.avi" TargetMode="External"/><Relationship Id="rId1" Type="http://schemas.openxmlformats.org/officeDocument/2006/relationships/hyperlink" Target="&#32418;&#20891;&#34880;&#25112;&#28248;&#27743;1.as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7.xml"/><Relationship Id="rId2" Type="http://schemas.openxmlformats.org/officeDocument/2006/relationships/image" Target="../media/image6.emf"/><Relationship Id="rId1"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49218" name="Text Box 2"/>
          <p:cNvSpPr txBox="1">
            <a:spLocks noChangeArrowheads="1"/>
          </p:cNvSpPr>
          <p:nvPr/>
        </p:nvSpPr>
        <p:spPr bwMode="auto">
          <a:xfrm>
            <a:off x="0" y="44450"/>
            <a:ext cx="8893175" cy="3046095"/>
          </a:xfrm>
          <a:prstGeom prst="rect">
            <a:avLst/>
          </a:prstGeom>
          <a:noFill/>
          <a:ln w="9525">
            <a:noFill/>
            <a:miter lim="800000"/>
          </a:ln>
          <a:effectLst/>
        </p:spPr>
        <p:txBody>
          <a:bodyPr>
            <a:spAutoFit/>
          </a:bodyPr>
          <a:lstStyle/>
          <a:p>
            <a:pPr marR="0" defTabSz="914400">
              <a:spcBef>
                <a:spcPct val="50000"/>
              </a:spcBef>
              <a:buClrTx/>
              <a:buSzTx/>
              <a:buFontTx/>
              <a:buNone/>
              <a:defRPr/>
            </a:pPr>
            <a:r>
              <a:rPr kumimoji="0" lang="zh-CN" altLang="en-US" sz="4800" b="1" kern="1200" cap="none" spc="0" normalizeH="0" baseline="0" noProof="0">
                <a:solidFill>
                  <a:srgbClr val="000000"/>
                </a:solidFill>
                <a:effectLst>
                  <a:outerShdw blurRad="38100" dist="38100" dir="2700000" algn="tl">
                    <a:srgbClr val="C0C0C0"/>
                  </a:outerShdw>
                </a:effectLst>
                <a:latin typeface="黑体" panose="02010609060101010101" pitchFamily="49" charset="-122"/>
                <a:ea typeface="黑体" panose="02010609060101010101" pitchFamily="49" charset="-122"/>
                <a:cs typeface="+mn-cs"/>
              </a:rPr>
              <a:t>第</a:t>
            </a:r>
            <a:r>
              <a:rPr kumimoji="0" lang="en-US" altLang="zh-CN" sz="4800" b="1" kern="1200" cap="none" spc="0" normalizeH="0" baseline="0" noProof="0">
                <a:solidFill>
                  <a:srgbClr val="000000"/>
                </a:solidFill>
                <a:effectLst>
                  <a:outerShdw blurRad="38100" dist="38100" dir="2700000" algn="tl">
                    <a:srgbClr val="C0C0C0"/>
                  </a:outerShdw>
                </a:effectLst>
                <a:latin typeface="黑体" panose="02010609060101010101" pitchFamily="49" charset="-122"/>
                <a:ea typeface="黑体" panose="02010609060101010101" pitchFamily="49" charset="-122"/>
                <a:cs typeface="+mn-cs"/>
              </a:rPr>
              <a:t>15</a:t>
            </a:r>
            <a:r>
              <a:rPr kumimoji="0" lang="zh-CN" altLang="en-US" sz="4800" b="1" kern="1200" cap="none" spc="0" normalizeH="0" baseline="0" noProof="0">
                <a:solidFill>
                  <a:srgbClr val="000000"/>
                </a:solidFill>
                <a:effectLst>
                  <a:outerShdw blurRad="38100" dist="38100" dir="2700000" algn="tl">
                    <a:srgbClr val="C0C0C0"/>
                  </a:outerShdw>
                </a:effectLst>
                <a:latin typeface="黑体" panose="02010609060101010101" pitchFamily="49" charset="-122"/>
                <a:ea typeface="黑体" panose="02010609060101010101" pitchFamily="49" charset="-122"/>
                <a:cs typeface="+mn-cs"/>
              </a:rPr>
              <a:t>课    国共的十年对峙</a:t>
            </a:r>
            <a:endParaRPr kumimoji="0" lang="zh-CN" altLang="en-US" sz="4800" b="1" kern="1200" cap="none" spc="0" normalizeH="0" baseline="0" noProof="0">
              <a:solidFill>
                <a:srgbClr val="000000"/>
              </a:solidFill>
              <a:effectLst>
                <a:outerShdw blurRad="38100" dist="38100" dir="2700000" algn="tl">
                  <a:srgbClr val="C0C0C0"/>
                </a:outerShdw>
              </a:effectLst>
              <a:latin typeface="黑体" panose="02010609060101010101" pitchFamily="49" charset="-122"/>
              <a:ea typeface="黑体" panose="02010609060101010101" pitchFamily="49" charset="-122"/>
              <a:cs typeface="+mn-cs"/>
            </a:endParaRPr>
          </a:p>
          <a:p>
            <a:pPr marR="0" defTabSz="914400">
              <a:spcBef>
                <a:spcPct val="50000"/>
              </a:spcBef>
              <a:buClrTx/>
              <a:buSzTx/>
              <a:buFontTx/>
              <a:buNone/>
              <a:defRPr/>
            </a:pPr>
            <a:endParaRPr kumimoji="0" lang="zh-CN" altLang="en-US" sz="4800" b="1" kern="1200" cap="none" spc="0" normalizeH="0" baseline="0" noProof="0">
              <a:solidFill>
                <a:srgbClr val="000000"/>
              </a:solidFill>
              <a:effectLst>
                <a:outerShdw blurRad="38100" dist="38100" dir="2700000" algn="tl">
                  <a:srgbClr val="C0C0C0"/>
                </a:outerShdw>
              </a:effectLst>
              <a:latin typeface="黑体" panose="02010609060101010101" pitchFamily="49" charset="-122"/>
              <a:ea typeface="黑体" panose="02010609060101010101" pitchFamily="49" charset="-122"/>
              <a:cs typeface="+mn-cs"/>
            </a:endParaRPr>
          </a:p>
          <a:p>
            <a:pPr marR="0" defTabSz="914400">
              <a:spcBef>
                <a:spcPct val="50000"/>
              </a:spcBef>
              <a:buClrTx/>
              <a:buSzTx/>
              <a:buFontTx/>
              <a:buNone/>
              <a:defRPr/>
            </a:pPr>
            <a:r>
              <a:rPr kumimoji="0" lang="zh-CN" altLang="en-US" sz="4800" b="1" kern="1200" cap="none" spc="0" normalizeH="0" baseline="0" noProof="0">
                <a:solidFill>
                  <a:srgbClr val="000000"/>
                </a:solidFill>
                <a:effectLst>
                  <a:outerShdw blurRad="38100" dist="38100" dir="2700000" algn="tl">
                    <a:srgbClr val="C0C0C0"/>
                  </a:outerShdw>
                </a:effectLst>
                <a:latin typeface="黑体" panose="02010609060101010101" pitchFamily="49" charset="-122"/>
                <a:ea typeface="黑体" panose="02010609060101010101" pitchFamily="49" charset="-122"/>
                <a:cs typeface="+mn-cs"/>
              </a:rPr>
              <a:t>       </a:t>
            </a:r>
            <a:r>
              <a:rPr kumimoji="0" lang="en-US" altLang="zh-CN" sz="4800" b="1" kern="1200" cap="none" spc="0" normalizeH="0" baseline="0" noProof="0">
                <a:solidFill>
                  <a:srgbClr val="000000"/>
                </a:solidFill>
                <a:effectLst>
                  <a:outerShdw blurRad="38100" dist="38100" dir="2700000" algn="tl">
                    <a:srgbClr val="C0C0C0"/>
                  </a:outerShdw>
                </a:effectLst>
                <a:latin typeface="黑体" panose="02010609060101010101" pitchFamily="49" charset="-122"/>
                <a:ea typeface="黑体" panose="02010609060101010101" pitchFamily="49" charset="-122"/>
                <a:cs typeface="+mn-cs"/>
              </a:rPr>
              <a:t>shis</a:t>
            </a:r>
            <a:r>
              <a:rPr kumimoji="0" lang="zh-CN" altLang="zh-CN" sz="4800" b="1" kern="1200" cap="none" spc="0" normalizeH="0" baseline="0" noProof="0">
                <a:solidFill>
                  <a:srgbClr val="000000"/>
                </a:solidFill>
                <a:effectLst>
                  <a:outerShdw blurRad="38100" dist="38100" dir="2700000" algn="tl">
                    <a:srgbClr val="C0C0C0"/>
                  </a:outerShdw>
                </a:effectLst>
                <a:latin typeface="黑体" panose="02010609060101010101" pitchFamily="49" charset="-122"/>
                <a:ea typeface="黑体" panose="02010609060101010101" pitchFamily="49" charset="-122"/>
                <a:cs typeface="+mn-cs"/>
              </a:rPr>
              <a:t>十年</a:t>
            </a:r>
            <a:endParaRPr kumimoji="0" lang="zh-CN" altLang="zh-CN" sz="4800" b="1" kern="1200" cap="none" spc="0" normalizeH="0" baseline="0" noProof="0">
              <a:solidFill>
                <a:srgbClr val="000000"/>
              </a:solidFill>
              <a:effectLst>
                <a:outerShdw blurRad="38100" dist="38100" dir="2700000" algn="tl">
                  <a:srgbClr val="C0C0C0"/>
                </a:outerShdw>
              </a:effectLst>
              <a:latin typeface="黑体" panose="02010609060101010101" pitchFamily="49" charset="-122"/>
              <a:ea typeface="黑体" panose="02010609060101010101" pitchFamily="49" charset="-122"/>
              <a:cs typeface="+mn-cs"/>
            </a:endParaRPr>
          </a:p>
        </p:txBody>
      </p:sp>
      <p:pic>
        <p:nvPicPr>
          <p:cNvPr id="4099" name="Picture 3" descr="星星之火，可以燎原"/>
          <p:cNvPicPr>
            <a:picLocks noChangeAspect="1"/>
          </p:cNvPicPr>
          <p:nvPr/>
        </p:nvPicPr>
        <p:blipFill>
          <a:blip r:embed="rId1"/>
          <a:stretch>
            <a:fillRect/>
          </a:stretch>
        </p:blipFill>
        <p:spPr>
          <a:xfrm>
            <a:off x="0" y="914400"/>
            <a:ext cx="9144000" cy="5943600"/>
          </a:xfrm>
          <a:prstGeom prst="rect">
            <a:avLst/>
          </a:prstGeom>
          <a:noFill/>
          <a:ln w="19050" cap="flat" cmpd="sng">
            <a:solidFill>
              <a:srgbClr val="3366FF"/>
            </a:solidFill>
            <a:prstDash val="solid"/>
            <a:miter/>
            <a:headEnd type="none" w="med" len="med"/>
            <a:tailEnd type="none" w="med" len="med"/>
          </a:ln>
        </p:spPr>
      </p:pic>
      <p:sp>
        <p:nvSpPr>
          <p:cNvPr id="649220" name="Rectangle 4"/>
          <p:cNvSpPr>
            <a:spLocks noChangeArrowheads="1"/>
          </p:cNvSpPr>
          <p:nvPr/>
        </p:nvSpPr>
        <p:spPr bwMode="auto">
          <a:xfrm>
            <a:off x="2209800" y="5657850"/>
            <a:ext cx="5638800" cy="714375"/>
          </a:xfrm>
          <a:prstGeom prst="rect">
            <a:avLst/>
          </a:prstGeom>
          <a:solidFill>
            <a:srgbClr val="3366FF">
              <a:alpha val="52000"/>
            </a:srgbClr>
          </a:solidFill>
          <a:ln w="12700">
            <a:solidFill>
              <a:srgbClr val="3366FF"/>
            </a:solidFill>
            <a:miter lim="800000"/>
          </a:ln>
          <a:effectLst/>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000" b="1" i="0" u="none" strike="noStrike" kern="1200" cap="none" spc="0" normalizeH="0" baseline="0" noProof="0">
                <a:ln>
                  <a:noFill/>
                </a:ln>
                <a:solidFill>
                  <a:srgbClr val="FF0000"/>
                </a:solidFill>
                <a:effectLst>
                  <a:outerShdw blurRad="38100" dist="38100" dir="2700000" algn="tl">
                    <a:srgbClr val="000000"/>
                  </a:outerShdw>
                </a:effectLst>
                <a:uLnTx/>
                <a:uFillTx/>
                <a:latin typeface="黑体" panose="02010609060101010101" pitchFamily="49" charset="-122"/>
                <a:ea typeface="黑体" panose="02010609060101010101" pitchFamily="49" charset="-122"/>
                <a:cs typeface="+mn-cs"/>
              </a:rPr>
              <a:t>（</a:t>
            </a:r>
            <a:r>
              <a:rPr kumimoji="0" lang="en-US" altLang="zh-CN" sz="4000" b="1" i="0" u="none" strike="noStrike" kern="1200" cap="none" spc="0" normalizeH="0" baseline="0" noProof="0">
                <a:ln>
                  <a:noFill/>
                </a:ln>
                <a:solidFill>
                  <a:srgbClr val="FF0000"/>
                </a:solidFill>
                <a:effectLst>
                  <a:outerShdw blurRad="38100" dist="38100" dir="2700000" algn="tl">
                    <a:srgbClr val="000000"/>
                  </a:outerShdw>
                </a:effectLst>
                <a:uLnTx/>
                <a:uFillTx/>
                <a:latin typeface="黑体" panose="02010609060101010101" pitchFamily="49" charset="-122"/>
                <a:ea typeface="黑体" panose="02010609060101010101" pitchFamily="49" charset="-122"/>
                <a:cs typeface="+mn-cs"/>
              </a:rPr>
              <a:t>1927</a:t>
            </a:r>
            <a:r>
              <a:rPr kumimoji="0" lang="en-US" altLang="zh-CN" sz="4000" b="1" i="0" u="none" strike="noStrike" kern="1200" cap="none" spc="0" normalizeH="0" baseline="0" noProof="0">
                <a:ln>
                  <a:noFill/>
                </a:ln>
                <a:solidFill>
                  <a:srgbClr val="FF0000"/>
                </a:solidFill>
                <a:effectLst>
                  <a:outerShdw blurRad="38100" dist="38100" dir="2700000" algn="tl">
                    <a:srgbClr val="000000"/>
                  </a:outerShdw>
                </a:effectLst>
                <a:uLnTx/>
                <a:uFillTx/>
                <a:latin typeface="Arial" panose="020B0604020202020204"/>
                <a:ea typeface="黑体" panose="02010609060101010101" pitchFamily="49" charset="-122"/>
                <a:cs typeface="+mn-cs"/>
              </a:rPr>
              <a:t>—</a:t>
            </a:r>
            <a:r>
              <a:rPr kumimoji="0" lang="en-US" altLang="zh-CN" sz="4000" b="1" i="0" u="none" strike="noStrike" kern="1200" cap="none" spc="0" normalizeH="0" baseline="0" noProof="0">
                <a:ln>
                  <a:noFill/>
                </a:ln>
                <a:solidFill>
                  <a:srgbClr val="FF0000"/>
                </a:solidFill>
                <a:effectLst>
                  <a:outerShdw blurRad="38100" dist="38100" dir="2700000" algn="tl">
                    <a:srgbClr val="000000"/>
                  </a:outerShdw>
                </a:effectLst>
                <a:uLnTx/>
                <a:uFillTx/>
                <a:latin typeface="黑体" panose="02010609060101010101" pitchFamily="49" charset="-122"/>
                <a:ea typeface="黑体" panose="02010609060101010101" pitchFamily="49" charset="-122"/>
                <a:cs typeface="+mn-cs"/>
              </a:rPr>
              <a:t>1937</a:t>
            </a:r>
            <a:r>
              <a:rPr kumimoji="0" lang="zh-CN" altLang="en-US" sz="4000" b="1" i="0" u="none" strike="noStrike" kern="1200" cap="none" spc="0" normalizeH="0" baseline="0" noProof="0">
                <a:ln>
                  <a:noFill/>
                </a:ln>
                <a:solidFill>
                  <a:srgbClr val="FF0000"/>
                </a:solidFill>
                <a:effectLst>
                  <a:outerShdw blurRad="38100" dist="38100" dir="2700000" algn="tl">
                    <a:srgbClr val="000000"/>
                  </a:outerShdw>
                </a:effectLst>
                <a:uLnTx/>
                <a:uFillTx/>
                <a:latin typeface="黑体" panose="02010609060101010101" pitchFamily="49" charset="-122"/>
                <a:ea typeface="黑体" panose="02010609060101010101" pitchFamily="49" charset="-122"/>
                <a:cs typeface="+mn-cs"/>
              </a:rPr>
              <a:t>年）</a:t>
            </a:r>
            <a:endParaRPr kumimoji="0" lang="zh-CN" altLang="en-US" sz="4000" b="1" i="0" u="none" strike="noStrike" kern="1200" cap="none" spc="0" normalizeH="0" baseline="0" noProof="0">
              <a:ln>
                <a:noFill/>
              </a:ln>
              <a:solidFill>
                <a:srgbClr val="FF0000"/>
              </a:solidFill>
              <a:effectLst>
                <a:outerShdw blurRad="38100" dist="38100" dir="2700000" algn="tl">
                  <a:srgbClr val="000000"/>
                </a:outerShdw>
              </a:effectLst>
              <a:uLnTx/>
              <a:uFillTx/>
              <a:latin typeface="黑体" panose="02010609060101010101" pitchFamily="49" charset="-122"/>
              <a:ea typeface="黑体" panose="02010609060101010101" pitchFamily="49" charset="-122"/>
              <a:cs typeface="+mn-cs"/>
            </a:endParaRPr>
          </a:p>
        </p:txBody>
      </p:sp>
    </p:spTree>
  </p:cSld>
  <p:clrMapOvr>
    <a:masterClrMapping/>
  </p:clrMapOvr>
  <p:transition spd="med">
    <p:zoom dir="in"/>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490980" y="2125980"/>
            <a:ext cx="7108825" cy="2306955"/>
          </a:xfrm>
          <a:prstGeom prst="rect">
            <a:avLst/>
          </a:prstGeom>
          <a:noFill/>
        </p:spPr>
        <p:txBody>
          <a:bodyPr wrap="square" rtlCol="0" anchor="t">
            <a:spAutoFit/>
          </a:bodyPr>
          <a:p>
            <a:r>
              <a:rPr lang="en-US" altLang="zh-CN" sz="3600" b="1" dirty="0">
                <a:solidFill>
                  <a:srgbClr val="FF0000"/>
                </a:solidFill>
                <a:ea typeface="黑体" panose="02010609060101010101" pitchFamily="49" charset="-122"/>
                <a:sym typeface="+mn-ea"/>
              </a:rPr>
              <a:t>3</a:t>
            </a:r>
            <a:r>
              <a:rPr lang="zh-CN" altLang="en-US" sz="3600" b="1" dirty="0">
                <a:solidFill>
                  <a:srgbClr val="FF0000"/>
                </a:solidFill>
                <a:ea typeface="黑体" panose="02010609060101010101" pitchFamily="49" charset="-122"/>
                <a:sym typeface="+mn-ea"/>
              </a:rPr>
              <a:t>、武装斗争</a:t>
            </a:r>
            <a:r>
              <a:rPr lang="zh-CN" altLang="en-US" sz="3600" b="1" dirty="0">
                <a:ea typeface="黑体" panose="02010609060101010101" pitchFamily="49" charset="-122"/>
                <a:sym typeface="+mn-ea"/>
              </a:rPr>
              <a:t>：</a:t>
            </a:r>
            <a:r>
              <a:rPr lang="en-US" altLang="zh-CN" sz="3600" b="1" dirty="0">
                <a:ea typeface="黑体" panose="02010609060101010101" pitchFamily="49" charset="-122"/>
                <a:sym typeface="+mn-ea"/>
              </a:rPr>
              <a:t>1930</a:t>
            </a:r>
            <a:r>
              <a:rPr lang="zh-CN" altLang="en-US" sz="3600" b="1" dirty="0">
                <a:ea typeface="黑体" panose="02010609060101010101" pitchFamily="49" charset="-122"/>
                <a:sym typeface="+mn-ea"/>
              </a:rPr>
              <a:t>年</a:t>
            </a:r>
            <a:r>
              <a:rPr lang="en-US" altLang="zh-CN" sz="3600" b="1" dirty="0">
                <a:ea typeface="黑体" panose="02010609060101010101" pitchFamily="49" charset="-122"/>
                <a:sym typeface="+mn-ea"/>
              </a:rPr>
              <a:t>10</a:t>
            </a:r>
            <a:r>
              <a:rPr lang="zh-CN" altLang="en-US" sz="3600" b="1" dirty="0">
                <a:ea typeface="黑体" panose="02010609060101010101" pitchFamily="49" charset="-122"/>
                <a:sym typeface="+mn-ea"/>
              </a:rPr>
              <a:t>月起，毛泽东、朱德领导红军粉碎了敌人</a:t>
            </a:r>
            <a:r>
              <a:rPr lang="zh-CN" altLang="en-US" sz="3600" b="1" dirty="0">
                <a:solidFill>
                  <a:srgbClr val="0000CC"/>
                </a:solidFill>
                <a:ea typeface="黑体" panose="02010609060101010101" pitchFamily="49" charset="-122"/>
                <a:sym typeface="+mn-ea"/>
              </a:rPr>
              <a:t>三次大规模“围剿”</a:t>
            </a:r>
            <a:r>
              <a:rPr lang="zh-CN" altLang="en-US" sz="3600" b="1" dirty="0">
                <a:ea typeface="黑体" panose="02010609060101010101" pitchFamily="49" charset="-122"/>
                <a:sym typeface="+mn-ea"/>
              </a:rPr>
              <a:t>，使革命根据地得到巩固和发展；</a:t>
            </a:r>
            <a:endParaRPr lang="zh-CN" altLang="en-US" sz="36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60834" name="Text Box 2"/>
          <p:cNvSpPr txBox="1"/>
          <p:nvPr/>
        </p:nvSpPr>
        <p:spPr>
          <a:xfrm>
            <a:off x="0" y="0"/>
            <a:ext cx="9144000" cy="7180580"/>
          </a:xfrm>
          <a:prstGeom prst="rect">
            <a:avLst/>
          </a:prstGeom>
          <a:noFill/>
          <a:ln w="9525">
            <a:noFill/>
          </a:ln>
        </p:spPr>
        <p:txBody>
          <a:bodyPr>
            <a:spAutoFit/>
          </a:bodyPr>
          <a:p>
            <a:pPr>
              <a:lnSpc>
                <a:spcPct val="90000"/>
              </a:lnSpc>
            </a:pPr>
            <a:r>
              <a:rPr lang="en-US" altLang="zh-CN" sz="3200" b="1">
                <a:latin typeface="Arial" panose="020B0604020202020204" pitchFamily="34" charset="0"/>
                <a:ea typeface="黑体" panose="02010609060101010101" pitchFamily="49" charset="-122"/>
              </a:rPr>
              <a:t>b.</a:t>
            </a:r>
            <a:r>
              <a:rPr lang="zh-CN" altLang="en-US" sz="3200" b="1" dirty="0">
                <a:solidFill>
                  <a:srgbClr val="FF0000"/>
                </a:solidFill>
                <a:latin typeface="Arial" panose="020B0604020202020204" pitchFamily="34" charset="0"/>
                <a:ea typeface="黑体" panose="02010609060101010101" pitchFamily="49" charset="-122"/>
              </a:rPr>
              <a:t>作用</a:t>
            </a:r>
            <a:r>
              <a:rPr lang="zh-CN" altLang="en-US" sz="3200" b="1" dirty="0">
                <a:latin typeface="Arial" panose="020B0604020202020204" pitchFamily="34" charset="0"/>
                <a:ea typeface="黑体" panose="02010609060101010101" pitchFamily="49" charset="-122"/>
              </a:rPr>
              <a:t>：粉碎了国民政府的经济封锁，巩固了红 色政权。</a:t>
            </a:r>
            <a:endParaRPr lang="zh-CN" altLang="en-US" sz="3200" b="1" dirty="0">
              <a:latin typeface="Arial" panose="020B0604020202020204" pitchFamily="34" charset="0"/>
              <a:ea typeface="黑体" panose="02010609060101010101" pitchFamily="49" charset="-122"/>
            </a:endParaRPr>
          </a:p>
          <a:p>
            <a:pPr>
              <a:lnSpc>
                <a:spcPct val="90000"/>
              </a:lnSpc>
            </a:pPr>
            <a:r>
              <a:rPr lang="en-US" altLang="zh-CN" sz="3200" b="1" dirty="0">
                <a:latin typeface="Arial" panose="020B0604020202020204" pitchFamily="34" charset="0"/>
                <a:ea typeface="黑体" panose="02010609060101010101" pitchFamily="49" charset="-122"/>
              </a:rPr>
              <a:t>③</a:t>
            </a:r>
            <a:r>
              <a:rPr lang="zh-CN" altLang="en-US" sz="3200" b="1" dirty="0">
                <a:solidFill>
                  <a:srgbClr val="0000CC"/>
                </a:solidFill>
                <a:latin typeface="Arial" panose="020B0604020202020204" pitchFamily="34" charset="0"/>
                <a:ea typeface="黑体" panose="02010609060101010101" pitchFamily="49" charset="-122"/>
              </a:rPr>
              <a:t>武装斗争</a:t>
            </a:r>
            <a:r>
              <a:rPr lang="zh-CN" altLang="en-US" sz="3200" b="1" dirty="0">
                <a:latin typeface="Arial" panose="020B0604020202020204" pitchFamily="34" charset="0"/>
                <a:ea typeface="黑体" panose="02010609060101010101" pitchFamily="49" charset="-122"/>
              </a:rPr>
              <a:t>：井冈山的武装斗争</a:t>
            </a:r>
            <a:r>
              <a:rPr lang="en-US" altLang="zh-CN" sz="3200" b="1" dirty="0">
                <a:latin typeface="楷体_GB2312" pitchFamily="49" charset="-122"/>
                <a:ea typeface="楷体_GB2312" pitchFamily="49" charset="-122"/>
              </a:rPr>
              <a:t>(</a:t>
            </a:r>
            <a:r>
              <a:rPr lang="zh-CN" altLang="en-US" sz="3200" b="1" dirty="0">
                <a:latin typeface="楷体_GB2312" pitchFamily="49" charset="-122"/>
                <a:ea typeface="楷体_GB2312" pitchFamily="49" charset="-122"/>
              </a:rPr>
              <a:t>黄洋界保卫战</a:t>
            </a:r>
            <a:r>
              <a:rPr lang="en-US" altLang="zh-CN" sz="3200" b="1">
                <a:latin typeface="楷体_GB2312" pitchFamily="49" charset="-122"/>
                <a:ea typeface="楷体_GB2312" pitchFamily="49" charset="-122"/>
              </a:rPr>
              <a:t>)</a:t>
            </a:r>
            <a:endParaRPr lang="en-US" altLang="zh-CN" sz="3200" b="1">
              <a:latin typeface="楷体_GB2312" pitchFamily="49" charset="-122"/>
              <a:ea typeface="楷体_GB2312" pitchFamily="49" charset="-122"/>
            </a:endParaRPr>
          </a:p>
          <a:p>
            <a:pPr>
              <a:lnSpc>
                <a:spcPct val="90000"/>
              </a:lnSpc>
            </a:pPr>
            <a:r>
              <a:rPr lang="en-US" altLang="zh-CN" sz="3200" b="1" dirty="0">
                <a:latin typeface="Arial" panose="020B0604020202020204" pitchFamily="34" charset="0"/>
                <a:ea typeface="黑体" panose="02010609060101010101" pitchFamily="49" charset="-122"/>
              </a:rPr>
              <a:t>2</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形成理论</a:t>
            </a:r>
            <a:r>
              <a:rPr lang="en-US" altLang="zh-CN" sz="3200" b="1">
                <a:latin typeface="Arial" panose="020B0604020202020204" pitchFamily="34" charset="0"/>
                <a:ea typeface="黑体" panose="02010609060101010101" pitchFamily="49" charset="-122"/>
              </a:rPr>
              <a:t>——</a:t>
            </a:r>
            <a:r>
              <a:rPr lang="en-US" altLang="zh-CN" sz="3200" b="1" dirty="0">
                <a:solidFill>
                  <a:srgbClr val="0000CC"/>
                </a:solidFill>
                <a:latin typeface="Arial" panose="020B0604020202020204" pitchFamily="34" charset="0"/>
                <a:ea typeface="黑体" panose="02010609060101010101" pitchFamily="49" charset="-122"/>
              </a:rPr>
              <a:t>“</a:t>
            </a:r>
            <a:r>
              <a:rPr lang="zh-CN" altLang="en-US" sz="3200" b="1" dirty="0">
                <a:solidFill>
                  <a:srgbClr val="0000CC"/>
                </a:solidFill>
                <a:latin typeface="Arial" panose="020B0604020202020204" pitchFamily="34" charset="0"/>
                <a:ea typeface="黑体" panose="02010609060101010101" pitchFamily="49" charset="-122"/>
              </a:rPr>
              <a:t>工农武装割据理论”</a:t>
            </a:r>
            <a:endParaRPr lang="zh-CN" altLang="en-US" sz="3200" b="1" dirty="0">
              <a:solidFill>
                <a:srgbClr val="0000CC"/>
              </a:solidFill>
              <a:latin typeface="Arial" panose="020B0604020202020204" pitchFamily="34" charset="0"/>
              <a:ea typeface="黑体" panose="02010609060101010101" pitchFamily="49" charset="-122"/>
            </a:endParaRPr>
          </a:p>
          <a:p>
            <a:pPr>
              <a:lnSpc>
                <a:spcPct val="90000"/>
              </a:lnSpc>
            </a:pPr>
            <a:r>
              <a:rPr lang="en-US" altLang="zh-CN" sz="3200" b="1" dirty="0">
                <a:solidFill>
                  <a:schemeClr val="tx2"/>
                </a:solidFill>
                <a:latin typeface="Arial" panose="020B0604020202020204" pitchFamily="34" charset="0"/>
                <a:ea typeface="黑体" panose="02010609060101010101" pitchFamily="49" charset="-122"/>
              </a:rPr>
              <a:t>①</a:t>
            </a:r>
            <a:r>
              <a:rPr lang="zh-CN" altLang="en-US" sz="3200" b="1" dirty="0">
                <a:solidFill>
                  <a:srgbClr val="FF0000"/>
                </a:solidFill>
                <a:latin typeface="Arial" panose="020B0604020202020204" pitchFamily="34" charset="0"/>
                <a:ea typeface="黑体" panose="02010609060101010101" pitchFamily="49" charset="-122"/>
              </a:rPr>
              <a:t>思想内涵</a:t>
            </a:r>
            <a:r>
              <a:rPr lang="zh-CN" altLang="en-US" sz="3200" b="1" dirty="0">
                <a:latin typeface="Arial" panose="020B0604020202020204" pitchFamily="34" charset="0"/>
                <a:ea typeface="黑体" panose="02010609060101010101" pitchFamily="49" charset="-122"/>
              </a:rPr>
              <a:t>：</a:t>
            </a:r>
            <a:r>
              <a:rPr lang="zh-CN" altLang="en-US" sz="3200" b="1" dirty="0">
                <a:solidFill>
                  <a:srgbClr val="FF3300"/>
                </a:solidFill>
                <a:latin typeface="Arial" panose="020B0604020202020204" pitchFamily="34" charset="0"/>
                <a:ea typeface="黑体" panose="02010609060101010101" pitchFamily="49" charset="-122"/>
              </a:rPr>
              <a:t>在中共的领导下（前提）</a:t>
            </a:r>
            <a:r>
              <a:rPr lang="zh-CN" altLang="en-US" sz="3200" b="1" dirty="0">
                <a:latin typeface="Arial" panose="020B0604020202020204" pitchFamily="34" charset="0"/>
                <a:ea typeface="黑体" panose="02010609060101010101" pitchFamily="49" charset="-122"/>
              </a:rPr>
              <a:t>，武装斗争</a:t>
            </a:r>
            <a:r>
              <a:rPr lang="zh-CN" altLang="en-US" sz="3200" b="1" dirty="0">
                <a:solidFill>
                  <a:srgbClr val="FF3300"/>
                </a:solidFill>
                <a:latin typeface="Arial" panose="020B0604020202020204" pitchFamily="34" charset="0"/>
                <a:ea typeface="黑体" panose="02010609060101010101" pitchFamily="49" charset="-122"/>
              </a:rPr>
              <a:t>（军事保证）</a:t>
            </a:r>
            <a:r>
              <a:rPr lang="zh-CN" altLang="en-US" sz="3200" b="1" dirty="0">
                <a:latin typeface="Arial" panose="020B0604020202020204" pitchFamily="34" charset="0"/>
                <a:ea typeface="黑体" panose="02010609060101010101" pitchFamily="49" charset="-122"/>
              </a:rPr>
              <a:t>、土地革命</a:t>
            </a:r>
            <a:r>
              <a:rPr lang="zh-CN" altLang="en-US" sz="3200" b="1" dirty="0">
                <a:solidFill>
                  <a:srgbClr val="FF3300"/>
                </a:solidFill>
                <a:latin typeface="Arial" panose="020B0604020202020204" pitchFamily="34" charset="0"/>
                <a:ea typeface="黑体" panose="02010609060101010101" pitchFamily="49" charset="-122"/>
              </a:rPr>
              <a:t>（核心）</a:t>
            </a:r>
            <a:r>
              <a:rPr lang="zh-CN" altLang="en-US" sz="3200" b="1" dirty="0">
                <a:latin typeface="Arial" panose="020B0604020202020204" pitchFamily="34" charset="0"/>
                <a:ea typeface="黑体" panose="02010609060101010101" pitchFamily="49" charset="-122"/>
              </a:rPr>
              <a:t>和根据地建设</a:t>
            </a:r>
            <a:r>
              <a:rPr lang="zh-CN" altLang="en-US" sz="3200" b="1" dirty="0">
                <a:solidFill>
                  <a:srgbClr val="FF3300"/>
                </a:solidFill>
                <a:latin typeface="Arial" panose="020B0604020202020204" pitchFamily="34" charset="0"/>
                <a:ea typeface="黑体" panose="02010609060101010101" pitchFamily="49" charset="-122"/>
              </a:rPr>
              <a:t>（经济保证）</a:t>
            </a:r>
            <a:r>
              <a:rPr lang="zh-CN" altLang="en-US" sz="3200" b="1" dirty="0">
                <a:latin typeface="Arial" panose="020B0604020202020204" pitchFamily="34" charset="0"/>
                <a:ea typeface="黑体" panose="02010609060101010101" pitchFamily="49" charset="-122"/>
              </a:rPr>
              <a:t>相结合。</a:t>
            </a:r>
            <a:endParaRPr lang="zh-CN" altLang="en-US" sz="3200" b="1" dirty="0">
              <a:latin typeface="Arial" panose="020B0604020202020204" pitchFamily="34" charset="0"/>
              <a:ea typeface="黑体" panose="02010609060101010101" pitchFamily="49" charset="-122"/>
            </a:endParaRPr>
          </a:p>
          <a:p>
            <a:pPr>
              <a:lnSpc>
                <a:spcPct val="90000"/>
              </a:lnSpc>
            </a:pPr>
            <a:r>
              <a:rPr lang="en-US" altLang="en-US" sz="3200" b="1">
                <a:solidFill>
                  <a:schemeClr val="tx2"/>
                </a:solidFill>
                <a:latin typeface="Arial" panose="020B0604020202020204" pitchFamily="34" charset="0"/>
                <a:ea typeface="黑体" panose="02010609060101010101" pitchFamily="49" charset="-122"/>
              </a:rPr>
              <a:t>②</a:t>
            </a:r>
            <a:r>
              <a:rPr lang="zh-CN" altLang="en-US" sz="3200" b="1" dirty="0">
                <a:solidFill>
                  <a:srgbClr val="FF0000"/>
                </a:solidFill>
                <a:latin typeface="Arial" panose="020B0604020202020204" pitchFamily="34" charset="0"/>
                <a:ea typeface="黑体" panose="02010609060101010101" pitchFamily="49" charset="-122"/>
              </a:rPr>
              <a:t>革命道路</a:t>
            </a:r>
            <a:r>
              <a:rPr lang="zh-CN" altLang="en-US" sz="3200" b="1" dirty="0">
                <a:latin typeface="Arial" panose="020B0604020202020204" pitchFamily="34" charset="0"/>
                <a:ea typeface="黑体" panose="02010609060101010101" pitchFamily="49" charset="-122"/>
              </a:rPr>
              <a:t>：</a:t>
            </a:r>
            <a:r>
              <a:rPr lang="zh-CN" altLang="en-US" sz="3200" b="1" dirty="0">
                <a:solidFill>
                  <a:srgbClr val="FF3300"/>
                </a:solidFill>
                <a:latin typeface="Arial" panose="020B0604020202020204" pitchFamily="34" charset="0"/>
                <a:ea typeface="黑体" panose="02010609060101010101" pitchFamily="49" charset="-122"/>
              </a:rPr>
              <a:t>农村包围城市，武装夺取政权</a:t>
            </a:r>
            <a:r>
              <a:rPr lang="zh-CN" altLang="en-US" sz="3200" b="1" dirty="0">
                <a:latin typeface="Arial" panose="020B0604020202020204" pitchFamily="34" charset="0"/>
                <a:ea typeface="黑体" panose="02010609060101010101" pitchFamily="49" charset="-122"/>
              </a:rPr>
              <a:t>道路</a:t>
            </a:r>
            <a:endParaRPr lang="zh-CN" altLang="en-US" sz="3200" b="1" dirty="0">
              <a:latin typeface="Arial" panose="020B0604020202020204" pitchFamily="34" charset="0"/>
              <a:ea typeface="黑体" panose="02010609060101010101" pitchFamily="49" charset="-122"/>
            </a:endParaRPr>
          </a:p>
          <a:p>
            <a:pPr>
              <a:lnSpc>
                <a:spcPct val="90000"/>
              </a:lnSpc>
            </a:pPr>
            <a:r>
              <a:rPr lang="en-US" altLang="en-US" sz="3200" b="1">
                <a:solidFill>
                  <a:schemeClr val="tx2"/>
                </a:solidFill>
                <a:latin typeface="Arial" panose="020B0604020202020204" pitchFamily="34" charset="0"/>
                <a:ea typeface="黑体" panose="02010609060101010101" pitchFamily="49" charset="-122"/>
              </a:rPr>
              <a:t>③</a:t>
            </a:r>
            <a:r>
              <a:rPr lang="zh-CN" altLang="en-US" sz="3200" b="1" dirty="0">
                <a:solidFill>
                  <a:srgbClr val="FF0000"/>
                </a:solidFill>
                <a:latin typeface="Arial" panose="020B0604020202020204" pitchFamily="34" charset="0"/>
                <a:ea typeface="黑体" panose="02010609060101010101" pitchFamily="49" charset="-122"/>
              </a:rPr>
              <a:t>评价意义</a:t>
            </a:r>
            <a:r>
              <a:rPr lang="zh-CN" altLang="en-US" sz="3200" b="1" dirty="0">
                <a:latin typeface="Arial" panose="020B0604020202020204" pitchFamily="34" charset="0"/>
                <a:ea typeface="黑体" panose="02010609060101010101" pitchFamily="49" charset="-122"/>
              </a:rPr>
              <a:t>：</a:t>
            </a:r>
            <a:r>
              <a:rPr lang="zh-CN" altLang="en-US" sz="3200" b="1" dirty="0">
                <a:latin typeface="Arial" panose="020B0604020202020204" pitchFamily="34" charset="0"/>
                <a:ea typeface="华文新魏" pitchFamily="2" charset="-122"/>
              </a:rPr>
              <a:t>马克思主义普遍真理同当时中国革 命的具体实践相结合的产物。</a:t>
            </a:r>
            <a:endParaRPr lang="zh-CN" altLang="en-US" sz="3200" b="1" dirty="0">
              <a:latin typeface="Arial" panose="020B0604020202020204" pitchFamily="34" charset="0"/>
              <a:ea typeface="华文新魏" pitchFamily="2" charset="-122"/>
            </a:endParaRPr>
          </a:p>
          <a:p>
            <a:pPr>
              <a:lnSpc>
                <a:spcPct val="90000"/>
              </a:lnSpc>
            </a:pPr>
            <a:r>
              <a:rPr lang="en-US" altLang="zh-CN" sz="3200" b="1" dirty="0">
                <a:latin typeface="Arial" panose="020B0604020202020204" pitchFamily="34" charset="0"/>
                <a:ea typeface="黑体" panose="02010609060101010101" pitchFamily="49" charset="-122"/>
              </a:rPr>
              <a:t>3</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指导实践</a:t>
            </a:r>
            <a:endParaRPr lang="zh-CN" altLang="en-US" sz="3200" b="1" dirty="0">
              <a:latin typeface="Arial" panose="020B0604020202020204" pitchFamily="34" charset="0"/>
              <a:ea typeface="黑体" panose="02010609060101010101" pitchFamily="49" charset="-122"/>
            </a:endParaRPr>
          </a:p>
          <a:p>
            <a:pPr>
              <a:lnSpc>
                <a:spcPct val="90000"/>
              </a:lnSpc>
            </a:pPr>
            <a:r>
              <a:rPr lang="en-US" altLang="zh-CN" sz="3200" b="1" dirty="0">
                <a:latin typeface="Arial" panose="020B0604020202020204" pitchFamily="34" charset="0"/>
                <a:ea typeface="黑体" panose="02010609060101010101" pitchFamily="49" charset="-122"/>
              </a:rPr>
              <a:t>①</a:t>
            </a:r>
            <a:r>
              <a:rPr lang="zh-CN" altLang="en-US" sz="3200" b="1" dirty="0">
                <a:solidFill>
                  <a:srgbClr val="FF0000"/>
                </a:solidFill>
                <a:latin typeface="Arial" panose="020B0604020202020204" pitchFamily="34" charset="0"/>
                <a:ea typeface="黑体" panose="02010609060101010101" pitchFamily="49" charset="-122"/>
              </a:rPr>
              <a:t>根据地建设</a:t>
            </a:r>
            <a:r>
              <a:rPr lang="zh-CN" altLang="en-US" sz="3200" b="1" dirty="0">
                <a:latin typeface="Arial" panose="020B0604020202020204" pitchFamily="34" charset="0"/>
                <a:ea typeface="黑体" panose="02010609060101010101" pitchFamily="49" charset="-122"/>
              </a:rPr>
              <a:t>：</a:t>
            </a:r>
            <a:r>
              <a:rPr lang="en-US" altLang="zh-CN" sz="3200" b="1" dirty="0">
                <a:latin typeface="Arial" panose="020B0604020202020204" pitchFamily="34" charset="0"/>
                <a:ea typeface="黑体" panose="02010609060101010101" pitchFamily="49" charset="-122"/>
              </a:rPr>
              <a:t>a.</a:t>
            </a:r>
            <a:r>
              <a:rPr lang="zh-CN" altLang="en-US" sz="3200" b="1" dirty="0">
                <a:latin typeface="Arial" panose="020B0604020202020204" pitchFamily="34" charset="0"/>
                <a:ea typeface="黑体" panose="02010609060101010101" pitchFamily="49" charset="-122"/>
              </a:rPr>
              <a:t>井冈山革命根据地不断巩固扩大</a:t>
            </a:r>
            <a:endParaRPr lang="zh-CN" altLang="en-US" sz="3200" b="1" dirty="0">
              <a:latin typeface="Arial" panose="020B0604020202020204" pitchFamily="34" charset="0"/>
              <a:ea typeface="黑体" panose="02010609060101010101" pitchFamily="49" charset="-122"/>
            </a:endParaRPr>
          </a:p>
          <a:p>
            <a:pPr>
              <a:lnSpc>
                <a:spcPct val="90000"/>
              </a:lnSpc>
            </a:pPr>
            <a:r>
              <a:rPr lang="en-US" altLang="zh-CN" sz="3200" b="1" dirty="0">
                <a:latin typeface="Arial" panose="020B0604020202020204" pitchFamily="34" charset="0"/>
                <a:ea typeface="黑体" panose="02010609060101010101" pitchFamily="49" charset="-122"/>
              </a:rPr>
              <a:t>-----</a:t>
            </a:r>
            <a:r>
              <a:rPr lang="zh-CN" altLang="zh-CN" sz="3200" b="1" dirty="0">
                <a:latin typeface="Arial" panose="020B0604020202020204" pitchFamily="34" charset="0"/>
                <a:ea typeface="黑体" panose="02010609060101010101" pitchFamily="49" charset="-122"/>
              </a:rPr>
              <a:t>中央革命根据地</a:t>
            </a:r>
            <a:endParaRPr lang="zh-CN" altLang="en-US" sz="3200" b="1" dirty="0">
              <a:latin typeface="Arial" panose="020B0604020202020204" pitchFamily="34" charset="0"/>
              <a:ea typeface="黑体" panose="02010609060101010101" pitchFamily="49" charset="-122"/>
            </a:endParaRPr>
          </a:p>
          <a:p>
            <a:pPr>
              <a:lnSpc>
                <a:spcPct val="90000"/>
              </a:lnSpc>
            </a:pPr>
            <a:r>
              <a:rPr lang="zh-CN" altLang="en-US" sz="3200" b="1" dirty="0">
                <a:latin typeface="Arial" panose="020B0604020202020204" pitchFamily="34" charset="0"/>
                <a:ea typeface="黑体" panose="02010609060101010101" pitchFamily="49" charset="-122"/>
              </a:rPr>
              <a:t>；</a:t>
            </a:r>
            <a:r>
              <a:rPr lang="en-US" altLang="zh-CN" sz="3200" b="1" dirty="0">
                <a:latin typeface="Arial" panose="020B0604020202020204" pitchFamily="34" charset="0"/>
                <a:ea typeface="黑体" panose="02010609060101010101" pitchFamily="49" charset="-122"/>
              </a:rPr>
              <a:t>b.1930</a:t>
            </a:r>
            <a:r>
              <a:rPr lang="zh-CN" altLang="en-US" sz="3200" b="1" dirty="0">
                <a:latin typeface="Arial" panose="020B0604020202020204" pitchFamily="34" charset="0"/>
                <a:ea typeface="黑体" panose="02010609060101010101" pitchFamily="49" charset="-122"/>
              </a:rPr>
              <a:t>年夏全国建立十几块根据地，分布在十几个省；</a:t>
            </a:r>
            <a:r>
              <a:rPr lang="en-US" altLang="zh-CN" sz="3200" b="1" dirty="0">
                <a:latin typeface="Arial" panose="020B0604020202020204" pitchFamily="34" charset="0"/>
                <a:ea typeface="黑体" panose="02010609060101010101" pitchFamily="49" charset="-122"/>
              </a:rPr>
              <a:t>c.</a:t>
            </a:r>
            <a:r>
              <a:rPr lang="zh-CN" altLang="en-US" sz="3200" b="1" dirty="0">
                <a:latin typeface="Arial" panose="020B0604020202020204" pitchFamily="34" charset="0"/>
                <a:ea typeface="黑体" panose="02010609060101010101" pitchFamily="49" charset="-122"/>
              </a:rPr>
              <a:t>革命武装达到十万人</a:t>
            </a:r>
            <a:r>
              <a:rPr lang="en-US" altLang="zh-CN" sz="3200" b="1">
                <a:latin typeface="Arial" panose="020B0604020202020204" pitchFamily="34" charset="0"/>
                <a:ea typeface="黑体" panose="02010609060101010101" pitchFamily="49" charset="-122"/>
              </a:rPr>
              <a:t>——</a:t>
            </a:r>
            <a:r>
              <a:rPr lang="zh-CN" altLang="en-US" sz="3200" b="1" dirty="0">
                <a:solidFill>
                  <a:srgbClr val="0000CC"/>
                </a:solidFill>
                <a:latin typeface="Arial" panose="020B0604020202020204" pitchFamily="34" charset="0"/>
                <a:ea typeface="黑体" panose="02010609060101010101" pitchFamily="49" charset="-122"/>
              </a:rPr>
              <a:t>星星之火已发展为燎原之势</a:t>
            </a:r>
            <a:r>
              <a:rPr lang="zh-CN" altLang="en-US" sz="3200" b="1" dirty="0">
                <a:latin typeface="Arial" panose="020B0604020202020204" pitchFamily="34" charset="0"/>
                <a:ea typeface="黑体" panose="02010609060101010101" pitchFamily="49" charset="-122"/>
              </a:rPr>
              <a:t>。</a:t>
            </a:r>
            <a:endParaRPr lang="zh-CN" altLang="en-US" sz="3200" b="1" dirty="0">
              <a:latin typeface="Arial" panose="020B0604020202020204" pitchFamily="34" charset="0"/>
              <a:ea typeface="黑体" panose="02010609060101010101" pitchFamily="49" charset="-122"/>
            </a:endParaRPr>
          </a:p>
        </p:txBody>
      </p:sp>
      <p:sp>
        <p:nvSpPr>
          <p:cNvPr id="760835" name="Rectangle 3"/>
          <p:cNvSpPr/>
          <p:nvPr/>
        </p:nvSpPr>
        <p:spPr>
          <a:xfrm>
            <a:off x="0" y="0"/>
            <a:ext cx="9144000" cy="1335088"/>
          </a:xfrm>
          <a:prstGeom prst="rect">
            <a:avLst/>
          </a:prstGeom>
          <a:solidFill>
            <a:srgbClr val="FFFF00"/>
          </a:solidFill>
          <a:ln w="9525">
            <a:noFill/>
          </a:ln>
        </p:spPr>
        <p:txBody>
          <a:bodyPr>
            <a:spAutoFit/>
          </a:bodyPr>
          <a:p>
            <a:pPr algn="ctr">
              <a:lnSpc>
                <a:spcPct val="85000"/>
              </a:lnSpc>
            </a:pPr>
            <a:r>
              <a:rPr lang="zh-CN" altLang="en-US" sz="3200" b="1" dirty="0">
                <a:solidFill>
                  <a:srgbClr val="FF0000"/>
                </a:solidFill>
                <a:latin typeface="Arial" panose="020B0604020202020204" pitchFamily="34" charset="0"/>
                <a:ea typeface="黑体" panose="02010609060101010101" pitchFamily="49" charset="-122"/>
              </a:rPr>
              <a:t>井冈山精神：胸怀理想、坚定信念；实</a:t>
            </a:r>
            <a:endParaRPr lang="zh-CN" altLang="en-US" sz="3200" b="1" dirty="0">
              <a:solidFill>
                <a:srgbClr val="FF0000"/>
              </a:solidFill>
              <a:latin typeface="Arial" panose="020B0604020202020204" pitchFamily="34" charset="0"/>
              <a:ea typeface="黑体" panose="02010609060101010101" pitchFamily="49" charset="-122"/>
            </a:endParaRPr>
          </a:p>
          <a:p>
            <a:pPr algn="ctr">
              <a:lnSpc>
                <a:spcPct val="85000"/>
              </a:lnSpc>
            </a:pPr>
            <a:r>
              <a:rPr lang="zh-CN" altLang="en-US" sz="3200" b="1" dirty="0">
                <a:solidFill>
                  <a:srgbClr val="FF0000"/>
                </a:solidFill>
                <a:latin typeface="Arial" panose="020B0604020202020204" pitchFamily="34" charset="0"/>
                <a:ea typeface="黑体" panose="02010609060101010101" pitchFamily="49" charset="-122"/>
              </a:rPr>
              <a:t>事求是、敢闯新路；艰苦奋斗、勇于</a:t>
            </a:r>
            <a:endParaRPr lang="zh-CN" altLang="en-US" sz="3200" b="1" dirty="0">
              <a:solidFill>
                <a:srgbClr val="FF0000"/>
              </a:solidFill>
              <a:latin typeface="Arial" panose="020B0604020202020204" pitchFamily="34" charset="0"/>
              <a:ea typeface="黑体" panose="02010609060101010101" pitchFamily="49" charset="-122"/>
            </a:endParaRPr>
          </a:p>
          <a:p>
            <a:pPr algn="ctr">
              <a:lnSpc>
                <a:spcPct val="85000"/>
              </a:lnSpc>
            </a:pPr>
            <a:r>
              <a:rPr lang="zh-CN" altLang="en-US" sz="3200" b="1" dirty="0">
                <a:solidFill>
                  <a:srgbClr val="FF0000"/>
                </a:solidFill>
                <a:latin typeface="Arial" panose="020B0604020202020204" pitchFamily="34" charset="0"/>
                <a:ea typeface="黑体" panose="02010609060101010101" pitchFamily="49" charset="-122"/>
              </a:rPr>
              <a:t>胜利；坚持党的领导，密切联系群众。</a:t>
            </a:r>
            <a:endParaRPr lang="zh-CN" altLang="en-US" sz="3200" b="1" dirty="0">
              <a:solidFill>
                <a:srgbClr val="FF0000"/>
              </a:solidFill>
              <a:latin typeface="Arial" panose="020B0604020202020204" pitchFamily="34" charset="0"/>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60834">
                                            <p:txEl>
                                              <p:charRg st="0" end="28"/>
                                            </p:txEl>
                                          </p:spTgt>
                                        </p:tgtEl>
                                        <p:attrNameLst>
                                          <p:attrName>style.visibility</p:attrName>
                                        </p:attrNameLst>
                                      </p:cBhvr>
                                      <p:to>
                                        <p:strVal val="visible"/>
                                      </p:to>
                                    </p:set>
                                    <p:animEffect transition="in" filter="blinds(horizontal)">
                                      <p:cBhvr>
                                        <p:cTn id="7" dur="500"/>
                                        <p:tgtEl>
                                          <p:spTgt spid="760834">
                                            <p:txEl>
                                              <p:charRg st="0" end="28"/>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60834">
                                            <p:txEl>
                                              <p:charRg st="28" end="51"/>
                                            </p:txEl>
                                          </p:spTgt>
                                        </p:tgtEl>
                                        <p:attrNameLst>
                                          <p:attrName>style.visibility</p:attrName>
                                        </p:attrNameLst>
                                      </p:cBhvr>
                                      <p:to>
                                        <p:strVal val="visible"/>
                                      </p:to>
                                    </p:set>
                                    <p:animEffect transition="in" filter="blinds(horizontal)">
                                      <p:cBhvr>
                                        <p:cTn id="12" dur="500"/>
                                        <p:tgtEl>
                                          <p:spTgt spid="760834">
                                            <p:txEl>
                                              <p:charRg st="28" end="5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7" presetClass="entr" presetSubtype="0" fill="hold" grpId="0" nodeType="clickEffect">
                                  <p:stCondLst>
                                    <p:cond delay="0"/>
                                  </p:stCondLst>
                                  <p:iterate type="lt">
                                    <p:tmPct val="50000"/>
                                  </p:iterate>
                                  <p:childTnLst>
                                    <p:set>
                                      <p:cBhvr>
                                        <p:cTn id="16" dur="1" fill="hold">
                                          <p:stCondLst>
                                            <p:cond delay="0"/>
                                          </p:stCondLst>
                                        </p:cTn>
                                        <p:tgtEl>
                                          <p:spTgt spid="760835"/>
                                        </p:tgtEl>
                                        <p:attrNameLst>
                                          <p:attrName>style.visibility</p:attrName>
                                        </p:attrNameLst>
                                      </p:cBhvr>
                                      <p:to>
                                        <p:strVal val="visible"/>
                                      </p:to>
                                    </p:set>
                                    <p:anim calcmode="discrete" valueType="clr">
                                      <p:cBhvr override="childStyle">
                                        <p:cTn id="17" dur="80"/>
                                        <p:tgtEl>
                                          <p:spTgt spid="760835"/>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760835"/>
                                        </p:tgtEl>
                                        <p:attrNameLst>
                                          <p:attrName>fillcolor</p:attrName>
                                        </p:attrNameLst>
                                      </p:cBhvr>
                                      <p:tavLst>
                                        <p:tav tm="0">
                                          <p:val>
                                            <p:clrVal>
                                              <a:schemeClr val="accent2"/>
                                            </p:clrVal>
                                          </p:val>
                                        </p:tav>
                                        <p:tav tm="50000">
                                          <p:val>
                                            <p:clrVal>
                                              <a:schemeClr val="hlink"/>
                                            </p:clrVal>
                                          </p:val>
                                        </p:tav>
                                      </p:tavLst>
                                    </p:anim>
                                    <p:set>
                                      <p:cBhvr>
                                        <p:cTn id="19" dur="80"/>
                                        <p:tgtEl>
                                          <p:spTgt spid="760835"/>
                                        </p:tgtEl>
                                        <p:attrNameLst>
                                          <p:attrName>fill.type</p:attrName>
                                        </p:attrNameLst>
                                      </p:cBhvr>
                                      <p:to>
                                        <p:strVal val="solid"/>
                                      </p:to>
                                    </p:se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760834">
                                            <p:txEl>
                                              <p:charRg st="51" end="70"/>
                                            </p:txEl>
                                          </p:spTgt>
                                        </p:tgtEl>
                                        <p:attrNameLst>
                                          <p:attrName>style.visibility</p:attrName>
                                        </p:attrNameLst>
                                      </p:cBhvr>
                                      <p:to>
                                        <p:strVal val="visible"/>
                                      </p:to>
                                    </p:set>
                                    <p:animEffect transition="in" filter="blinds(horizontal)">
                                      <p:cBhvr>
                                        <p:cTn id="24" dur="500"/>
                                        <p:tgtEl>
                                          <p:spTgt spid="760834">
                                            <p:txEl>
                                              <p:charRg st="51" end="7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760834">
                                            <p:txEl>
                                              <p:charRg st="70" end="124"/>
                                            </p:txEl>
                                          </p:spTgt>
                                        </p:tgtEl>
                                        <p:attrNameLst>
                                          <p:attrName>style.visibility</p:attrName>
                                        </p:attrNameLst>
                                      </p:cBhvr>
                                      <p:to>
                                        <p:strVal val="visible"/>
                                      </p:to>
                                    </p:set>
                                    <p:animEffect transition="in" filter="blinds(horizontal)">
                                      <p:cBhvr>
                                        <p:cTn id="29" dur="500"/>
                                        <p:tgtEl>
                                          <p:spTgt spid="760834">
                                            <p:txEl>
                                              <p:charRg st="70" end="12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760834">
                                            <p:txEl>
                                              <p:charRg st="124" end="146"/>
                                            </p:txEl>
                                          </p:spTgt>
                                        </p:tgtEl>
                                        <p:attrNameLst>
                                          <p:attrName>style.visibility</p:attrName>
                                        </p:attrNameLst>
                                      </p:cBhvr>
                                      <p:to>
                                        <p:strVal val="visible"/>
                                      </p:to>
                                    </p:set>
                                    <p:animEffect transition="in" filter="blinds(horizontal)">
                                      <p:cBhvr>
                                        <p:cTn id="34" dur="500"/>
                                        <p:tgtEl>
                                          <p:spTgt spid="760834">
                                            <p:txEl>
                                              <p:charRg st="124" end="14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760834">
                                            <p:txEl>
                                              <p:charRg st="146" end="185"/>
                                            </p:txEl>
                                          </p:spTgt>
                                        </p:tgtEl>
                                        <p:attrNameLst>
                                          <p:attrName>style.visibility</p:attrName>
                                        </p:attrNameLst>
                                      </p:cBhvr>
                                      <p:to>
                                        <p:strVal val="visible"/>
                                      </p:to>
                                    </p:set>
                                    <p:animEffect transition="in" filter="blinds(horizontal)">
                                      <p:cBhvr>
                                        <p:cTn id="39" dur="500"/>
                                        <p:tgtEl>
                                          <p:spTgt spid="760834">
                                            <p:txEl>
                                              <p:charRg st="146" end="18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760834">
                                            <p:txEl>
                                              <p:charRg st="185" end="192"/>
                                            </p:txEl>
                                          </p:spTgt>
                                        </p:tgtEl>
                                        <p:attrNameLst>
                                          <p:attrName>style.visibility</p:attrName>
                                        </p:attrNameLst>
                                      </p:cBhvr>
                                      <p:to>
                                        <p:strVal val="visible"/>
                                      </p:to>
                                    </p:set>
                                    <p:animEffect transition="in" filter="blinds(horizontal)">
                                      <p:cBhvr>
                                        <p:cTn id="44" dur="500"/>
                                        <p:tgtEl>
                                          <p:spTgt spid="760834">
                                            <p:txEl>
                                              <p:charRg st="185" end="192"/>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nodeType="clickEffect">
                                  <p:stCondLst>
                                    <p:cond delay="0"/>
                                  </p:stCondLst>
                                  <p:childTnLst>
                                    <p:set>
                                      <p:cBhvr>
                                        <p:cTn id="48" dur="1" fill="hold">
                                          <p:stCondLst>
                                            <p:cond delay="0"/>
                                          </p:stCondLst>
                                        </p:cTn>
                                        <p:tgtEl>
                                          <p:spTgt spid="760834">
                                            <p:txEl>
                                              <p:charRg st="192" end="270"/>
                                            </p:txEl>
                                          </p:spTgt>
                                        </p:tgtEl>
                                        <p:attrNameLst>
                                          <p:attrName>style.visibility</p:attrName>
                                        </p:attrNameLst>
                                      </p:cBhvr>
                                      <p:to>
                                        <p:strVal val="visible"/>
                                      </p:to>
                                    </p:set>
                                    <p:animEffect transition="in" filter="blinds(horizontal)">
                                      <p:cBhvr>
                                        <p:cTn id="49" dur="500"/>
                                        <p:tgtEl>
                                          <p:spTgt spid="760834">
                                            <p:txEl>
                                              <p:charRg st="192" end="27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nodeType="clickEffect">
                                  <p:stCondLst>
                                    <p:cond delay="0"/>
                                  </p:stCondLst>
                                  <p:childTnLst>
                                    <p:set>
                                      <p:cBhvr>
                                        <p:cTn id="53" dur="1" fill="hold">
                                          <p:stCondLst>
                                            <p:cond delay="0"/>
                                          </p:stCondLst>
                                        </p:cTn>
                                        <p:tgtEl>
                                          <p:spTgt spid="760834">
                                            <p:txEl>
                                              <p:charRg st="8" end="8"/>
                                            </p:txEl>
                                          </p:spTgt>
                                        </p:tgtEl>
                                        <p:attrNameLst>
                                          <p:attrName>style.visibility</p:attrName>
                                        </p:attrNameLst>
                                      </p:cBhvr>
                                      <p:to>
                                        <p:strVal val="visible"/>
                                      </p:to>
                                    </p:set>
                                    <p:animEffect transition="in" filter="blinds(horizontal)">
                                      <p:cBhvr>
                                        <p:cTn id="54" dur="500"/>
                                        <p:tgtEl>
                                          <p:spTgt spid="760834">
                                            <p:txEl>
                                              <p:charRg st="8" end="8"/>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nodeType="clickEffect">
                                  <p:stCondLst>
                                    <p:cond delay="0"/>
                                  </p:stCondLst>
                                  <p:childTnLst>
                                    <p:set>
                                      <p:cBhvr>
                                        <p:cTn id="58" dur="1" fill="hold">
                                          <p:stCondLst>
                                            <p:cond delay="0"/>
                                          </p:stCondLst>
                                        </p:cTn>
                                        <p:tgtEl>
                                          <p:spTgt spid="760834">
                                            <p:txEl>
                                              <p:charRg st="8" end="8"/>
                                            </p:txEl>
                                          </p:spTgt>
                                        </p:tgtEl>
                                        <p:attrNameLst>
                                          <p:attrName>style.visibility</p:attrName>
                                        </p:attrNameLst>
                                      </p:cBhvr>
                                      <p:to>
                                        <p:strVal val="visible"/>
                                      </p:to>
                                    </p:set>
                                    <p:animEffect transition="in" filter="blinds(horizontal)">
                                      <p:cBhvr>
                                        <p:cTn id="59" dur="500"/>
                                        <p:tgtEl>
                                          <p:spTgt spid="760834">
                                            <p:txEl>
                                              <p:char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083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61858" name="Text Box 2"/>
          <p:cNvSpPr txBox="1"/>
          <p:nvPr/>
        </p:nvSpPr>
        <p:spPr>
          <a:xfrm>
            <a:off x="0" y="0"/>
            <a:ext cx="9144000" cy="6635750"/>
          </a:xfrm>
          <a:prstGeom prst="rect">
            <a:avLst/>
          </a:prstGeom>
          <a:noFill/>
          <a:ln w="9525">
            <a:noFill/>
          </a:ln>
        </p:spPr>
        <p:txBody>
          <a:bodyPr>
            <a:spAutoFit/>
          </a:bodyPr>
          <a:p>
            <a:pPr>
              <a:lnSpc>
                <a:spcPct val="95000"/>
              </a:lnSpc>
            </a:pPr>
            <a:r>
              <a:rPr lang="en-US" altLang="en-US" sz="3200" b="1">
                <a:latin typeface="Arial" panose="020B0604020202020204" pitchFamily="34" charset="0"/>
                <a:ea typeface="黑体" panose="02010609060101010101" pitchFamily="49" charset="-122"/>
              </a:rPr>
              <a:t>②</a:t>
            </a:r>
            <a:r>
              <a:rPr lang="zh-CN" altLang="en-US" sz="3200" b="1" dirty="0">
                <a:solidFill>
                  <a:srgbClr val="FF0000"/>
                </a:solidFill>
                <a:latin typeface="Arial" panose="020B0604020202020204" pitchFamily="34" charset="0"/>
                <a:ea typeface="黑体" panose="02010609060101010101" pitchFamily="49" charset="-122"/>
              </a:rPr>
              <a:t>武装斗争</a:t>
            </a:r>
            <a:r>
              <a:rPr lang="zh-CN" altLang="en-US" sz="3200" b="1" dirty="0">
                <a:latin typeface="Arial" panose="020B0604020202020204" pitchFamily="34" charset="0"/>
                <a:ea typeface="黑体" panose="02010609060101010101" pitchFamily="49" charset="-122"/>
              </a:rPr>
              <a:t>：</a:t>
            </a:r>
            <a:r>
              <a:rPr lang="en-US" altLang="zh-CN" sz="3200" b="1" dirty="0">
                <a:latin typeface="Arial" panose="020B0604020202020204" pitchFamily="34" charset="0"/>
                <a:ea typeface="黑体" panose="02010609060101010101" pitchFamily="49" charset="-122"/>
              </a:rPr>
              <a:t>1930</a:t>
            </a:r>
            <a:r>
              <a:rPr lang="zh-CN" altLang="en-US" sz="3200" b="1" dirty="0">
                <a:latin typeface="Arial" panose="020B0604020202020204" pitchFamily="34" charset="0"/>
                <a:ea typeface="黑体" panose="02010609060101010101" pitchFamily="49" charset="-122"/>
              </a:rPr>
              <a:t>年</a:t>
            </a:r>
            <a:r>
              <a:rPr lang="en-US" altLang="zh-CN" sz="3200" b="1" dirty="0">
                <a:latin typeface="Arial" panose="020B0604020202020204" pitchFamily="34" charset="0"/>
                <a:ea typeface="黑体" panose="02010609060101010101" pitchFamily="49" charset="-122"/>
              </a:rPr>
              <a:t>10</a:t>
            </a:r>
            <a:r>
              <a:rPr lang="zh-CN" altLang="en-US" sz="3200" b="1" dirty="0">
                <a:latin typeface="Arial" panose="020B0604020202020204" pitchFamily="34" charset="0"/>
                <a:ea typeface="黑体" panose="02010609060101010101" pitchFamily="49" charset="-122"/>
              </a:rPr>
              <a:t>月起，毛泽东、朱德领导红军粉碎了敌人</a:t>
            </a:r>
            <a:r>
              <a:rPr lang="zh-CN" altLang="en-US" sz="3200" b="1" dirty="0">
                <a:solidFill>
                  <a:srgbClr val="0000CC"/>
                </a:solidFill>
                <a:latin typeface="Arial" panose="020B0604020202020204" pitchFamily="34" charset="0"/>
                <a:ea typeface="黑体" panose="02010609060101010101" pitchFamily="49" charset="-122"/>
              </a:rPr>
              <a:t>三次大规模“围剿”</a:t>
            </a:r>
            <a:r>
              <a:rPr lang="zh-CN" altLang="en-US" sz="3200" b="1" dirty="0">
                <a:latin typeface="Arial" panose="020B0604020202020204" pitchFamily="34" charset="0"/>
                <a:ea typeface="黑体" panose="02010609060101010101" pitchFamily="49" charset="-122"/>
              </a:rPr>
              <a:t>，使革命根据地得到巩固和发展；</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③</a:t>
            </a:r>
            <a:r>
              <a:rPr lang="zh-CN" altLang="en-US" sz="3200" b="1" dirty="0">
                <a:solidFill>
                  <a:srgbClr val="FF0000"/>
                </a:solidFill>
                <a:latin typeface="Arial" panose="020B0604020202020204" pitchFamily="34" charset="0"/>
                <a:ea typeface="黑体" panose="02010609060101010101" pitchFamily="49" charset="-122"/>
              </a:rPr>
              <a:t>政权建立</a:t>
            </a:r>
            <a:r>
              <a:rPr lang="en-US" altLang="zh-CN" sz="3200" b="1">
                <a:latin typeface="Arial" panose="020B0604020202020204" pitchFamily="34" charset="0"/>
                <a:ea typeface="黑体" panose="02010609060101010101" pitchFamily="49" charset="-122"/>
              </a:rPr>
              <a:t>:</a:t>
            </a:r>
            <a:r>
              <a:rPr lang="zh-CN" altLang="en-US" sz="3200" b="1" dirty="0">
                <a:latin typeface="Arial" panose="020B0604020202020204" pitchFamily="34" charset="0"/>
                <a:ea typeface="华文新魏" pitchFamily="2" charset="-122"/>
              </a:rPr>
              <a:t>中华苏维埃共和国临时中央政府成立</a:t>
            </a:r>
            <a:endParaRPr lang="zh-CN" altLang="en-US" sz="3200" b="1" dirty="0">
              <a:latin typeface="Arial" panose="020B0604020202020204" pitchFamily="34" charset="0"/>
              <a:ea typeface="华文新魏" pitchFamily="2" charset="-122"/>
            </a:endParaRPr>
          </a:p>
          <a:p>
            <a:pPr>
              <a:lnSpc>
                <a:spcPct val="95000"/>
              </a:lnSpc>
            </a:pPr>
            <a:r>
              <a:rPr lang="en-US" altLang="zh-CN" sz="3200" b="1">
                <a:latin typeface="Arial" panose="020B0604020202020204" pitchFamily="34" charset="0"/>
                <a:ea typeface="黑体" panose="02010609060101010101" pitchFamily="49" charset="-122"/>
              </a:rPr>
              <a:t>A.</a:t>
            </a:r>
            <a:r>
              <a:rPr lang="zh-CN" altLang="en-US" sz="3200" b="1" dirty="0">
                <a:solidFill>
                  <a:srgbClr val="FF0000"/>
                </a:solidFill>
                <a:latin typeface="Arial" panose="020B0604020202020204" pitchFamily="34" charset="0"/>
                <a:ea typeface="黑体" panose="02010609060101010101" pitchFamily="49" charset="-122"/>
              </a:rPr>
              <a:t>标志</a:t>
            </a:r>
            <a:r>
              <a:rPr lang="zh-CN" altLang="en-US" sz="3200" b="1" dirty="0">
                <a:latin typeface="Arial" panose="020B0604020202020204" pitchFamily="34" charset="0"/>
                <a:ea typeface="黑体" panose="02010609060101010101" pitchFamily="49" charset="-122"/>
              </a:rPr>
              <a:t>：</a:t>
            </a:r>
            <a:r>
              <a:rPr lang="en-US" altLang="zh-CN" sz="3200" b="1" dirty="0">
                <a:latin typeface="Arial" panose="020B0604020202020204" pitchFamily="34" charset="0"/>
                <a:ea typeface="黑体" panose="02010609060101010101" pitchFamily="49" charset="-122"/>
              </a:rPr>
              <a:t>1931</a:t>
            </a:r>
            <a:r>
              <a:rPr lang="zh-CN" altLang="en-US" sz="3200" b="1" dirty="0">
                <a:latin typeface="Arial" panose="020B0604020202020204" pitchFamily="34" charset="0"/>
                <a:ea typeface="黑体" panose="02010609060101010101" pitchFamily="49" charset="-122"/>
              </a:rPr>
              <a:t>年</a:t>
            </a:r>
            <a:r>
              <a:rPr lang="en-US" altLang="zh-CN" sz="3200" b="1" dirty="0">
                <a:latin typeface="Arial" panose="020B0604020202020204" pitchFamily="34" charset="0"/>
                <a:ea typeface="黑体" panose="02010609060101010101" pitchFamily="49" charset="-122"/>
              </a:rPr>
              <a:t>11</a:t>
            </a:r>
            <a:r>
              <a:rPr lang="zh-CN" altLang="en-US" sz="3200" b="1" dirty="0">
                <a:latin typeface="Arial" panose="020B0604020202020204" pitchFamily="34" charset="0"/>
                <a:ea typeface="黑体" panose="02010609060101010101" pitchFamily="49" charset="-122"/>
              </a:rPr>
              <a:t>月，中华苏维埃第一次全国代表大会在江西瑞金召开。</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a:latin typeface="Arial" panose="020B0604020202020204" pitchFamily="34" charset="0"/>
                <a:ea typeface="黑体" panose="02010609060101010101" pitchFamily="49" charset="-122"/>
              </a:rPr>
              <a:t>B.</a:t>
            </a:r>
            <a:r>
              <a:rPr lang="zh-CN" altLang="en-US" sz="3200" b="1" dirty="0">
                <a:solidFill>
                  <a:srgbClr val="FF0000"/>
                </a:solidFill>
                <a:latin typeface="Arial" panose="020B0604020202020204" pitchFamily="34" charset="0"/>
                <a:ea typeface="黑体" panose="02010609060101010101" pitchFamily="49" charset="-122"/>
              </a:rPr>
              <a:t>内容</a:t>
            </a:r>
            <a:r>
              <a:rPr lang="zh-CN" altLang="en-US" sz="3200" b="1" dirty="0">
                <a:latin typeface="Arial" panose="020B0604020202020204" pitchFamily="34" charset="0"/>
                <a:ea typeface="黑体" panose="02010609060101010101" pitchFamily="49" charset="-122"/>
              </a:rPr>
              <a:t>：</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a.</a:t>
            </a:r>
            <a:r>
              <a:rPr lang="zh-CN" altLang="en-US" sz="3200" b="1" dirty="0">
                <a:latin typeface="Arial" panose="020B0604020202020204" pitchFamily="34" charset="0"/>
                <a:ea typeface="黑体" panose="02010609060101010101" pitchFamily="49" charset="-122"/>
              </a:rPr>
              <a:t>宣布中华苏维埃共和国临时中央政府成立；</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b.</a:t>
            </a:r>
            <a:r>
              <a:rPr lang="zh-CN" altLang="en-US" sz="3200" b="1" dirty="0">
                <a:latin typeface="Arial" panose="020B0604020202020204" pitchFamily="34" charset="0"/>
                <a:ea typeface="黑体" panose="02010609060101010101" pitchFamily="49" charset="-122"/>
              </a:rPr>
              <a:t>制定了《中华苏维埃共和国宪法大纲》；</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c.</a:t>
            </a:r>
            <a:r>
              <a:rPr lang="zh-CN" altLang="en-US" sz="3200" b="1" dirty="0">
                <a:latin typeface="Arial" panose="020B0604020202020204" pitchFamily="34" charset="0"/>
                <a:ea typeface="黑体" panose="02010609060101010101" pitchFamily="49" charset="-122"/>
              </a:rPr>
              <a:t>定都瑞金；</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d.</a:t>
            </a:r>
            <a:r>
              <a:rPr lang="zh-CN" altLang="en-US" sz="3200" b="1" dirty="0">
                <a:latin typeface="Arial" panose="020B0604020202020204" pitchFamily="34" charset="0"/>
                <a:ea typeface="黑体" panose="02010609060101010101" pitchFamily="49" charset="-122"/>
              </a:rPr>
              <a:t>选举毛泽东为临时中央政府主席，朱德为中央革命军事委员会主席。</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a:latin typeface="Arial" panose="020B0604020202020204" pitchFamily="34" charset="0"/>
                <a:ea typeface="黑体" panose="02010609060101010101" pitchFamily="49" charset="-122"/>
              </a:rPr>
              <a:t>C.</a:t>
            </a:r>
            <a:r>
              <a:rPr lang="zh-CN" altLang="en-US" sz="3200" b="1" dirty="0">
                <a:solidFill>
                  <a:srgbClr val="FF0000"/>
                </a:solidFill>
                <a:latin typeface="Arial" panose="020B0604020202020204" pitchFamily="34" charset="0"/>
                <a:ea typeface="黑体" panose="02010609060101010101" pitchFamily="49" charset="-122"/>
              </a:rPr>
              <a:t>性质：中共领导的工农群众的民主政权</a:t>
            </a:r>
            <a:r>
              <a:rPr lang="zh-CN" altLang="en-US" sz="3200" b="1" dirty="0">
                <a:solidFill>
                  <a:srgbClr val="FF3300"/>
                </a:solidFill>
                <a:latin typeface="Arial" panose="020B0604020202020204" pitchFamily="34" charset="0"/>
                <a:ea typeface="黑体" panose="02010609060101010101" pitchFamily="49" charset="-122"/>
              </a:rPr>
              <a:t>。</a:t>
            </a:r>
            <a:r>
              <a:rPr lang="zh-CN" altLang="en-US" sz="3200" b="1" dirty="0">
                <a:latin typeface="Arial" panose="020B0604020202020204" pitchFamily="34" charset="0"/>
                <a:ea typeface="黑体" panose="02010609060101010101" pitchFamily="49" charset="-122"/>
              </a:rPr>
              <a:t>                                </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a:latin typeface="Arial" panose="020B0604020202020204" pitchFamily="34" charset="0"/>
                <a:ea typeface="黑体" panose="02010609060101010101" pitchFamily="49" charset="-122"/>
              </a:rPr>
              <a:t>D.</a:t>
            </a:r>
            <a:r>
              <a:rPr lang="zh-CN" altLang="en-US" sz="3200" b="1" dirty="0">
                <a:solidFill>
                  <a:srgbClr val="FF0000"/>
                </a:solidFill>
                <a:latin typeface="Arial" panose="020B0604020202020204" pitchFamily="34" charset="0"/>
                <a:ea typeface="黑体" panose="02010609060101010101" pitchFamily="49" charset="-122"/>
              </a:rPr>
              <a:t>意义</a:t>
            </a:r>
            <a:r>
              <a:rPr lang="zh-CN" altLang="en-US" sz="3200" b="1" dirty="0">
                <a:solidFill>
                  <a:schemeClr val="tx2"/>
                </a:solidFill>
                <a:latin typeface="Arial" panose="020B0604020202020204" pitchFamily="34" charset="0"/>
                <a:ea typeface="黑体" panose="02010609060101010101" pitchFamily="49" charset="-122"/>
              </a:rPr>
              <a:t>：标志国共两党政权对峙局面形成。</a:t>
            </a:r>
            <a:endParaRPr lang="zh-CN" altLang="en-US" sz="3200" b="1" dirty="0">
              <a:solidFill>
                <a:schemeClr val="tx2"/>
              </a:solidFill>
              <a:latin typeface="Arial" panose="020B0604020202020204" pitchFamily="34" charset="0"/>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61858">
                                            <p:txEl>
                                              <p:charRg st="0" end="56"/>
                                            </p:txEl>
                                          </p:spTgt>
                                        </p:tgtEl>
                                        <p:attrNameLst>
                                          <p:attrName>style.visibility</p:attrName>
                                        </p:attrNameLst>
                                      </p:cBhvr>
                                      <p:to>
                                        <p:strVal val="visible"/>
                                      </p:to>
                                    </p:set>
                                    <p:animEffect transition="in" filter="blinds(horizontal)">
                                      <p:cBhvr>
                                        <p:cTn id="7" dur="500"/>
                                        <p:tgtEl>
                                          <p:spTgt spid="761858">
                                            <p:txEl>
                                              <p:charRg st="0" end="56"/>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61858">
                                            <p:txEl>
                                              <p:charRg st="56" end="79"/>
                                            </p:txEl>
                                          </p:spTgt>
                                        </p:tgtEl>
                                        <p:attrNameLst>
                                          <p:attrName>style.visibility</p:attrName>
                                        </p:attrNameLst>
                                      </p:cBhvr>
                                      <p:to>
                                        <p:strVal val="visible"/>
                                      </p:to>
                                    </p:set>
                                    <p:animEffect transition="in" filter="blinds(horizontal)">
                                      <p:cBhvr>
                                        <p:cTn id="12" dur="500"/>
                                        <p:tgtEl>
                                          <p:spTgt spid="761858">
                                            <p:txEl>
                                              <p:charRg st="56" end="7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61858">
                                            <p:txEl>
                                              <p:charRg st="79" end="116"/>
                                            </p:txEl>
                                          </p:spTgt>
                                        </p:tgtEl>
                                        <p:attrNameLst>
                                          <p:attrName>style.visibility</p:attrName>
                                        </p:attrNameLst>
                                      </p:cBhvr>
                                      <p:to>
                                        <p:strVal val="visible"/>
                                      </p:to>
                                    </p:set>
                                    <p:animEffect transition="in" filter="blinds(horizontal)">
                                      <p:cBhvr>
                                        <p:cTn id="17" dur="500"/>
                                        <p:tgtEl>
                                          <p:spTgt spid="761858">
                                            <p:txEl>
                                              <p:charRg st="79" end="11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61858">
                                            <p:txEl>
                                              <p:charRg st="116" end="122"/>
                                            </p:txEl>
                                          </p:spTgt>
                                        </p:tgtEl>
                                        <p:attrNameLst>
                                          <p:attrName>style.visibility</p:attrName>
                                        </p:attrNameLst>
                                      </p:cBhvr>
                                      <p:to>
                                        <p:strVal val="visible"/>
                                      </p:to>
                                    </p:set>
                                    <p:animEffect transition="in" filter="blinds(horizontal)">
                                      <p:cBhvr>
                                        <p:cTn id="22" dur="500"/>
                                        <p:tgtEl>
                                          <p:spTgt spid="761858">
                                            <p:txEl>
                                              <p:charRg st="116" end="12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761858">
                                            <p:txEl>
                                              <p:charRg st="122" end="144"/>
                                            </p:txEl>
                                          </p:spTgt>
                                        </p:tgtEl>
                                        <p:attrNameLst>
                                          <p:attrName>style.visibility</p:attrName>
                                        </p:attrNameLst>
                                      </p:cBhvr>
                                      <p:to>
                                        <p:strVal val="visible"/>
                                      </p:to>
                                    </p:set>
                                    <p:animEffect transition="in" filter="blinds(horizontal)">
                                      <p:cBhvr>
                                        <p:cTn id="27" dur="500"/>
                                        <p:tgtEl>
                                          <p:spTgt spid="761858">
                                            <p:txEl>
                                              <p:charRg st="122" end="14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761858">
                                            <p:txEl>
                                              <p:charRg st="144" end="155"/>
                                            </p:txEl>
                                          </p:spTgt>
                                        </p:tgtEl>
                                        <p:attrNameLst>
                                          <p:attrName>style.visibility</p:attrName>
                                        </p:attrNameLst>
                                      </p:cBhvr>
                                      <p:to>
                                        <p:strVal val="visible"/>
                                      </p:to>
                                    </p:set>
                                    <p:animEffect transition="in" filter="blinds(horizontal)">
                                      <p:cBhvr>
                                        <p:cTn id="32" dur="500"/>
                                        <p:tgtEl>
                                          <p:spTgt spid="761858">
                                            <p:txEl>
                                              <p:charRg st="144" end="15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761858">
                                            <p:txEl>
                                              <p:charRg st="155" end="163"/>
                                            </p:txEl>
                                          </p:spTgt>
                                        </p:tgtEl>
                                        <p:attrNameLst>
                                          <p:attrName>style.visibility</p:attrName>
                                        </p:attrNameLst>
                                      </p:cBhvr>
                                      <p:to>
                                        <p:strVal val="visible"/>
                                      </p:to>
                                    </p:set>
                                    <p:animEffect transition="in" filter="blinds(horizontal)">
                                      <p:cBhvr>
                                        <p:cTn id="37" dur="500"/>
                                        <p:tgtEl>
                                          <p:spTgt spid="761858">
                                            <p:txEl>
                                              <p:charRg st="155" end="16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761858">
                                            <p:txEl>
                                              <p:charRg st="163" end="196"/>
                                            </p:txEl>
                                          </p:spTgt>
                                        </p:tgtEl>
                                        <p:attrNameLst>
                                          <p:attrName>style.visibility</p:attrName>
                                        </p:attrNameLst>
                                      </p:cBhvr>
                                      <p:to>
                                        <p:strVal val="visible"/>
                                      </p:to>
                                    </p:set>
                                    <p:animEffect transition="in" filter="blinds(horizontal)">
                                      <p:cBhvr>
                                        <p:cTn id="42" dur="500"/>
                                        <p:tgtEl>
                                          <p:spTgt spid="761858">
                                            <p:txEl>
                                              <p:charRg st="163" end="19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761858">
                                            <p:txEl>
                                              <p:charRg st="196" end="249"/>
                                            </p:txEl>
                                          </p:spTgt>
                                        </p:tgtEl>
                                        <p:attrNameLst>
                                          <p:attrName>style.visibility</p:attrName>
                                        </p:attrNameLst>
                                      </p:cBhvr>
                                      <p:to>
                                        <p:strVal val="visible"/>
                                      </p:to>
                                    </p:set>
                                    <p:animEffect transition="in" filter="blinds(horizontal)">
                                      <p:cBhvr>
                                        <p:cTn id="47" dur="500"/>
                                        <p:tgtEl>
                                          <p:spTgt spid="761858">
                                            <p:txEl>
                                              <p:charRg st="196" end="24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761858">
                                            <p:txEl>
                                              <p:charRg st="249" end="270"/>
                                            </p:txEl>
                                          </p:spTgt>
                                        </p:tgtEl>
                                        <p:attrNameLst>
                                          <p:attrName>style.visibility</p:attrName>
                                        </p:attrNameLst>
                                      </p:cBhvr>
                                      <p:to>
                                        <p:strVal val="visible"/>
                                      </p:to>
                                    </p:set>
                                    <p:animEffect transition="in" filter="blinds(horizontal)">
                                      <p:cBhvr>
                                        <p:cTn id="52" dur="500"/>
                                        <p:tgtEl>
                                          <p:spTgt spid="761858">
                                            <p:txEl>
                                              <p:charRg st="249" end="27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7763" name="AutoShape 3"/>
          <p:cNvSpPr/>
          <p:nvPr/>
        </p:nvSpPr>
        <p:spPr>
          <a:xfrm>
            <a:off x="152400" y="1277938"/>
            <a:ext cx="1993900" cy="889000"/>
          </a:xfrm>
          <a:prstGeom prst="flowChartProcess">
            <a:avLst/>
          </a:prstGeom>
          <a:solidFill>
            <a:schemeClr val="accent1"/>
          </a:solidFill>
          <a:ln w="47625" cap="flat" cmpd="sng">
            <a:solidFill>
              <a:schemeClr val="tx1"/>
            </a:solidFill>
            <a:prstDash val="solid"/>
            <a:miter/>
            <a:headEnd type="none" w="med" len="med"/>
            <a:tailEnd type="none" w="med" len="med"/>
          </a:ln>
        </p:spPr>
        <p:txBody>
          <a:bodyPr wrap="none" anchor="ctr"/>
          <a:p>
            <a:pPr algn="ctr"/>
            <a:r>
              <a:rPr lang="zh-CN" altLang="en-US" sz="2800" b="1" dirty="0">
                <a:latin typeface="Arial" panose="020B0604020202020204" pitchFamily="34" charset="0"/>
                <a:ea typeface="华文中宋" pitchFamily="2" charset="-122"/>
              </a:rPr>
              <a:t>确立方针：</a:t>
            </a:r>
            <a:endParaRPr lang="zh-CN" altLang="en-US" sz="2800" b="1" dirty="0">
              <a:latin typeface="Arial" panose="020B0604020202020204" pitchFamily="34" charset="0"/>
              <a:ea typeface="华文中宋" pitchFamily="2" charset="-122"/>
            </a:endParaRPr>
          </a:p>
          <a:p>
            <a:pPr algn="ctr"/>
            <a:r>
              <a:rPr lang="zh-CN" altLang="en-US" sz="2800" b="1" dirty="0">
                <a:solidFill>
                  <a:srgbClr val="FF3300"/>
                </a:solidFill>
                <a:latin typeface="Arial" panose="020B0604020202020204" pitchFamily="34" charset="0"/>
                <a:ea typeface="华文中宋" pitchFamily="2" charset="-122"/>
              </a:rPr>
              <a:t>八七会议</a:t>
            </a:r>
            <a:endParaRPr lang="zh-CN" altLang="en-US" sz="2800" b="1" dirty="0">
              <a:solidFill>
                <a:srgbClr val="FF3300"/>
              </a:solidFill>
              <a:latin typeface="Arial" panose="020B0604020202020204" pitchFamily="34" charset="0"/>
              <a:ea typeface="华文中宋" pitchFamily="2" charset="-122"/>
            </a:endParaRPr>
          </a:p>
        </p:txBody>
      </p:sp>
      <p:sp>
        <p:nvSpPr>
          <p:cNvPr id="757764" name="AutoShape 4"/>
          <p:cNvSpPr/>
          <p:nvPr/>
        </p:nvSpPr>
        <p:spPr>
          <a:xfrm>
            <a:off x="2133600" y="1582738"/>
            <a:ext cx="503238" cy="338137"/>
          </a:xfrm>
          <a:prstGeom prst="rightArrow">
            <a:avLst>
              <a:gd name="adj1" fmla="val 50000"/>
              <a:gd name="adj2" fmla="val 37206"/>
            </a:avLst>
          </a:prstGeom>
          <a:solidFill>
            <a:schemeClr val="accent1"/>
          </a:solidFill>
          <a:ln w="9525" cap="flat" cmpd="sng">
            <a:solidFill>
              <a:schemeClr val="tx1"/>
            </a:solidFill>
            <a:prstDash val="solid"/>
            <a:miter/>
            <a:headEnd type="none" w="med" len="med"/>
            <a:tailEnd type="none" w="med" len="med"/>
          </a:ln>
        </p:spPr>
        <p:txBody>
          <a:bodyPr anchor="ctr"/>
          <a:p>
            <a:endParaRPr sz="3200" dirty="0">
              <a:solidFill>
                <a:schemeClr val="tx2"/>
              </a:solidFill>
              <a:latin typeface="Arial" panose="020B0604020202020204" pitchFamily="34" charset="0"/>
              <a:ea typeface="黑体" panose="02010609060101010101" pitchFamily="49" charset="-122"/>
            </a:endParaRPr>
          </a:p>
        </p:txBody>
      </p:sp>
      <p:sp>
        <p:nvSpPr>
          <p:cNvPr id="757765" name="Rectangle 5"/>
          <p:cNvSpPr/>
          <p:nvPr/>
        </p:nvSpPr>
        <p:spPr>
          <a:xfrm>
            <a:off x="2590800" y="1277938"/>
            <a:ext cx="1828800" cy="855662"/>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p>
            <a:pPr algn="ctr"/>
            <a:r>
              <a:rPr lang="zh-CN" altLang="en-US" sz="2800" b="1" dirty="0">
                <a:latin typeface="Arial" panose="020B0604020202020204" pitchFamily="34" charset="0"/>
                <a:ea typeface="华文中宋" pitchFamily="2" charset="-122"/>
              </a:rPr>
              <a:t>实施方针：</a:t>
            </a:r>
            <a:endParaRPr lang="zh-CN" altLang="en-US" sz="2800" b="1" dirty="0">
              <a:latin typeface="Arial" panose="020B0604020202020204" pitchFamily="34" charset="0"/>
              <a:ea typeface="华文中宋" pitchFamily="2" charset="-122"/>
            </a:endParaRPr>
          </a:p>
          <a:p>
            <a:pPr algn="ctr"/>
            <a:r>
              <a:rPr lang="zh-CN" altLang="en-US" sz="2800" b="1" dirty="0">
                <a:solidFill>
                  <a:srgbClr val="FF3300"/>
                </a:solidFill>
                <a:latin typeface="Arial" panose="020B0604020202020204" pitchFamily="34" charset="0"/>
                <a:ea typeface="华文中宋" pitchFamily="2" charset="-122"/>
              </a:rPr>
              <a:t>秋收起义</a:t>
            </a:r>
            <a:endParaRPr lang="zh-CN" altLang="en-US" sz="2800" b="1" dirty="0">
              <a:solidFill>
                <a:srgbClr val="FF3300"/>
              </a:solidFill>
              <a:latin typeface="Arial" panose="020B0604020202020204" pitchFamily="34" charset="0"/>
              <a:ea typeface="华文中宋" pitchFamily="2" charset="-122"/>
            </a:endParaRPr>
          </a:p>
        </p:txBody>
      </p:sp>
      <p:sp>
        <p:nvSpPr>
          <p:cNvPr id="757766" name="AutoShape 6"/>
          <p:cNvSpPr/>
          <p:nvPr/>
        </p:nvSpPr>
        <p:spPr>
          <a:xfrm>
            <a:off x="4419600" y="1506538"/>
            <a:ext cx="976313" cy="246062"/>
          </a:xfrm>
          <a:prstGeom prst="rightArrow">
            <a:avLst>
              <a:gd name="adj1" fmla="val 50000"/>
              <a:gd name="adj2" fmla="val 99193"/>
            </a:avLst>
          </a:prstGeom>
          <a:solidFill>
            <a:schemeClr val="accent1"/>
          </a:solidFill>
          <a:ln w="9525" cap="flat" cmpd="sng">
            <a:solidFill>
              <a:schemeClr val="tx1"/>
            </a:solidFill>
            <a:prstDash val="solid"/>
            <a:miter/>
            <a:headEnd type="none" w="med" len="med"/>
            <a:tailEnd type="none" w="med" len="med"/>
          </a:ln>
        </p:spPr>
        <p:txBody>
          <a:bodyPr anchor="ctr"/>
          <a:p>
            <a:endParaRPr sz="3200" dirty="0">
              <a:solidFill>
                <a:schemeClr val="tx2"/>
              </a:solidFill>
              <a:latin typeface="Arial" panose="020B0604020202020204" pitchFamily="34" charset="0"/>
              <a:ea typeface="黑体" panose="02010609060101010101" pitchFamily="49" charset="-122"/>
            </a:endParaRPr>
          </a:p>
        </p:txBody>
      </p:sp>
      <p:sp>
        <p:nvSpPr>
          <p:cNvPr id="757767" name="Rectangle 7"/>
          <p:cNvSpPr/>
          <p:nvPr/>
        </p:nvSpPr>
        <p:spPr>
          <a:xfrm>
            <a:off x="5410200" y="820738"/>
            <a:ext cx="1981200" cy="12954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p>
            <a:pPr algn="ctr"/>
            <a:r>
              <a:rPr lang="zh-CN" altLang="en-US" sz="2800" b="1" dirty="0">
                <a:latin typeface="Arial" panose="020B0604020202020204" pitchFamily="34" charset="0"/>
                <a:ea typeface="华文中宋" pitchFamily="2" charset="-122"/>
              </a:rPr>
              <a:t>探索道路：</a:t>
            </a:r>
            <a:endParaRPr lang="zh-CN" altLang="en-US" sz="2800" b="1" dirty="0">
              <a:latin typeface="Arial" panose="020B0604020202020204" pitchFamily="34" charset="0"/>
              <a:ea typeface="华文中宋" pitchFamily="2" charset="-122"/>
            </a:endParaRPr>
          </a:p>
          <a:p>
            <a:pPr algn="ctr"/>
            <a:r>
              <a:rPr lang="zh-CN" altLang="en-US" sz="2800" b="1" dirty="0">
                <a:solidFill>
                  <a:srgbClr val="FF3300"/>
                </a:solidFill>
                <a:latin typeface="Arial" panose="020B0604020202020204" pitchFamily="34" charset="0"/>
                <a:ea typeface="华文中宋" pitchFamily="2" charset="-122"/>
              </a:rPr>
              <a:t>创建井冈山</a:t>
            </a:r>
            <a:endParaRPr lang="zh-CN" altLang="en-US" sz="2800" b="1" dirty="0">
              <a:solidFill>
                <a:srgbClr val="FF3300"/>
              </a:solidFill>
              <a:latin typeface="Arial" panose="020B0604020202020204" pitchFamily="34" charset="0"/>
              <a:ea typeface="华文中宋" pitchFamily="2" charset="-122"/>
            </a:endParaRPr>
          </a:p>
          <a:p>
            <a:pPr algn="ctr"/>
            <a:r>
              <a:rPr lang="zh-CN" altLang="en-US" sz="2800" b="1" dirty="0">
                <a:solidFill>
                  <a:srgbClr val="FF3300"/>
                </a:solidFill>
                <a:latin typeface="Arial" panose="020B0604020202020204" pitchFamily="34" charset="0"/>
                <a:ea typeface="华文中宋" pitchFamily="2" charset="-122"/>
              </a:rPr>
              <a:t>革命根据地</a:t>
            </a:r>
            <a:endParaRPr lang="zh-CN" altLang="en-US" sz="2800" b="1" dirty="0">
              <a:solidFill>
                <a:srgbClr val="FF3300"/>
              </a:solidFill>
              <a:latin typeface="Arial" panose="020B0604020202020204" pitchFamily="34" charset="0"/>
              <a:ea typeface="华文中宋" pitchFamily="2" charset="-122"/>
            </a:endParaRPr>
          </a:p>
        </p:txBody>
      </p:sp>
      <p:sp>
        <p:nvSpPr>
          <p:cNvPr id="757768" name="AutoShape 8"/>
          <p:cNvSpPr/>
          <p:nvPr/>
        </p:nvSpPr>
        <p:spPr>
          <a:xfrm rot="-5400000">
            <a:off x="6397625" y="1738313"/>
            <a:ext cx="2978150" cy="838200"/>
          </a:xfrm>
          <a:custGeom>
            <a:avLst/>
            <a:gdLst>
              <a:gd name="txL" fmla="*/ 3085 w 21600"/>
              <a:gd name="txT" fmla="*/ 12343 h 21600"/>
              <a:gd name="txR" fmla="*/ 18514 w 21600"/>
              <a:gd name="txB" fmla="*/ 18514 h 21600"/>
            </a:gdLst>
            <a:ahLst/>
            <a:cxnLst>
              <a:cxn ang="17694720">
                <a:pos x="293307547" y="0"/>
              </a:cxn>
              <a:cxn ang="11796480">
                <a:pos x="175976959" y="9292727"/>
              </a:cxn>
              <a:cxn ang="17694720">
                <a:pos x="117311664" y="13939848"/>
              </a:cxn>
              <a:cxn ang="11796480">
                <a:pos x="0" y="23234090"/>
              </a:cxn>
              <a:cxn ang="5898240">
                <a:pos x="117311664" y="32526815"/>
              </a:cxn>
              <a:cxn ang="5898240">
                <a:pos x="234642356" y="27879696"/>
              </a:cxn>
              <a:cxn ang="0">
                <a:pos x="351953917" y="18586967"/>
              </a:cxn>
              <a:cxn ang="0">
                <a:pos x="410619314" y="9292727"/>
              </a:cxn>
            </a:cxnLst>
            <a:rect l="txL" t="txT" r="txR" b="txB"/>
            <a:pathLst>
              <a:path w="21600" h="21600">
                <a:moveTo>
                  <a:pt x="15429" y="0"/>
                </a:moveTo>
                <a:lnTo>
                  <a:pt x="9257" y="6171"/>
                </a:lnTo>
                <a:lnTo>
                  <a:pt x="12343" y="6171"/>
                </a:lnTo>
                <a:lnTo>
                  <a:pt x="12343" y="12343"/>
                </a:lnTo>
                <a:lnTo>
                  <a:pt x="6171" y="12343"/>
                </a:lnTo>
                <a:lnTo>
                  <a:pt x="6171" y="9257"/>
                </a:lnTo>
                <a:lnTo>
                  <a:pt x="0" y="15429"/>
                </a:lnTo>
                <a:lnTo>
                  <a:pt x="6171" y="21600"/>
                </a:lnTo>
                <a:lnTo>
                  <a:pt x="6171" y="18514"/>
                </a:lnTo>
                <a:lnTo>
                  <a:pt x="18514" y="18514"/>
                </a:lnTo>
                <a:lnTo>
                  <a:pt x="18514" y="6171"/>
                </a:lnTo>
                <a:lnTo>
                  <a:pt x="21600" y="6171"/>
                </a:lnTo>
                <a:close/>
              </a:path>
            </a:pathLst>
          </a:custGeom>
          <a:solidFill>
            <a:schemeClr val="accent1"/>
          </a:solidFill>
          <a:ln w="9525" cap="flat" cmpd="sng">
            <a:solidFill>
              <a:schemeClr val="tx1"/>
            </a:solidFill>
            <a:prstDash val="solid"/>
            <a:miter/>
            <a:headEnd type="none" w="med" len="med"/>
            <a:tailEnd type="none" w="med" len="med"/>
          </a:ln>
        </p:spPr>
        <p:txBody>
          <a:bodyPr anchor="ctr"/>
          <a:p>
            <a:endParaRPr sz="3200" dirty="0">
              <a:solidFill>
                <a:schemeClr val="tx2"/>
              </a:solidFill>
              <a:latin typeface="Arial" panose="020B0604020202020204" pitchFamily="34" charset="0"/>
              <a:ea typeface="黑体" panose="02010609060101010101" pitchFamily="49" charset="-122"/>
            </a:endParaRPr>
          </a:p>
        </p:txBody>
      </p:sp>
      <p:sp>
        <p:nvSpPr>
          <p:cNvPr id="757769" name="Text Box 9"/>
          <p:cNvSpPr txBox="1"/>
          <p:nvPr/>
        </p:nvSpPr>
        <p:spPr>
          <a:xfrm>
            <a:off x="8229600" y="1125538"/>
            <a:ext cx="611188" cy="2209800"/>
          </a:xfrm>
          <a:prstGeom prst="rect">
            <a:avLst/>
          </a:prstGeom>
          <a:noFill/>
          <a:ln w="9525">
            <a:noFill/>
          </a:ln>
        </p:spPr>
        <p:txBody>
          <a:bodyPr vert="eaVert">
            <a:spAutoFit/>
          </a:bodyPr>
          <a:p>
            <a:r>
              <a:rPr lang="zh-CN" altLang="en-US" sz="2800" b="1" dirty="0">
                <a:latin typeface="Arial" panose="020B0604020202020204" pitchFamily="34" charset="0"/>
                <a:ea typeface="华文中宋" pitchFamily="2" charset="-122"/>
              </a:rPr>
              <a:t>总结经验</a:t>
            </a:r>
            <a:endParaRPr lang="zh-CN" altLang="en-US" sz="2800" b="1" dirty="0">
              <a:latin typeface="Arial" panose="020B0604020202020204" pitchFamily="34" charset="0"/>
              <a:ea typeface="华文中宋" pitchFamily="2" charset="-122"/>
            </a:endParaRPr>
          </a:p>
        </p:txBody>
      </p:sp>
      <p:sp>
        <p:nvSpPr>
          <p:cNvPr id="757770" name="Text Box 10"/>
          <p:cNvSpPr txBox="1"/>
          <p:nvPr/>
        </p:nvSpPr>
        <p:spPr>
          <a:xfrm>
            <a:off x="4343400" y="973138"/>
            <a:ext cx="1066800" cy="519112"/>
          </a:xfrm>
          <a:prstGeom prst="rect">
            <a:avLst/>
          </a:prstGeom>
          <a:noFill/>
          <a:ln w="9525">
            <a:noFill/>
          </a:ln>
        </p:spPr>
        <p:txBody>
          <a:bodyPr>
            <a:spAutoFit/>
          </a:bodyPr>
          <a:p>
            <a:r>
              <a:rPr lang="zh-CN" altLang="en-US" sz="2800" b="1" dirty="0">
                <a:latin typeface="Arial" panose="020B0604020202020204" pitchFamily="34" charset="0"/>
                <a:ea typeface="华文中宋" pitchFamily="2" charset="-122"/>
              </a:rPr>
              <a:t>受挫</a:t>
            </a:r>
            <a:endParaRPr lang="zh-CN" altLang="en-US" sz="2800" b="1" dirty="0">
              <a:latin typeface="Arial" panose="020B0604020202020204" pitchFamily="34" charset="0"/>
              <a:ea typeface="华文中宋" pitchFamily="2" charset="-122"/>
            </a:endParaRPr>
          </a:p>
        </p:txBody>
      </p:sp>
      <p:sp>
        <p:nvSpPr>
          <p:cNvPr id="757771" name="Text Box 11"/>
          <p:cNvSpPr txBox="1"/>
          <p:nvPr/>
        </p:nvSpPr>
        <p:spPr>
          <a:xfrm>
            <a:off x="4267200" y="1752600"/>
            <a:ext cx="1295400" cy="946150"/>
          </a:xfrm>
          <a:prstGeom prst="rect">
            <a:avLst/>
          </a:prstGeom>
          <a:noFill/>
          <a:ln w="9525">
            <a:noFill/>
          </a:ln>
        </p:spPr>
        <p:txBody>
          <a:bodyPr>
            <a:spAutoFit/>
          </a:bodyPr>
          <a:p>
            <a:r>
              <a:rPr lang="zh-CN" altLang="en-US" sz="2800" b="1" dirty="0">
                <a:latin typeface="Arial" panose="020B0604020202020204" pitchFamily="34" charset="0"/>
                <a:ea typeface="华文中宋" pitchFamily="2" charset="-122"/>
              </a:rPr>
              <a:t>向井冈山进军</a:t>
            </a:r>
            <a:endParaRPr lang="zh-CN" altLang="en-US" sz="2800" b="1" dirty="0">
              <a:latin typeface="Arial" panose="020B0604020202020204" pitchFamily="34" charset="0"/>
              <a:ea typeface="华文中宋" pitchFamily="2" charset="-122"/>
            </a:endParaRPr>
          </a:p>
        </p:txBody>
      </p:sp>
      <p:sp>
        <p:nvSpPr>
          <p:cNvPr id="757772" name="AutoShape 12"/>
          <p:cNvSpPr/>
          <p:nvPr/>
        </p:nvSpPr>
        <p:spPr>
          <a:xfrm>
            <a:off x="7543800" y="3563938"/>
            <a:ext cx="1143000" cy="1219200"/>
          </a:xfrm>
          <a:prstGeom prst="flowChartProcess">
            <a:avLst/>
          </a:prstGeom>
          <a:solidFill>
            <a:schemeClr val="accent1"/>
          </a:solidFill>
          <a:ln w="9525" cap="flat" cmpd="sng">
            <a:solidFill>
              <a:schemeClr val="tx1"/>
            </a:solidFill>
            <a:prstDash val="solid"/>
            <a:miter/>
            <a:headEnd type="none" w="med" len="med"/>
            <a:tailEnd type="none" w="med" len="med"/>
          </a:ln>
        </p:spPr>
        <p:txBody>
          <a:bodyPr wrap="none" anchor="ctr"/>
          <a:p>
            <a:pPr algn="ctr">
              <a:lnSpc>
                <a:spcPct val="95000"/>
              </a:lnSpc>
            </a:pPr>
            <a:r>
              <a:rPr lang="zh-CN" altLang="en-US" sz="2800" b="1" dirty="0">
                <a:solidFill>
                  <a:srgbClr val="FF3300"/>
                </a:solidFill>
                <a:latin typeface="Arial" panose="020B0604020202020204" pitchFamily="34" charset="0"/>
                <a:ea typeface="华文中宋" pitchFamily="2" charset="-122"/>
              </a:rPr>
              <a:t>工农武</a:t>
            </a:r>
            <a:endParaRPr lang="zh-CN" altLang="en-US" sz="2800" b="1" dirty="0">
              <a:solidFill>
                <a:srgbClr val="FF3300"/>
              </a:solidFill>
              <a:latin typeface="Arial" panose="020B0604020202020204" pitchFamily="34" charset="0"/>
              <a:ea typeface="华文中宋" pitchFamily="2" charset="-122"/>
            </a:endParaRPr>
          </a:p>
          <a:p>
            <a:pPr algn="ctr">
              <a:lnSpc>
                <a:spcPct val="95000"/>
              </a:lnSpc>
            </a:pPr>
            <a:r>
              <a:rPr lang="zh-CN" altLang="en-US" sz="2800" b="1" dirty="0">
                <a:solidFill>
                  <a:srgbClr val="FF3300"/>
                </a:solidFill>
                <a:latin typeface="Arial" panose="020B0604020202020204" pitchFamily="34" charset="0"/>
                <a:ea typeface="华文中宋" pitchFamily="2" charset="-122"/>
              </a:rPr>
              <a:t>装割据</a:t>
            </a:r>
            <a:endParaRPr lang="zh-CN" altLang="en-US" sz="2800" b="1" dirty="0">
              <a:solidFill>
                <a:srgbClr val="FF3300"/>
              </a:solidFill>
              <a:latin typeface="Arial" panose="020B0604020202020204" pitchFamily="34" charset="0"/>
              <a:ea typeface="华文中宋" pitchFamily="2" charset="-122"/>
            </a:endParaRPr>
          </a:p>
          <a:p>
            <a:pPr algn="ctr">
              <a:lnSpc>
                <a:spcPct val="95000"/>
              </a:lnSpc>
            </a:pPr>
            <a:r>
              <a:rPr lang="zh-CN" altLang="en-US" sz="2800" b="1" dirty="0">
                <a:solidFill>
                  <a:srgbClr val="FF3300"/>
                </a:solidFill>
                <a:latin typeface="Arial" panose="020B0604020202020204" pitchFamily="34" charset="0"/>
                <a:ea typeface="华文中宋" pitchFamily="2" charset="-122"/>
              </a:rPr>
              <a:t>理论</a:t>
            </a:r>
            <a:endParaRPr lang="zh-CN" altLang="en-US" sz="2800" b="1" dirty="0">
              <a:solidFill>
                <a:srgbClr val="FF3300"/>
              </a:solidFill>
              <a:latin typeface="Arial" panose="020B0604020202020204" pitchFamily="34" charset="0"/>
              <a:ea typeface="华文中宋" pitchFamily="2" charset="-122"/>
              <a:hlinkClick r:id="rId1" action="ppaction://hlinksldjump"/>
            </a:endParaRPr>
          </a:p>
        </p:txBody>
      </p:sp>
      <p:sp>
        <p:nvSpPr>
          <p:cNvPr id="757773" name="AutoShape 13"/>
          <p:cNvSpPr/>
          <p:nvPr/>
        </p:nvSpPr>
        <p:spPr>
          <a:xfrm>
            <a:off x="7543800" y="4783138"/>
            <a:ext cx="838200" cy="1447800"/>
          </a:xfrm>
          <a:custGeom>
            <a:avLst/>
            <a:gdLst>
              <a:gd name="txL" fmla="*/ 3085 w 21600"/>
              <a:gd name="txT" fmla="*/ 12343 h 21600"/>
              <a:gd name="txR" fmla="*/ 18514 w 21600"/>
              <a:gd name="txB" fmla="*/ 18514 h 21600"/>
            </a:gdLst>
            <a:ahLst/>
            <a:cxnLst>
              <a:cxn ang="17694720">
                <a:pos x="23234090" y="0"/>
              </a:cxn>
              <a:cxn ang="11796480">
                <a:pos x="13939848" y="27724564"/>
              </a:cxn>
              <a:cxn ang="17694720">
                <a:pos x="9292727" y="41589129"/>
              </a:cxn>
              <a:cxn ang="11796480">
                <a:pos x="0" y="69318176"/>
              </a:cxn>
              <a:cxn ang="5898240">
                <a:pos x="9292727" y="97042815"/>
              </a:cxn>
              <a:cxn ang="5898240">
                <a:pos x="18586967" y="83178258"/>
              </a:cxn>
              <a:cxn ang="0">
                <a:pos x="27879696" y="55453686"/>
              </a:cxn>
              <a:cxn ang="0">
                <a:pos x="32526815" y="27724564"/>
              </a:cxn>
            </a:cxnLst>
            <a:rect l="txL" t="txT" r="txR" b="txB"/>
            <a:pathLst>
              <a:path w="21600" h="21600">
                <a:moveTo>
                  <a:pt x="15429" y="0"/>
                </a:moveTo>
                <a:lnTo>
                  <a:pt x="9257" y="6171"/>
                </a:lnTo>
                <a:lnTo>
                  <a:pt x="12343" y="6171"/>
                </a:lnTo>
                <a:lnTo>
                  <a:pt x="12343" y="12343"/>
                </a:lnTo>
                <a:lnTo>
                  <a:pt x="6171" y="12343"/>
                </a:lnTo>
                <a:lnTo>
                  <a:pt x="6171" y="9257"/>
                </a:lnTo>
                <a:lnTo>
                  <a:pt x="0" y="15429"/>
                </a:lnTo>
                <a:lnTo>
                  <a:pt x="6171" y="21600"/>
                </a:lnTo>
                <a:lnTo>
                  <a:pt x="6171" y="18514"/>
                </a:lnTo>
                <a:lnTo>
                  <a:pt x="18514" y="18514"/>
                </a:lnTo>
                <a:lnTo>
                  <a:pt x="18514" y="6171"/>
                </a:lnTo>
                <a:lnTo>
                  <a:pt x="21600" y="6171"/>
                </a:lnTo>
                <a:close/>
              </a:path>
            </a:pathLst>
          </a:custGeom>
          <a:solidFill>
            <a:schemeClr val="accent1"/>
          </a:solidFill>
          <a:ln w="9525" cap="flat" cmpd="sng">
            <a:solidFill>
              <a:schemeClr val="tx1"/>
            </a:solidFill>
            <a:prstDash val="solid"/>
            <a:miter/>
            <a:headEnd type="none" w="med" len="med"/>
            <a:tailEnd type="none" w="med" len="med"/>
          </a:ln>
        </p:spPr>
        <p:txBody>
          <a:bodyPr anchor="ctr"/>
          <a:p>
            <a:endParaRPr sz="3200" dirty="0">
              <a:solidFill>
                <a:schemeClr val="tx2"/>
              </a:solidFill>
              <a:latin typeface="Arial" panose="020B0604020202020204" pitchFamily="34" charset="0"/>
              <a:ea typeface="黑体" panose="02010609060101010101" pitchFamily="49" charset="-122"/>
            </a:endParaRPr>
          </a:p>
        </p:txBody>
      </p:sp>
      <p:sp>
        <p:nvSpPr>
          <p:cNvPr id="757774" name="Text Box 14"/>
          <p:cNvSpPr txBox="1"/>
          <p:nvPr/>
        </p:nvSpPr>
        <p:spPr>
          <a:xfrm>
            <a:off x="8229600" y="4953000"/>
            <a:ext cx="611188" cy="1693863"/>
          </a:xfrm>
          <a:prstGeom prst="rect">
            <a:avLst/>
          </a:prstGeom>
          <a:noFill/>
          <a:ln w="9525">
            <a:noFill/>
          </a:ln>
        </p:spPr>
        <p:txBody>
          <a:bodyPr vert="eaVert">
            <a:spAutoFit/>
          </a:bodyPr>
          <a:p>
            <a:r>
              <a:rPr lang="zh-CN" altLang="en-US" sz="2800" b="1" dirty="0">
                <a:latin typeface="Arial" panose="020B0604020202020204" pitchFamily="34" charset="0"/>
                <a:ea typeface="华文中宋" pitchFamily="2" charset="-122"/>
              </a:rPr>
              <a:t>指导实践</a:t>
            </a:r>
            <a:endParaRPr lang="zh-CN" altLang="en-US" sz="2800" b="1" dirty="0">
              <a:latin typeface="Arial" panose="020B0604020202020204" pitchFamily="34" charset="0"/>
              <a:ea typeface="华文中宋" pitchFamily="2" charset="-122"/>
            </a:endParaRPr>
          </a:p>
        </p:txBody>
      </p:sp>
      <p:sp>
        <p:nvSpPr>
          <p:cNvPr id="757775" name="AutoShape 15"/>
          <p:cNvSpPr/>
          <p:nvPr/>
        </p:nvSpPr>
        <p:spPr>
          <a:xfrm>
            <a:off x="5486400" y="5316538"/>
            <a:ext cx="2028825" cy="1008062"/>
          </a:xfrm>
          <a:prstGeom prst="flowChartProcess">
            <a:avLst/>
          </a:prstGeom>
          <a:solidFill>
            <a:schemeClr val="accent1"/>
          </a:solidFill>
          <a:ln w="9525" cap="flat" cmpd="sng">
            <a:solidFill>
              <a:schemeClr val="tx1"/>
            </a:solidFill>
            <a:prstDash val="solid"/>
            <a:miter/>
            <a:headEnd type="none" w="med" len="med"/>
            <a:tailEnd type="none" w="med" len="med"/>
          </a:ln>
        </p:spPr>
        <p:txBody>
          <a:bodyPr wrap="none" anchor="ctr"/>
          <a:p>
            <a:pPr algn="ctr"/>
            <a:r>
              <a:rPr lang="zh-CN" altLang="en-US" sz="2800" b="1" dirty="0">
                <a:solidFill>
                  <a:srgbClr val="FF3300"/>
                </a:solidFill>
                <a:latin typeface="Arial" panose="020B0604020202020204" pitchFamily="34" charset="0"/>
                <a:ea typeface="华文中宋" pitchFamily="2" charset="-122"/>
              </a:rPr>
              <a:t>农村革命根</a:t>
            </a:r>
            <a:endParaRPr lang="zh-CN" altLang="en-US" sz="2800" b="1" dirty="0">
              <a:solidFill>
                <a:srgbClr val="FF3300"/>
              </a:solidFill>
              <a:latin typeface="Arial" panose="020B0604020202020204" pitchFamily="34" charset="0"/>
              <a:ea typeface="华文中宋" pitchFamily="2" charset="-122"/>
            </a:endParaRPr>
          </a:p>
          <a:p>
            <a:pPr algn="ctr"/>
            <a:r>
              <a:rPr lang="zh-CN" altLang="en-US" sz="2800" b="1" dirty="0">
                <a:solidFill>
                  <a:srgbClr val="FF3300"/>
                </a:solidFill>
                <a:latin typeface="Arial" panose="020B0604020202020204" pitchFamily="34" charset="0"/>
                <a:ea typeface="华文中宋" pitchFamily="2" charset="-122"/>
              </a:rPr>
              <a:t>据地的发展</a:t>
            </a:r>
            <a:endParaRPr lang="zh-CN" altLang="en-US" sz="2800" b="1" dirty="0">
              <a:solidFill>
                <a:srgbClr val="FF3300"/>
              </a:solidFill>
              <a:latin typeface="Arial" panose="020B0604020202020204" pitchFamily="34" charset="0"/>
              <a:ea typeface="华文中宋" pitchFamily="2" charset="-122"/>
              <a:hlinkClick r:id="rId2" action="ppaction://hlinksldjump"/>
            </a:endParaRPr>
          </a:p>
        </p:txBody>
      </p:sp>
      <p:sp>
        <p:nvSpPr>
          <p:cNvPr id="757776" name="AutoShape 16"/>
          <p:cNvSpPr/>
          <p:nvPr/>
        </p:nvSpPr>
        <p:spPr>
          <a:xfrm>
            <a:off x="6019800" y="2116138"/>
            <a:ext cx="363538" cy="3124200"/>
          </a:xfrm>
          <a:prstGeom prst="downArrow">
            <a:avLst>
              <a:gd name="adj1" fmla="val 50000"/>
              <a:gd name="adj2" fmla="val 214846"/>
            </a:avLst>
          </a:prstGeom>
          <a:solidFill>
            <a:schemeClr val="accent1"/>
          </a:solidFill>
          <a:ln w="9525" cap="flat" cmpd="sng">
            <a:solidFill>
              <a:schemeClr val="tx1"/>
            </a:solidFill>
            <a:prstDash val="solid"/>
            <a:miter/>
            <a:headEnd type="none" w="med" len="med"/>
            <a:tailEnd type="none" w="med" len="med"/>
          </a:ln>
        </p:spPr>
        <p:txBody>
          <a:bodyPr anchor="ctr"/>
          <a:p>
            <a:endParaRPr sz="3200" dirty="0">
              <a:solidFill>
                <a:schemeClr val="tx2"/>
              </a:solidFill>
              <a:latin typeface="Arial" panose="020B0604020202020204" pitchFamily="34" charset="0"/>
              <a:ea typeface="黑体" panose="02010609060101010101" pitchFamily="49" charset="-122"/>
            </a:endParaRPr>
          </a:p>
        </p:txBody>
      </p:sp>
      <p:sp>
        <p:nvSpPr>
          <p:cNvPr id="757777" name="AutoShape 17"/>
          <p:cNvSpPr/>
          <p:nvPr/>
        </p:nvSpPr>
        <p:spPr>
          <a:xfrm>
            <a:off x="990600" y="3411538"/>
            <a:ext cx="2286000" cy="647700"/>
          </a:xfrm>
          <a:prstGeom prst="flowChartProcess">
            <a:avLst/>
          </a:prstGeom>
          <a:solidFill>
            <a:schemeClr val="bg1"/>
          </a:solidFill>
          <a:ln w="9525" cap="flat" cmpd="sng">
            <a:solidFill>
              <a:schemeClr val="tx1"/>
            </a:solidFill>
            <a:prstDash val="solid"/>
            <a:miter/>
            <a:headEnd type="none" w="med" len="med"/>
            <a:tailEnd type="none" w="med" len="med"/>
          </a:ln>
        </p:spPr>
        <p:txBody>
          <a:bodyPr wrap="none" anchor="ctr"/>
          <a:p>
            <a:pPr algn="ctr"/>
            <a:r>
              <a:rPr lang="zh-CN" altLang="en-US" sz="2800" b="1" dirty="0">
                <a:latin typeface="Arial" panose="020B0604020202020204" pitchFamily="34" charset="0"/>
                <a:ea typeface="华文中宋" pitchFamily="2" charset="-122"/>
              </a:rPr>
              <a:t>南京国民政府</a:t>
            </a:r>
            <a:endParaRPr lang="zh-CN" altLang="en-US" sz="2800" b="1" dirty="0">
              <a:latin typeface="Arial" panose="020B0604020202020204" pitchFamily="34" charset="0"/>
              <a:ea typeface="华文中宋" pitchFamily="2" charset="-122"/>
            </a:endParaRPr>
          </a:p>
        </p:txBody>
      </p:sp>
      <p:sp>
        <p:nvSpPr>
          <p:cNvPr id="757778" name="Line 18"/>
          <p:cNvSpPr/>
          <p:nvPr/>
        </p:nvSpPr>
        <p:spPr>
          <a:xfrm>
            <a:off x="1295400" y="2192338"/>
            <a:ext cx="503238" cy="865187"/>
          </a:xfrm>
          <a:prstGeom prst="line">
            <a:avLst/>
          </a:prstGeom>
          <a:ln w="47625" cap="flat" cmpd="sng">
            <a:solidFill>
              <a:schemeClr val="tx1"/>
            </a:solidFill>
            <a:prstDash val="solid"/>
            <a:headEnd type="none" w="med" len="med"/>
            <a:tailEnd type="triangle" w="med" len="med"/>
          </a:ln>
        </p:spPr>
      </p:sp>
      <p:sp>
        <p:nvSpPr>
          <p:cNvPr id="757779" name="Line 19"/>
          <p:cNvSpPr/>
          <p:nvPr/>
        </p:nvSpPr>
        <p:spPr>
          <a:xfrm flipH="1">
            <a:off x="2895600" y="2192338"/>
            <a:ext cx="646113" cy="863600"/>
          </a:xfrm>
          <a:prstGeom prst="line">
            <a:avLst/>
          </a:prstGeom>
          <a:ln w="47625" cap="flat" cmpd="sng">
            <a:solidFill>
              <a:schemeClr val="tx1"/>
            </a:solidFill>
            <a:prstDash val="solid"/>
            <a:headEnd type="none" w="med" len="med"/>
            <a:tailEnd type="triangle" w="med" len="med"/>
          </a:ln>
        </p:spPr>
      </p:sp>
      <p:sp>
        <p:nvSpPr>
          <p:cNvPr id="757780" name="Text Box 20"/>
          <p:cNvSpPr txBox="1"/>
          <p:nvPr/>
        </p:nvSpPr>
        <p:spPr>
          <a:xfrm>
            <a:off x="1905000" y="2497138"/>
            <a:ext cx="1066800" cy="946150"/>
          </a:xfrm>
          <a:prstGeom prst="rect">
            <a:avLst/>
          </a:prstGeom>
          <a:noFill/>
          <a:ln w="9525">
            <a:noFill/>
          </a:ln>
        </p:spPr>
        <p:txBody>
          <a:bodyPr>
            <a:spAutoFit/>
          </a:bodyPr>
          <a:p>
            <a:r>
              <a:rPr lang="zh-CN" altLang="en-US" sz="2800" b="1" dirty="0">
                <a:latin typeface="Arial" panose="020B0604020202020204" pitchFamily="34" charset="0"/>
                <a:ea typeface="华文中宋" pitchFamily="2" charset="-122"/>
              </a:rPr>
              <a:t>武装反抗</a:t>
            </a:r>
            <a:endParaRPr lang="zh-CN" altLang="en-US" sz="2800" b="1" dirty="0">
              <a:latin typeface="Arial" panose="020B0604020202020204" pitchFamily="34" charset="0"/>
              <a:ea typeface="华文中宋" pitchFamily="2" charset="-122"/>
            </a:endParaRPr>
          </a:p>
        </p:txBody>
      </p:sp>
      <p:sp>
        <p:nvSpPr>
          <p:cNvPr id="757781" name="Text Box 21"/>
          <p:cNvSpPr txBox="1"/>
          <p:nvPr/>
        </p:nvSpPr>
        <p:spPr>
          <a:xfrm rot="1530745">
            <a:off x="3657600" y="4021138"/>
            <a:ext cx="2133600" cy="519112"/>
          </a:xfrm>
          <a:prstGeom prst="rect">
            <a:avLst/>
          </a:prstGeom>
          <a:noFill/>
          <a:ln w="9525">
            <a:noFill/>
          </a:ln>
        </p:spPr>
        <p:txBody>
          <a:bodyPr>
            <a:spAutoFit/>
          </a:bodyPr>
          <a:p>
            <a:r>
              <a:rPr lang="zh-CN" altLang="en-US" sz="2800" b="1" dirty="0">
                <a:latin typeface="Arial" panose="020B0604020202020204" pitchFamily="34" charset="0"/>
                <a:ea typeface="华文中宋" pitchFamily="2" charset="-122"/>
              </a:rPr>
              <a:t>军事“围剿”</a:t>
            </a:r>
            <a:endParaRPr lang="zh-CN" altLang="en-US" sz="2800" b="1" dirty="0">
              <a:latin typeface="Arial" panose="020B0604020202020204" pitchFamily="34" charset="0"/>
              <a:ea typeface="华文中宋" pitchFamily="2" charset="-122"/>
            </a:endParaRPr>
          </a:p>
        </p:txBody>
      </p:sp>
      <p:sp>
        <p:nvSpPr>
          <p:cNvPr id="757782" name="Text Box 22"/>
          <p:cNvSpPr txBox="1"/>
          <p:nvPr/>
        </p:nvSpPr>
        <p:spPr>
          <a:xfrm rot="1507941">
            <a:off x="3429000" y="4706938"/>
            <a:ext cx="1635125" cy="519112"/>
          </a:xfrm>
          <a:prstGeom prst="rect">
            <a:avLst/>
          </a:prstGeom>
          <a:noFill/>
          <a:ln w="9525">
            <a:noFill/>
          </a:ln>
        </p:spPr>
        <p:txBody>
          <a:bodyPr>
            <a:spAutoFit/>
          </a:bodyPr>
          <a:p>
            <a:r>
              <a:rPr lang="zh-CN" altLang="en-US" sz="2800" b="1" dirty="0">
                <a:latin typeface="Arial" panose="020B0604020202020204" pitchFamily="34" charset="0"/>
                <a:ea typeface="华文中宋" pitchFamily="2" charset="-122"/>
              </a:rPr>
              <a:t>反“围剿”</a:t>
            </a:r>
            <a:endParaRPr lang="zh-CN" altLang="en-US" sz="2800" b="1" dirty="0">
              <a:latin typeface="Arial" panose="020B0604020202020204" pitchFamily="34" charset="0"/>
              <a:ea typeface="华文中宋" pitchFamily="2" charset="-122"/>
              <a:hlinkClick r:id="rId3" action="ppaction://hlinksldjump"/>
            </a:endParaRPr>
          </a:p>
        </p:txBody>
      </p:sp>
      <p:sp>
        <p:nvSpPr>
          <p:cNvPr id="757783" name="AutoShape 23"/>
          <p:cNvSpPr/>
          <p:nvPr/>
        </p:nvSpPr>
        <p:spPr>
          <a:xfrm>
            <a:off x="1219200" y="5316538"/>
            <a:ext cx="1905000" cy="936625"/>
          </a:xfrm>
          <a:prstGeom prst="flowChartProcess">
            <a:avLst/>
          </a:prstGeom>
          <a:solidFill>
            <a:srgbClr val="FC080E"/>
          </a:solidFill>
          <a:ln w="9525" cap="flat" cmpd="sng">
            <a:solidFill>
              <a:schemeClr val="tx1"/>
            </a:solidFill>
            <a:prstDash val="solid"/>
            <a:miter/>
            <a:headEnd type="none" w="med" len="med"/>
            <a:tailEnd type="none" w="med" len="med"/>
          </a:ln>
        </p:spPr>
        <p:txBody>
          <a:bodyPr wrap="none" anchor="ctr"/>
          <a:p>
            <a:pPr algn="ctr"/>
            <a:r>
              <a:rPr lang="zh-CN" altLang="en-US" sz="2800" b="1" dirty="0">
                <a:solidFill>
                  <a:schemeClr val="bg1"/>
                </a:solidFill>
                <a:latin typeface="Arial" panose="020B0604020202020204" pitchFamily="34" charset="0"/>
                <a:ea typeface="华文中宋" pitchFamily="2" charset="-122"/>
              </a:rPr>
              <a:t>中华苏维埃</a:t>
            </a:r>
            <a:endParaRPr lang="zh-CN" altLang="en-US" sz="2800" b="1" dirty="0">
              <a:solidFill>
                <a:schemeClr val="bg1"/>
              </a:solidFill>
              <a:latin typeface="Arial" panose="020B0604020202020204" pitchFamily="34" charset="0"/>
              <a:ea typeface="华文中宋" pitchFamily="2" charset="-122"/>
            </a:endParaRPr>
          </a:p>
          <a:p>
            <a:pPr algn="ctr"/>
            <a:r>
              <a:rPr lang="zh-CN" altLang="en-US" sz="2800" b="1" dirty="0">
                <a:solidFill>
                  <a:schemeClr val="bg1"/>
                </a:solidFill>
                <a:latin typeface="Arial" panose="020B0604020202020204" pitchFamily="34" charset="0"/>
                <a:ea typeface="华文中宋" pitchFamily="2" charset="-122"/>
              </a:rPr>
              <a:t>共和国成立</a:t>
            </a:r>
            <a:endParaRPr lang="zh-CN" altLang="en-US" sz="2800" b="1" dirty="0">
              <a:solidFill>
                <a:schemeClr val="bg1"/>
              </a:solidFill>
              <a:latin typeface="Arial" panose="020B0604020202020204" pitchFamily="34" charset="0"/>
              <a:ea typeface="华文中宋" pitchFamily="2" charset="-122"/>
            </a:endParaRPr>
          </a:p>
        </p:txBody>
      </p:sp>
      <p:sp>
        <p:nvSpPr>
          <p:cNvPr id="757784" name="AutoShape 24"/>
          <p:cNvSpPr/>
          <p:nvPr/>
        </p:nvSpPr>
        <p:spPr>
          <a:xfrm>
            <a:off x="1981200" y="4097338"/>
            <a:ext cx="266700" cy="1150937"/>
          </a:xfrm>
          <a:prstGeom prst="upDownArrow">
            <a:avLst>
              <a:gd name="adj1" fmla="val 50000"/>
              <a:gd name="adj2" fmla="val 86309"/>
            </a:avLst>
          </a:prstGeom>
          <a:solidFill>
            <a:schemeClr val="accent1"/>
          </a:solidFill>
          <a:ln w="9525" cap="flat" cmpd="sng">
            <a:solidFill>
              <a:schemeClr val="tx1"/>
            </a:solidFill>
            <a:prstDash val="solid"/>
            <a:miter/>
            <a:headEnd type="none" w="med" len="med"/>
            <a:tailEnd type="none" w="med" len="med"/>
          </a:ln>
        </p:spPr>
        <p:txBody>
          <a:bodyPr anchor="ctr"/>
          <a:p>
            <a:endParaRPr sz="3200" dirty="0">
              <a:solidFill>
                <a:schemeClr val="tx2"/>
              </a:solidFill>
              <a:latin typeface="Arial" panose="020B0604020202020204" pitchFamily="34" charset="0"/>
              <a:ea typeface="黑体" panose="02010609060101010101" pitchFamily="49" charset="-122"/>
            </a:endParaRPr>
          </a:p>
        </p:txBody>
      </p:sp>
      <p:sp>
        <p:nvSpPr>
          <p:cNvPr id="757785" name="AutoShape 25"/>
          <p:cNvSpPr/>
          <p:nvPr/>
        </p:nvSpPr>
        <p:spPr>
          <a:xfrm>
            <a:off x="3124200" y="5697538"/>
            <a:ext cx="2362200" cy="292100"/>
          </a:xfrm>
          <a:prstGeom prst="leftArrow">
            <a:avLst>
              <a:gd name="adj1" fmla="val 50000"/>
              <a:gd name="adj2" fmla="val 202173"/>
            </a:avLst>
          </a:prstGeom>
          <a:solidFill>
            <a:schemeClr val="accent1"/>
          </a:solidFill>
          <a:ln w="9525" cap="flat" cmpd="sng">
            <a:solidFill>
              <a:schemeClr val="tx1"/>
            </a:solidFill>
            <a:prstDash val="solid"/>
            <a:miter/>
            <a:headEnd type="none" w="med" len="med"/>
            <a:tailEnd type="none" w="med" len="med"/>
          </a:ln>
        </p:spPr>
        <p:txBody>
          <a:bodyPr anchor="ctr"/>
          <a:p>
            <a:endParaRPr sz="3200" dirty="0">
              <a:solidFill>
                <a:schemeClr val="tx2"/>
              </a:solidFill>
              <a:latin typeface="Arial" panose="020B0604020202020204" pitchFamily="34" charset="0"/>
              <a:ea typeface="黑体" panose="02010609060101010101" pitchFamily="49" charset="-122"/>
            </a:endParaRPr>
          </a:p>
        </p:txBody>
      </p:sp>
      <p:sp>
        <p:nvSpPr>
          <p:cNvPr id="757786" name="AutoShape 26"/>
          <p:cNvSpPr/>
          <p:nvPr/>
        </p:nvSpPr>
        <p:spPr>
          <a:xfrm rot="-3780000" flipH="1" flipV="1">
            <a:off x="4411663" y="3209925"/>
            <a:ext cx="212725" cy="2603500"/>
          </a:xfrm>
          <a:prstGeom prst="upArrow">
            <a:avLst>
              <a:gd name="adj1" fmla="val 50111"/>
              <a:gd name="adj2" fmla="val 205736"/>
            </a:avLst>
          </a:prstGeom>
          <a:solidFill>
            <a:schemeClr val="accent1"/>
          </a:solidFill>
          <a:ln w="9525" cap="flat" cmpd="sng">
            <a:solidFill>
              <a:schemeClr val="tx1"/>
            </a:solidFill>
            <a:prstDash val="solid"/>
            <a:miter/>
            <a:headEnd type="none" w="med" len="med"/>
            <a:tailEnd type="none" w="med" len="med"/>
          </a:ln>
        </p:spPr>
        <p:txBody>
          <a:bodyPr anchor="ctr"/>
          <a:p>
            <a:endParaRPr sz="3200" dirty="0">
              <a:solidFill>
                <a:schemeClr val="tx2"/>
              </a:solidFill>
              <a:latin typeface="Arial" panose="020B0604020202020204" pitchFamily="34" charset="0"/>
              <a:ea typeface="黑体" panose="02010609060101010101" pitchFamily="49" charset="-122"/>
            </a:endParaRPr>
          </a:p>
        </p:txBody>
      </p:sp>
      <p:sp>
        <p:nvSpPr>
          <p:cNvPr id="757787" name="AutoShape 27"/>
          <p:cNvSpPr/>
          <p:nvPr/>
        </p:nvSpPr>
        <p:spPr>
          <a:xfrm rot="7020000" flipH="1" flipV="1">
            <a:off x="4179888" y="3433763"/>
            <a:ext cx="220662" cy="2603500"/>
          </a:xfrm>
          <a:prstGeom prst="upArrow">
            <a:avLst>
              <a:gd name="adj1" fmla="val 50111"/>
              <a:gd name="adj2" fmla="val 198336"/>
            </a:avLst>
          </a:prstGeom>
          <a:solidFill>
            <a:schemeClr val="accent1"/>
          </a:solidFill>
          <a:ln w="9525" cap="flat" cmpd="sng">
            <a:solidFill>
              <a:schemeClr val="tx1"/>
            </a:solidFill>
            <a:prstDash val="solid"/>
            <a:miter/>
            <a:headEnd type="none" w="med" len="med"/>
            <a:tailEnd type="none" w="med" len="med"/>
          </a:ln>
        </p:spPr>
        <p:txBody>
          <a:bodyPr anchor="ctr"/>
          <a:p>
            <a:endParaRPr sz="3200" dirty="0">
              <a:solidFill>
                <a:schemeClr val="tx2"/>
              </a:solidFill>
              <a:latin typeface="Arial" panose="020B0604020202020204" pitchFamily="34" charset="0"/>
              <a:ea typeface="黑体" panose="02010609060101010101" pitchFamily="49" charset="-122"/>
            </a:endParaRPr>
          </a:p>
        </p:txBody>
      </p:sp>
      <p:sp>
        <p:nvSpPr>
          <p:cNvPr id="757788" name="AutoShape 28"/>
          <p:cNvSpPr/>
          <p:nvPr/>
        </p:nvSpPr>
        <p:spPr>
          <a:xfrm>
            <a:off x="4724400" y="2420938"/>
            <a:ext cx="2728913" cy="2514600"/>
          </a:xfrm>
          <a:prstGeom prst="irregularSeal1">
            <a:avLst/>
          </a:prstGeom>
          <a:solidFill>
            <a:srgbClr val="DF5764"/>
          </a:solidFill>
          <a:ln w="9525">
            <a:noFill/>
          </a:ln>
        </p:spPr>
        <p:txBody>
          <a:bodyPr wrap="none" anchor="ctr">
            <a:spAutoFit/>
          </a:bodyPr>
          <a:p>
            <a:pPr algn="ctr"/>
            <a:r>
              <a:rPr lang="zh-CN" altLang="en-US" sz="2800" b="1" dirty="0">
                <a:latin typeface="Arial" panose="020B0604020202020204" pitchFamily="34" charset="0"/>
                <a:ea typeface="华文中宋" pitchFamily="2" charset="-122"/>
              </a:rPr>
              <a:t>星星之火</a:t>
            </a:r>
            <a:endParaRPr lang="zh-CN" altLang="en-US" sz="2800" b="1" dirty="0">
              <a:latin typeface="Arial" panose="020B0604020202020204" pitchFamily="34" charset="0"/>
              <a:ea typeface="华文中宋" pitchFamily="2" charset="-122"/>
            </a:endParaRPr>
          </a:p>
          <a:p>
            <a:pPr algn="ctr"/>
            <a:r>
              <a:rPr lang="zh-CN" altLang="en-US" sz="2800" b="1" dirty="0">
                <a:latin typeface="Arial" panose="020B0604020202020204" pitchFamily="34" charset="0"/>
                <a:ea typeface="华文中宋" pitchFamily="2" charset="-122"/>
              </a:rPr>
              <a:t>可以燎原</a:t>
            </a:r>
            <a:endParaRPr lang="zh-CN" altLang="en-US" sz="2800" b="1" dirty="0">
              <a:latin typeface="Arial" panose="020B0604020202020204" pitchFamily="34" charset="0"/>
              <a:ea typeface="华文中宋" pitchFamily="2" charset="-122"/>
            </a:endParaRPr>
          </a:p>
        </p:txBody>
      </p:sp>
      <p:sp>
        <p:nvSpPr>
          <p:cNvPr id="757789" name="Text Box 29"/>
          <p:cNvSpPr txBox="1"/>
          <p:nvPr/>
        </p:nvSpPr>
        <p:spPr>
          <a:xfrm>
            <a:off x="1143000" y="4249738"/>
            <a:ext cx="1066800" cy="946150"/>
          </a:xfrm>
          <a:prstGeom prst="rect">
            <a:avLst/>
          </a:prstGeom>
          <a:noFill/>
          <a:ln w="9525">
            <a:noFill/>
          </a:ln>
        </p:spPr>
        <p:txBody>
          <a:bodyPr>
            <a:spAutoFit/>
          </a:bodyPr>
          <a:p>
            <a:r>
              <a:rPr lang="zh-CN" altLang="en-US" sz="2800" b="1" dirty="0">
                <a:latin typeface="Arial" panose="020B0604020202020204" pitchFamily="34" charset="0"/>
                <a:ea typeface="华文中宋" pitchFamily="2" charset="-122"/>
              </a:rPr>
              <a:t>政权对峙</a:t>
            </a:r>
            <a:endParaRPr lang="zh-CN" altLang="en-US" sz="2800" b="1" dirty="0">
              <a:latin typeface="Arial" panose="020B0604020202020204" pitchFamily="34" charset="0"/>
              <a:ea typeface="华文中宋" pitchFamily="2" charset="-122"/>
            </a:endParaRPr>
          </a:p>
        </p:txBody>
      </p:sp>
      <p:sp>
        <p:nvSpPr>
          <p:cNvPr id="14365" name="Text Box 30"/>
          <p:cNvSpPr txBox="1"/>
          <p:nvPr/>
        </p:nvSpPr>
        <p:spPr>
          <a:xfrm>
            <a:off x="457200" y="152400"/>
            <a:ext cx="3505200" cy="727075"/>
          </a:xfrm>
          <a:prstGeom prst="rect">
            <a:avLst/>
          </a:prstGeom>
          <a:noFill/>
          <a:ln w="25400" cap="flat" cmpd="sng">
            <a:pattFill prst="solidDmnd">
              <a:fgClr>
                <a:srgbClr val="0000CC"/>
              </a:fgClr>
              <a:bgClr>
                <a:srgbClr val="FFFFFF"/>
              </a:bgClr>
            </a:pattFill>
            <a:prstDash val="solid"/>
            <a:miter/>
            <a:headEnd type="none" w="med" len="med"/>
            <a:tailEnd type="none" w="med" len="med"/>
          </a:ln>
        </p:spPr>
        <p:txBody>
          <a:bodyPr>
            <a:spAutoFit/>
          </a:bodyPr>
          <a:p>
            <a:r>
              <a:rPr lang="zh-CN" altLang="en-US" sz="4000" b="1" dirty="0">
                <a:solidFill>
                  <a:srgbClr val="0000CC"/>
                </a:solidFill>
                <a:latin typeface="Arial" panose="020B0604020202020204" pitchFamily="34" charset="0"/>
                <a:ea typeface="黑体" panose="02010609060101010101" pitchFamily="49" charset="-122"/>
              </a:rPr>
              <a:t>国共十年对峙</a:t>
            </a:r>
            <a:endParaRPr lang="zh-CN" altLang="en-US" sz="4000" b="1" dirty="0">
              <a:solidFill>
                <a:srgbClr val="0000CC"/>
              </a:solidFill>
              <a:latin typeface="Arial" panose="020B0604020202020204" pitchFamily="34" charset="0"/>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32" fill="hold" grpId="0" nodeType="clickEffect">
                                  <p:stCondLst>
                                    <p:cond delay="0"/>
                                  </p:stCondLst>
                                  <p:childTnLst>
                                    <p:set>
                                      <p:cBhvr>
                                        <p:cTn id="6" dur="1" fill="hold">
                                          <p:stCondLst>
                                            <p:cond delay="0"/>
                                          </p:stCondLst>
                                        </p:cTn>
                                        <p:tgtEl>
                                          <p:spTgt spid="757763"/>
                                        </p:tgtEl>
                                        <p:attrNameLst>
                                          <p:attrName>style.visibility</p:attrName>
                                        </p:attrNameLst>
                                      </p:cBhvr>
                                      <p:to>
                                        <p:strVal val="visible"/>
                                      </p:to>
                                    </p:set>
                                    <p:animEffect transition="in" filter="diamond(out)">
                                      <p:cBhvr>
                                        <p:cTn id="7" dur="500"/>
                                        <p:tgtEl>
                                          <p:spTgt spid="75776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grpId="0" nodeType="clickEffect">
                                  <p:stCondLst>
                                    <p:cond delay="0"/>
                                  </p:stCondLst>
                                  <p:childTnLst>
                                    <p:set>
                                      <p:cBhvr>
                                        <p:cTn id="11" dur="indefinite" fill="hold">
                                          <p:stCondLst>
                                            <p:cond delay="0"/>
                                          </p:stCondLst>
                                        </p:cTn>
                                        <p:tgtEl>
                                          <p:spTgt spid="757764"/>
                                        </p:tgtEl>
                                        <p:attrNameLst>
                                          <p:attrName>style.visibility</p:attrName>
                                        </p:attrNameLst>
                                      </p:cBhvr>
                                      <p:to>
                                        <p:strVal val="visible"/>
                                      </p:to>
                                    </p:set>
                                    <p:animEffect transition="in" filter="slide(fromLeft)">
                                      <p:cBhvr>
                                        <p:cTn id="12" dur="500"/>
                                        <p:tgtEl>
                                          <p:spTgt spid="757764"/>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grpId="0" nodeType="clickEffect">
                                  <p:stCondLst>
                                    <p:cond delay="0"/>
                                  </p:stCondLst>
                                  <p:childTnLst>
                                    <p:set>
                                      <p:cBhvr>
                                        <p:cTn id="16" dur="indefinite" fill="hold">
                                          <p:stCondLst>
                                            <p:cond delay="0"/>
                                          </p:stCondLst>
                                        </p:cTn>
                                        <p:tgtEl>
                                          <p:spTgt spid="757765"/>
                                        </p:tgtEl>
                                        <p:attrNameLst>
                                          <p:attrName>style.visibility</p:attrName>
                                        </p:attrNameLst>
                                      </p:cBhvr>
                                      <p:to>
                                        <p:strVal val="visible"/>
                                      </p:to>
                                    </p:set>
                                    <p:animEffect transition="in" filter="slide(fromLeft)">
                                      <p:cBhvr>
                                        <p:cTn id="17" dur="500"/>
                                        <p:tgtEl>
                                          <p:spTgt spid="757765"/>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1" fill="hold" nodeType="clickEffect">
                                  <p:stCondLst>
                                    <p:cond delay="0"/>
                                  </p:stCondLst>
                                  <p:childTnLst>
                                    <p:set>
                                      <p:cBhvr>
                                        <p:cTn id="21" dur="indefinite" fill="hold">
                                          <p:stCondLst>
                                            <p:cond delay="0"/>
                                          </p:stCondLst>
                                        </p:cTn>
                                        <p:tgtEl>
                                          <p:spTgt spid="757779"/>
                                        </p:tgtEl>
                                        <p:attrNameLst>
                                          <p:attrName>style.visibility</p:attrName>
                                        </p:attrNameLst>
                                      </p:cBhvr>
                                      <p:to>
                                        <p:strVal val="visible"/>
                                      </p:to>
                                    </p:set>
                                    <p:animEffect transition="in" filter="slide(fromTop)">
                                      <p:cBhvr>
                                        <p:cTn id="22" dur="500"/>
                                        <p:tgtEl>
                                          <p:spTgt spid="757779"/>
                                        </p:tgtEl>
                                      </p:cBhvr>
                                    </p:animEffect>
                                  </p:childTnLst>
                                </p:cTn>
                              </p:par>
                              <p:par>
                                <p:cTn id="23" presetID="12" presetClass="entr" presetSubtype="1" fill="hold" nodeType="withEffect">
                                  <p:stCondLst>
                                    <p:cond delay="0"/>
                                  </p:stCondLst>
                                  <p:childTnLst>
                                    <p:set>
                                      <p:cBhvr>
                                        <p:cTn id="24" dur="indefinite" fill="hold">
                                          <p:stCondLst>
                                            <p:cond delay="0"/>
                                          </p:stCondLst>
                                        </p:cTn>
                                        <p:tgtEl>
                                          <p:spTgt spid="757778"/>
                                        </p:tgtEl>
                                        <p:attrNameLst>
                                          <p:attrName>style.visibility</p:attrName>
                                        </p:attrNameLst>
                                      </p:cBhvr>
                                      <p:to>
                                        <p:strVal val="visible"/>
                                      </p:to>
                                    </p:set>
                                    <p:animEffect transition="in" filter="slide(fromTop)">
                                      <p:cBhvr>
                                        <p:cTn id="25" dur="500"/>
                                        <p:tgtEl>
                                          <p:spTgt spid="757778"/>
                                        </p:tgtEl>
                                      </p:cBhvr>
                                    </p:animEffect>
                                  </p:childTnLst>
                                </p:cTn>
                              </p:par>
                            </p:childTnLst>
                          </p:cTn>
                        </p:par>
                      </p:childTnLst>
                    </p:cTn>
                  </p:par>
                  <p:par>
                    <p:cTn id="26" fill="hold">
                      <p:stCondLst>
                        <p:cond delay="indefinite"/>
                      </p:stCondLst>
                      <p:childTnLst>
                        <p:par>
                          <p:cTn id="27" fill="hold">
                            <p:stCondLst>
                              <p:cond delay="0"/>
                            </p:stCondLst>
                            <p:childTnLst>
                              <p:par>
                                <p:cTn id="28" presetID="8" presetClass="entr" presetSubtype="32" fill="hold" grpId="0" nodeType="clickEffect">
                                  <p:stCondLst>
                                    <p:cond delay="0"/>
                                  </p:stCondLst>
                                  <p:childTnLst>
                                    <p:set>
                                      <p:cBhvr>
                                        <p:cTn id="29" dur="1" fill="hold">
                                          <p:stCondLst>
                                            <p:cond delay="0"/>
                                          </p:stCondLst>
                                        </p:cTn>
                                        <p:tgtEl>
                                          <p:spTgt spid="757780"/>
                                        </p:tgtEl>
                                        <p:attrNameLst>
                                          <p:attrName>style.visibility</p:attrName>
                                        </p:attrNameLst>
                                      </p:cBhvr>
                                      <p:to>
                                        <p:strVal val="visible"/>
                                      </p:to>
                                    </p:set>
                                    <p:animEffect transition="in" filter="diamond(out)">
                                      <p:cBhvr>
                                        <p:cTn id="30" dur="500"/>
                                        <p:tgtEl>
                                          <p:spTgt spid="757780"/>
                                        </p:tgtEl>
                                      </p:cBhvr>
                                    </p:animEffect>
                                  </p:childTnLst>
                                </p:cTn>
                              </p:par>
                              <p:par>
                                <p:cTn id="31" presetID="8" presetClass="entr" presetSubtype="32" fill="hold" grpId="0" nodeType="withEffect">
                                  <p:stCondLst>
                                    <p:cond delay="0"/>
                                  </p:stCondLst>
                                  <p:childTnLst>
                                    <p:set>
                                      <p:cBhvr>
                                        <p:cTn id="32" dur="1" fill="hold">
                                          <p:stCondLst>
                                            <p:cond delay="0"/>
                                          </p:stCondLst>
                                        </p:cTn>
                                        <p:tgtEl>
                                          <p:spTgt spid="757777"/>
                                        </p:tgtEl>
                                        <p:attrNameLst>
                                          <p:attrName>style.visibility</p:attrName>
                                        </p:attrNameLst>
                                      </p:cBhvr>
                                      <p:to>
                                        <p:strVal val="visible"/>
                                      </p:to>
                                    </p:set>
                                    <p:animEffect transition="in" filter="diamond(out)">
                                      <p:cBhvr>
                                        <p:cTn id="33" dur="500"/>
                                        <p:tgtEl>
                                          <p:spTgt spid="757777"/>
                                        </p:tgtEl>
                                      </p:cBhvr>
                                    </p:animEffect>
                                  </p:childTnLst>
                                </p:cTn>
                              </p:par>
                            </p:childTnLst>
                          </p:cTn>
                        </p:par>
                      </p:childTnLst>
                    </p:cTn>
                  </p:par>
                  <p:par>
                    <p:cTn id="34" fill="hold">
                      <p:stCondLst>
                        <p:cond delay="indefinite"/>
                      </p:stCondLst>
                      <p:childTnLst>
                        <p:par>
                          <p:cTn id="35" fill="hold">
                            <p:stCondLst>
                              <p:cond delay="0"/>
                            </p:stCondLst>
                            <p:childTnLst>
                              <p:par>
                                <p:cTn id="36" presetID="12" presetClass="entr" presetSubtype="8" fill="hold" grpId="0" nodeType="clickEffect">
                                  <p:stCondLst>
                                    <p:cond delay="0"/>
                                  </p:stCondLst>
                                  <p:childTnLst>
                                    <p:set>
                                      <p:cBhvr>
                                        <p:cTn id="37" dur="indefinite" fill="hold">
                                          <p:stCondLst>
                                            <p:cond delay="0"/>
                                          </p:stCondLst>
                                        </p:cTn>
                                        <p:tgtEl>
                                          <p:spTgt spid="757766"/>
                                        </p:tgtEl>
                                        <p:attrNameLst>
                                          <p:attrName>style.visibility</p:attrName>
                                        </p:attrNameLst>
                                      </p:cBhvr>
                                      <p:to>
                                        <p:strVal val="visible"/>
                                      </p:to>
                                    </p:set>
                                    <p:animEffect transition="in" filter="slide(fromLeft)">
                                      <p:cBhvr>
                                        <p:cTn id="38" dur="500"/>
                                        <p:tgtEl>
                                          <p:spTgt spid="757766"/>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grpId="0" nodeType="clickEffect">
                                  <p:stCondLst>
                                    <p:cond delay="0"/>
                                  </p:stCondLst>
                                  <p:childTnLst>
                                    <p:set>
                                      <p:cBhvr>
                                        <p:cTn id="42" dur="indefinite" fill="hold">
                                          <p:stCondLst>
                                            <p:cond delay="0"/>
                                          </p:stCondLst>
                                        </p:cTn>
                                        <p:tgtEl>
                                          <p:spTgt spid="757770"/>
                                        </p:tgtEl>
                                        <p:attrNameLst>
                                          <p:attrName>style.visibility</p:attrName>
                                        </p:attrNameLst>
                                      </p:cBhvr>
                                      <p:to>
                                        <p:strVal val="visible"/>
                                      </p:to>
                                    </p:set>
                                    <p:animEffect transition="in" filter="slide(fromBottom)">
                                      <p:cBhvr>
                                        <p:cTn id="43" dur="500"/>
                                        <p:tgtEl>
                                          <p:spTgt spid="757770"/>
                                        </p:tgtEl>
                                      </p:cBhvr>
                                    </p:animEffect>
                                  </p:childTnLst>
                                </p:cTn>
                              </p:par>
                              <p:par>
                                <p:cTn id="44" presetID="12" presetClass="entr" presetSubtype="1" fill="hold" grpId="0" nodeType="withEffect">
                                  <p:stCondLst>
                                    <p:cond delay="0"/>
                                  </p:stCondLst>
                                  <p:childTnLst>
                                    <p:set>
                                      <p:cBhvr>
                                        <p:cTn id="45" dur="indefinite" fill="hold">
                                          <p:stCondLst>
                                            <p:cond delay="0"/>
                                          </p:stCondLst>
                                        </p:cTn>
                                        <p:tgtEl>
                                          <p:spTgt spid="757771"/>
                                        </p:tgtEl>
                                        <p:attrNameLst>
                                          <p:attrName>style.visibility</p:attrName>
                                        </p:attrNameLst>
                                      </p:cBhvr>
                                      <p:to>
                                        <p:strVal val="visible"/>
                                      </p:to>
                                    </p:set>
                                    <p:animEffect transition="in" filter="slide(fromTop)">
                                      <p:cBhvr>
                                        <p:cTn id="46" dur="500"/>
                                        <p:tgtEl>
                                          <p:spTgt spid="757771"/>
                                        </p:tgtEl>
                                      </p:cBhvr>
                                    </p:animEffect>
                                  </p:childTnLst>
                                </p:cTn>
                              </p:par>
                            </p:childTnLst>
                          </p:cTn>
                        </p:par>
                      </p:childTnLst>
                    </p:cTn>
                  </p:par>
                  <p:par>
                    <p:cTn id="47" fill="hold">
                      <p:stCondLst>
                        <p:cond delay="indefinite"/>
                      </p:stCondLst>
                      <p:childTnLst>
                        <p:par>
                          <p:cTn id="48" fill="hold">
                            <p:stCondLst>
                              <p:cond delay="0"/>
                            </p:stCondLst>
                            <p:childTnLst>
                              <p:par>
                                <p:cTn id="49" presetID="5" presetClass="entr" presetSubtype="10" fill="hold" grpId="0" nodeType="clickEffect">
                                  <p:stCondLst>
                                    <p:cond delay="0"/>
                                  </p:stCondLst>
                                  <p:childTnLst>
                                    <p:set>
                                      <p:cBhvr>
                                        <p:cTn id="50" dur="indefinite" fill="hold">
                                          <p:stCondLst>
                                            <p:cond delay="0"/>
                                          </p:stCondLst>
                                        </p:cTn>
                                        <p:tgtEl>
                                          <p:spTgt spid="757767"/>
                                        </p:tgtEl>
                                        <p:attrNameLst>
                                          <p:attrName>style.visibility</p:attrName>
                                        </p:attrNameLst>
                                      </p:cBhvr>
                                      <p:to>
                                        <p:strVal val="visible"/>
                                      </p:to>
                                    </p:set>
                                    <p:animEffect transition="in" filter="checkerboard(across)">
                                      <p:cBhvr>
                                        <p:cTn id="51" dur="500"/>
                                        <p:tgtEl>
                                          <p:spTgt spid="757767"/>
                                        </p:tgtEl>
                                      </p:cBhvr>
                                    </p:animEffect>
                                  </p:childTnLst>
                                </p:cTn>
                              </p:par>
                            </p:childTnLst>
                          </p:cTn>
                        </p:par>
                      </p:childTnLst>
                    </p:cTn>
                  </p:par>
                  <p:par>
                    <p:cTn id="52" fill="hold">
                      <p:stCondLst>
                        <p:cond delay="indefinite"/>
                      </p:stCondLst>
                      <p:childTnLst>
                        <p:par>
                          <p:cTn id="53" fill="hold">
                            <p:stCondLst>
                              <p:cond delay="0"/>
                            </p:stCondLst>
                            <p:childTnLst>
                              <p:par>
                                <p:cTn id="54" presetID="12" presetClass="entr" presetSubtype="8" fill="hold" grpId="0" nodeType="clickEffect">
                                  <p:stCondLst>
                                    <p:cond delay="0"/>
                                  </p:stCondLst>
                                  <p:childTnLst>
                                    <p:set>
                                      <p:cBhvr>
                                        <p:cTn id="55" dur="indefinite" fill="hold">
                                          <p:stCondLst>
                                            <p:cond delay="0"/>
                                          </p:stCondLst>
                                        </p:cTn>
                                        <p:tgtEl>
                                          <p:spTgt spid="757768"/>
                                        </p:tgtEl>
                                        <p:attrNameLst>
                                          <p:attrName>style.visibility</p:attrName>
                                        </p:attrNameLst>
                                      </p:cBhvr>
                                      <p:to>
                                        <p:strVal val="visible"/>
                                      </p:to>
                                    </p:set>
                                    <p:animEffect transition="in" filter="slide(fromLeft)">
                                      <p:cBhvr>
                                        <p:cTn id="56" dur="500"/>
                                        <p:tgtEl>
                                          <p:spTgt spid="757768"/>
                                        </p:tgtEl>
                                      </p:cBhvr>
                                    </p:animEffect>
                                  </p:childTnLst>
                                </p:cTn>
                              </p:par>
                              <p:par>
                                <p:cTn id="57" presetID="12" presetClass="entr" presetSubtype="8" fill="hold" grpId="0" nodeType="withEffect">
                                  <p:stCondLst>
                                    <p:cond delay="0"/>
                                  </p:stCondLst>
                                  <p:childTnLst>
                                    <p:set>
                                      <p:cBhvr>
                                        <p:cTn id="58" dur="indefinite" fill="hold">
                                          <p:stCondLst>
                                            <p:cond delay="0"/>
                                          </p:stCondLst>
                                        </p:cTn>
                                        <p:tgtEl>
                                          <p:spTgt spid="757769"/>
                                        </p:tgtEl>
                                        <p:attrNameLst>
                                          <p:attrName>style.visibility</p:attrName>
                                        </p:attrNameLst>
                                      </p:cBhvr>
                                      <p:to>
                                        <p:strVal val="visible"/>
                                      </p:to>
                                    </p:set>
                                    <p:animEffect transition="in" filter="slide(fromLeft)">
                                      <p:cBhvr>
                                        <p:cTn id="59" dur="500"/>
                                        <p:tgtEl>
                                          <p:spTgt spid="757769"/>
                                        </p:tgtEl>
                                      </p:cBhvr>
                                    </p:animEffect>
                                  </p:childTnLst>
                                </p:cTn>
                              </p:par>
                            </p:childTnLst>
                          </p:cTn>
                        </p:par>
                      </p:childTnLst>
                    </p:cTn>
                  </p:par>
                  <p:par>
                    <p:cTn id="60" fill="hold">
                      <p:stCondLst>
                        <p:cond delay="indefinite"/>
                      </p:stCondLst>
                      <p:childTnLst>
                        <p:par>
                          <p:cTn id="61" fill="hold">
                            <p:stCondLst>
                              <p:cond delay="0"/>
                            </p:stCondLst>
                            <p:childTnLst>
                              <p:par>
                                <p:cTn id="62" presetID="4" presetClass="entr" presetSubtype="32" fill="hold" grpId="0" nodeType="clickEffect">
                                  <p:stCondLst>
                                    <p:cond delay="0"/>
                                  </p:stCondLst>
                                  <p:childTnLst>
                                    <p:set>
                                      <p:cBhvr>
                                        <p:cTn id="63" dur="indefinite" fill="hold">
                                          <p:stCondLst>
                                            <p:cond delay="0"/>
                                          </p:stCondLst>
                                        </p:cTn>
                                        <p:tgtEl>
                                          <p:spTgt spid="757772"/>
                                        </p:tgtEl>
                                        <p:attrNameLst>
                                          <p:attrName>style.visibility</p:attrName>
                                        </p:attrNameLst>
                                      </p:cBhvr>
                                      <p:to>
                                        <p:strVal val="visible"/>
                                      </p:to>
                                    </p:set>
                                    <p:animEffect transition="in" filter="box(out)">
                                      <p:cBhvr>
                                        <p:cTn id="64" dur="500"/>
                                        <p:tgtEl>
                                          <p:spTgt spid="757772"/>
                                        </p:tgtEl>
                                      </p:cBhvr>
                                    </p:animEffect>
                                  </p:childTnLst>
                                </p:cTn>
                              </p:par>
                            </p:childTnLst>
                          </p:cTn>
                        </p:par>
                      </p:childTnLst>
                    </p:cTn>
                  </p:par>
                  <p:par>
                    <p:cTn id="65" fill="hold">
                      <p:stCondLst>
                        <p:cond delay="indefinite"/>
                      </p:stCondLst>
                      <p:childTnLst>
                        <p:par>
                          <p:cTn id="66" fill="hold">
                            <p:stCondLst>
                              <p:cond delay="0"/>
                            </p:stCondLst>
                            <p:childTnLst>
                              <p:par>
                                <p:cTn id="67" presetID="12" presetClass="entr" presetSubtype="1" fill="hold" grpId="0" nodeType="clickEffect">
                                  <p:stCondLst>
                                    <p:cond delay="0"/>
                                  </p:stCondLst>
                                  <p:childTnLst>
                                    <p:set>
                                      <p:cBhvr>
                                        <p:cTn id="68" dur="indefinite" fill="hold">
                                          <p:stCondLst>
                                            <p:cond delay="0"/>
                                          </p:stCondLst>
                                        </p:cTn>
                                        <p:tgtEl>
                                          <p:spTgt spid="757773"/>
                                        </p:tgtEl>
                                        <p:attrNameLst>
                                          <p:attrName>style.visibility</p:attrName>
                                        </p:attrNameLst>
                                      </p:cBhvr>
                                      <p:to>
                                        <p:strVal val="visible"/>
                                      </p:to>
                                    </p:set>
                                    <p:animEffect transition="in" filter="slide(fromTop)">
                                      <p:cBhvr>
                                        <p:cTn id="69" dur="500"/>
                                        <p:tgtEl>
                                          <p:spTgt spid="757773"/>
                                        </p:tgtEl>
                                      </p:cBhvr>
                                    </p:animEffect>
                                  </p:childTnLst>
                                </p:cTn>
                              </p:par>
                            </p:childTnLst>
                          </p:cTn>
                        </p:par>
                        <p:par>
                          <p:cTn id="70" fill="hold">
                            <p:stCondLst>
                              <p:cond delay="500"/>
                            </p:stCondLst>
                            <p:childTnLst>
                              <p:par>
                                <p:cTn id="71" presetID="17" presetClass="entr" presetSubtype="10" fill="hold" grpId="0" nodeType="afterEffect">
                                  <p:stCondLst>
                                    <p:cond delay="0"/>
                                  </p:stCondLst>
                                  <p:childTnLst>
                                    <p:set>
                                      <p:cBhvr>
                                        <p:cTn id="72" dur="indefinite" fill="hold">
                                          <p:stCondLst>
                                            <p:cond delay="0"/>
                                          </p:stCondLst>
                                        </p:cTn>
                                        <p:tgtEl>
                                          <p:spTgt spid="757774"/>
                                        </p:tgtEl>
                                        <p:attrNameLst>
                                          <p:attrName>style.visibility</p:attrName>
                                        </p:attrNameLst>
                                      </p:cBhvr>
                                      <p:to>
                                        <p:strVal val="visible"/>
                                      </p:to>
                                    </p:set>
                                    <p:anim calcmode="lin" valueType="num">
                                      <p:cBhvr>
                                        <p:cTn id="73" dur="500" fill="hold"/>
                                        <p:tgtEl>
                                          <p:spTgt spid="757774"/>
                                        </p:tgtEl>
                                        <p:attrNameLst>
                                          <p:attrName>ppt_w</p:attrName>
                                        </p:attrNameLst>
                                      </p:cBhvr>
                                      <p:tavLst>
                                        <p:tav tm="0">
                                          <p:val>
                                            <p:fltVal val="0.000000"/>
                                          </p:val>
                                        </p:tav>
                                        <p:tav tm="100000">
                                          <p:val>
                                            <p:strVal val="#ppt_w"/>
                                          </p:val>
                                        </p:tav>
                                      </p:tavLst>
                                    </p:anim>
                                    <p:anim calcmode="lin" valueType="num">
                                      <p:cBhvr>
                                        <p:cTn id="74" dur="500" fill="hold"/>
                                        <p:tgtEl>
                                          <p:spTgt spid="757774"/>
                                        </p:tgtEl>
                                        <p:attrNameLst>
                                          <p:attrName>ppt_h</p:attrName>
                                        </p:attrNameLst>
                                      </p:cBhvr>
                                      <p:tavLst>
                                        <p:tav tm="0">
                                          <p:val>
                                            <p:strVal val="#ppt_h"/>
                                          </p:val>
                                        </p:tav>
                                        <p:tav tm="100000">
                                          <p:val>
                                            <p:strVal val="#ppt_h"/>
                                          </p:val>
                                        </p:tav>
                                      </p:tavLst>
                                    </p:anim>
                                  </p:childTnLst>
                                </p:cTn>
                              </p:par>
                            </p:childTnLst>
                          </p:cTn>
                        </p:par>
                      </p:childTnLst>
                    </p:cTn>
                  </p:par>
                  <p:par>
                    <p:cTn id="75" fill="hold">
                      <p:stCondLst>
                        <p:cond delay="indefinite"/>
                      </p:stCondLst>
                      <p:childTnLst>
                        <p:par>
                          <p:cTn id="76" fill="hold">
                            <p:stCondLst>
                              <p:cond delay="0"/>
                            </p:stCondLst>
                            <p:childTnLst>
                              <p:par>
                                <p:cTn id="77" presetID="8" presetClass="entr" presetSubtype="16" fill="hold" grpId="0" nodeType="clickEffect">
                                  <p:stCondLst>
                                    <p:cond delay="0"/>
                                  </p:stCondLst>
                                  <p:childTnLst>
                                    <p:set>
                                      <p:cBhvr>
                                        <p:cTn id="78" dur="1" fill="hold">
                                          <p:stCondLst>
                                            <p:cond delay="0"/>
                                          </p:stCondLst>
                                        </p:cTn>
                                        <p:tgtEl>
                                          <p:spTgt spid="757775"/>
                                        </p:tgtEl>
                                        <p:attrNameLst>
                                          <p:attrName>style.visibility</p:attrName>
                                        </p:attrNameLst>
                                      </p:cBhvr>
                                      <p:to>
                                        <p:strVal val="visible"/>
                                      </p:to>
                                    </p:set>
                                    <p:animEffect transition="in" filter="diamond(in)">
                                      <p:cBhvr>
                                        <p:cTn id="79" dur="500"/>
                                        <p:tgtEl>
                                          <p:spTgt spid="757775"/>
                                        </p:tgtEl>
                                      </p:cBhvr>
                                    </p:animEffect>
                                  </p:childTnLst>
                                </p:cTn>
                              </p:par>
                            </p:childTnLst>
                          </p:cTn>
                        </p:par>
                      </p:childTnLst>
                    </p:cTn>
                  </p:par>
                  <p:par>
                    <p:cTn id="80" fill="hold">
                      <p:stCondLst>
                        <p:cond delay="indefinite"/>
                      </p:stCondLst>
                      <p:childTnLst>
                        <p:par>
                          <p:cTn id="81" fill="hold">
                            <p:stCondLst>
                              <p:cond delay="0"/>
                            </p:stCondLst>
                            <p:childTnLst>
                              <p:par>
                                <p:cTn id="82" presetID="12" presetClass="entr" presetSubtype="1" fill="hold" grpId="0" nodeType="clickEffect">
                                  <p:stCondLst>
                                    <p:cond delay="0"/>
                                  </p:stCondLst>
                                  <p:childTnLst>
                                    <p:set>
                                      <p:cBhvr>
                                        <p:cTn id="83" dur="indefinite" fill="hold">
                                          <p:stCondLst>
                                            <p:cond delay="0"/>
                                          </p:stCondLst>
                                        </p:cTn>
                                        <p:tgtEl>
                                          <p:spTgt spid="757776"/>
                                        </p:tgtEl>
                                        <p:attrNameLst>
                                          <p:attrName>style.visibility</p:attrName>
                                        </p:attrNameLst>
                                      </p:cBhvr>
                                      <p:to>
                                        <p:strVal val="visible"/>
                                      </p:to>
                                    </p:set>
                                    <p:animEffect transition="in" filter="slide(fromTop)">
                                      <p:cBhvr>
                                        <p:cTn id="84" dur="500"/>
                                        <p:tgtEl>
                                          <p:spTgt spid="757776"/>
                                        </p:tgtEl>
                                      </p:cBhvr>
                                    </p:animEffect>
                                  </p:childTnLst>
                                </p:cTn>
                              </p:par>
                            </p:childTnLst>
                          </p:cTn>
                        </p:par>
                        <p:par>
                          <p:cTn id="85" fill="hold">
                            <p:stCondLst>
                              <p:cond delay="500"/>
                            </p:stCondLst>
                            <p:childTnLst>
                              <p:par>
                                <p:cTn id="86" presetID="16" presetClass="entr" presetSubtype="26" fill="hold" grpId="0" nodeType="afterEffect">
                                  <p:stCondLst>
                                    <p:cond delay="0"/>
                                  </p:stCondLst>
                                  <p:childTnLst>
                                    <p:set>
                                      <p:cBhvr>
                                        <p:cTn id="87" dur="indefinite" fill="hold">
                                          <p:stCondLst>
                                            <p:cond delay="0"/>
                                          </p:stCondLst>
                                        </p:cTn>
                                        <p:tgtEl>
                                          <p:spTgt spid="757788"/>
                                        </p:tgtEl>
                                        <p:attrNameLst>
                                          <p:attrName>style.visibility</p:attrName>
                                        </p:attrNameLst>
                                      </p:cBhvr>
                                      <p:to>
                                        <p:strVal val="visible"/>
                                      </p:to>
                                    </p:set>
                                    <p:animEffect transition="in" filter="barn(inHorizontal)">
                                      <p:cBhvr>
                                        <p:cTn id="88" dur="500"/>
                                        <p:tgtEl>
                                          <p:spTgt spid="757788"/>
                                        </p:tgtEl>
                                      </p:cBhvr>
                                    </p:animEffect>
                                  </p:childTnLst>
                                </p:cTn>
                              </p:par>
                            </p:childTnLst>
                          </p:cTn>
                        </p:par>
                      </p:childTnLst>
                    </p:cTn>
                  </p:par>
                  <p:par>
                    <p:cTn id="89" fill="hold">
                      <p:stCondLst>
                        <p:cond delay="indefinite"/>
                      </p:stCondLst>
                      <p:childTnLst>
                        <p:par>
                          <p:cTn id="90" fill="hold">
                            <p:stCondLst>
                              <p:cond delay="0"/>
                            </p:stCondLst>
                            <p:childTnLst>
                              <p:par>
                                <p:cTn id="91" presetID="12" presetClass="entr" presetSubtype="1" fill="hold" grpId="0" nodeType="clickEffect">
                                  <p:stCondLst>
                                    <p:cond delay="0"/>
                                  </p:stCondLst>
                                  <p:childTnLst>
                                    <p:set>
                                      <p:cBhvr>
                                        <p:cTn id="92" dur="indefinite" fill="hold">
                                          <p:stCondLst>
                                            <p:cond delay="0"/>
                                          </p:stCondLst>
                                        </p:cTn>
                                        <p:tgtEl>
                                          <p:spTgt spid="757786"/>
                                        </p:tgtEl>
                                        <p:attrNameLst>
                                          <p:attrName>style.visibility</p:attrName>
                                        </p:attrNameLst>
                                      </p:cBhvr>
                                      <p:to>
                                        <p:strVal val="visible"/>
                                      </p:to>
                                    </p:set>
                                    <p:animEffect transition="in" filter="slide(fromTop)">
                                      <p:cBhvr>
                                        <p:cTn id="93" dur="500"/>
                                        <p:tgtEl>
                                          <p:spTgt spid="757786"/>
                                        </p:tgtEl>
                                      </p:cBhvr>
                                    </p:animEffect>
                                  </p:childTnLst>
                                </p:cTn>
                              </p:par>
                              <p:par>
                                <p:cTn id="94" presetID="12" presetClass="entr" presetSubtype="1" fill="hold" grpId="0" nodeType="withEffect">
                                  <p:stCondLst>
                                    <p:cond delay="0"/>
                                  </p:stCondLst>
                                  <p:childTnLst>
                                    <p:set>
                                      <p:cBhvr>
                                        <p:cTn id="95" dur="indefinite" fill="hold">
                                          <p:stCondLst>
                                            <p:cond delay="0"/>
                                          </p:stCondLst>
                                        </p:cTn>
                                        <p:tgtEl>
                                          <p:spTgt spid="757781"/>
                                        </p:tgtEl>
                                        <p:attrNameLst>
                                          <p:attrName>style.visibility</p:attrName>
                                        </p:attrNameLst>
                                      </p:cBhvr>
                                      <p:to>
                                        <p:strVal val="visible"/>
                                      </p:to>
                                    </p:set>
                                    <p:animEffect transition="in" filter="slide(fromTop)">
                                      <p:cBhvr>
                                        <p:cTn id="96" dur="500"/>
                                        <p:tgtEl>
                                          <p:spTgt spid="757781"/>
                                        </p:tgtEl>
                                      </p:cBhvr>
                                    </p:animEffect>
                                  </p:childTnLst>
                                </p:cTn>
                              </p:par>
                            </p:childTnLst>
                          </p:cTn>
                        </p:par>
                        <p:par>
                          <p:cTn id="97" fill="hold">
                            <p:stCondLst>
                              <p:cond delay="500"/>
                            </p:stCondLst>
                            <p:childTnLst>
                              <p:par>
                                <p:cTn id="98" presetID="12" presetClass="entr" presetSubtype="4" fill="hold" grpId="0" nodeType="afterEffect">
                                  <p:stCondLst>
                                    <p:cond delay="0"/>
                                  </p:stCondLst>
                                  <p:childTnLst>
                                    <p:set>
                                      <p:cBhvr>
                                        <p:cTn id="99" dur="indefinite" fill="hold">
                                          <p:stCondLst>
                                            <p:cond delay="0"/>
                                          </p:stCondLst>
                                        </p:cTn>
                                        <p:tgtEl>
                                          <p:spTgt spid="757787"/>
                                        </p:tgtEl>
                                        <p:attrNameLst>
                                          <p:attrName>style.visibility</p:attrName>
                                        </p:attrNameLst>
                                      </p:cBhvr>
                                      <p:to>
                                        <p:strVal val="visible"/>
                                      </p:to>
                                    </p:set>
                                    <p:animEffect transition="in" filter="slide(fromBottom)">
                                      <p:cBhvr>
                                        <p:cTn id="100" dur="500"/>
                                        <p:tgtEl>
                                          <p:spTgt spid="757787"/>
                                        </p:tgtEl>
                                      </p:cBhvr>
                                    </p:animEffect>
                                  </p:childTnLst>
                                </p:cTn>
                              </p:par>
                              <p:par>
                                <p:cTn id="101" presetID="12" presetClass="entr" presetSubtype="4" fill="hold" grpId="0" nodeType="withEffect">
                                  <p:stCondLst>
                                    <p:cond delay="0"/>
                                  </p:stCondLst>
                                  <p:childTnLst>
                                    <p:set>
                                      <p:cBhvr>
                                        <p:cTn id="102" dur="indefinite" fill="hold">
                                          <p:stCondLst>
                                            <p:cond delay="0"/>
                                          </p:stCondLst>
                                        </p:cTn>
                                        <p:tgtEl>
                                          <p:spTgt spid="757782"/>
                                        </p:tgtEl>
                                        <p:attrNameLst>
                                          <p:attrName>style.visibility</p:attrName>
                                        </p:attrNameLst>
                                      </p:cBhvr>
                                      <p:to>
                                        <p:strVal val="visible"/>
                                      </p:to>
                                    </p:set>
                                    <p:animEffect transition="in" filter="slide(fromBottom)">
                                      <p:cBhvr>
                                        <p:cTn id="103" dur="500"/>
                                        <p:tgtEl>
                                          <p:spTgt spid="757782"/>
                                        </p:tgtEl>
                                      </p:cBhvr>
                                    </p:animEffect>
                                  </p:childTnLst>
                                </p:cTn>
                              </p:par>
                            </p:childTnLst>
                          </p:cTn>
                        </p:par>
                      </p:childTnLst>
                    </p:cTn>
                  </p:par>
                  <p:par>
                    <p:cTn id="104" fill="hold">
                      <p:stCondLst>
                        <p:cond delay="indefinite"/>
                      </p:stCondLst>
                      <p:childTnLst>
                        <p:par>
                          <p:cTn id="105" fill="hold">
                            <p:stCondLst>
                              <p:cond delay="0"/>
                            </p:stCondLst>
                            <p:childTnLst>
                              <p:par>
                                <p:cTn id="106" presetID="12" presetClass="entr" presetSubtype="2" fill="hold" grpId="0" nodeType="clickEffect">
                                  <p:stCondLst>
                                    <p:cond delay="0"/>
                                  </p:stCondLst>
                                  <p:childTnLst>
                                    <p:set>
                                      <p:cBhvr>
                                        <p:cTn id="107" dur="indefinite" fill="hold">
                                          <p:stCondLst>
                                            <p:cond delay="0"/>
                                          </p:stCondLst>
                                        </p:cTn>
                                        <p:tgtEl>
                                          <p:spTgt spid="757785"/>
                                        </p:tgtEl>
                                        <p:attrNameLst>
                                          <p:attrName>style.visibility</p:attrName>
                                        </p:attrNameLst>
                                      </p:cBhvr>
                                      <p:to>
                                        <p:strVal val="visible"/>
                                      </p:to>
                                    </p:set>
                                    <p:animEffect transition="in" filter="slide(fromRight)">
                                      <p:cBhvr>
                                        <p:cTn id="108" dur="500"/>
                                        <p:tgtEl>
                                          <p:spTgt spid="757785"/>
                                        </p:tgtEl>
                                      </p:cBhvr>
                                    </p:animEffect>
                                  </p:childTnLst>
                                </p:cTn>
                              </p:par>
                            </p:childTnLst>
                          </p:cTn>
                        </p:par>
                      </p:childTnLst>
                    </p:cTn>
                  </p:par>
                  <p:par>
                    <p:cTn id="109" fill="hold">
                      <p:stCondLst>
                        <p:cond delay="indefinite"/>
                      </p:stCondLst>
                      <p:childTnLst>
                        <p:par>
                          <p:cTn id="110" fill="hold">
                            <p:stCondLst>
                              <p:cond delay="0"/>
                            </p:stCondLst>
                            <p:childTnLst>
                              <p:par>
                                <p:cTn id="111" presetID="4" presetClass="entr" presetSubtype="16" fill="hold" grpId="0" nodeType="clickEffect">
                                  <p:stCondLst>
                                    <p:cond delay="0"/>
                                  </p:stCondLst>
                                  <p:childTnLst>
                                    <p:set>
                                      <p:cBhvr>
                                        <p:cTn id="112" dur="indefinite" fill="hold">
                                          <p:stCondLst>
                                            <p:cond delay="0"/>
                                          </p:stCondLst>
                                        </p:cTn>
                                        <p:tgtEl>
                                          <p:spTgt spid="757783"/>
                                        </p:tgtEl>
                                        <p:attrNameLst>
                                          <p:attrName>style.visibility</p:attrName>
                                        </p:attrNameLst>
                                      </p:cBhvr>
                                      <p:to>
                                        <p:strVal val="visible"/>
                                      </p:to>
                                    </p:set>
                                    <p:animEffect transition="in" filter="box(in)">
                                      <p:cBhvr>
                                        <p:cTn id="113" dur="500"/>
                                        <p:tgtEl>
                                          <p:spTgt spid="757783"/>
                                        </p:tgtEl>
                                      </p:cBhvr>
                                    </p:animEffect>
                                  </p:childTnLst>
                                </p:cTn>
                              </p:par>
                            </p:childTnLst>
                          </p:cTn>
                        </p:par>
                      </p:childTnLst>
                    </p:cTn>
                  </p:par>
                  <p:par>
                    <p:cTn id="114" fill="hold">
                      <p:stCondLst>
                        <p:cond delay="indefinite"/>
                      </p:stCondLst>
                      <p:childTnLst>
                        <p:par>
                          <p:cTn id="115" fill="hold">
                            <p:stCondLst>
                              <p:cond delay="0"/>
                            </p:stCondLst>
                            <p:childTnLst>
                              <p:par>
                                <p:cTn id="116" presetID="12" presetClass="entr" presetSubtype="4" fill="hold" grpId="0" nodeType="clickEffect">
                                  <p:stCondLst>
                                    <p:cond delay="0"/>
                                  </p:stCondLst>
                                  <p:childTnLst>
                                    <p:set>
                                      <p:cBhvr>
                                        <p:cTn id="117" dur="indefinite" fill="hold">
                                          <p:stCondLst>
                                            <p:cond delay="0"/>
                                          </p:stCondLst>
                                        </p:cTn>
                                        <p:tgtEl>
                                          <p:spTgt spid="757784"/>
                                        </p:tgtEl>
                                        <p:attrNameLst>
                                          <p:attrName>style.visibility</p:attrName>
                                        </p:attrNameLst>
                                      </p:cBhvr>
                                      <p:to>
                                        <p:strVal val="visible"/>
                                      </p:to>
                                    </p:set>
                                    <p:animEffect transition="in" filter="slide(fromBottom)">
                                      <p:cBhvr>
                                        <p:cTn id="118" dur="500"/>
                                        <p:tgtEl>
                                          <p:spTgt spid="757784"/>
                                        </p:tgtEl>
                                      </p:cBhvr>
                                    </p:animEffect>
                                  </p:childTnLst>
                                </p:cTn>
                              </p:par>
                            </p:childTnLst>
                          </p:cTn>
                        </p:par>
                      </p:childTnLst>
                    </p:cTn>
                  </p:par>
                  <p:par>
                    <p:cTn id="119" fill="hold">
                      <p:stCondLst>
                        <p:cond delay="indefinite"/>
                      </p:stCondLst>
                      <p:childTnLst>
                        <p:par>
                          <p:cTn id="120" fill="hold">
                            <p:stCondLst>
                              <p:cond delay="0"/>
                            </p:stCondLst>
                            <p:childTnLst>
                              <p:par>
                                <p:cTn id="121" presetID="12" presetClass="entr" presetSubtype="4" fill="hold" grpId="0" nodeType="clickEffect">
                                  <p:stCondLst>
                                    <p:cond delay="0"/>
                                  </p:stCondLst>
                                  <p:childTnLst>
                                    <p:set>
                                      <p:cBhvr>
                                        <p:cTn id="122" dur="indefinite" fill="hold">
                                          <p:stCondLst>
                                            <p:cond delay="0"/>
                                          </p:stCondLst>
                                        </p:cTn>
                                        <p:tgtEl>
                                          <p:spTgt spid="757789"/>
                                        </p:tgtEl>
                                        <p:attrNameLst>
                                          <p:attrName>style.visibility</p:attrName>
                                        </p:attrNameLst>
                                      </p:cBhvr>
                                      <p:to>
                                        <p:strVal val="visible"/>
                                      </p:to>
                                    </p:set>
                                    <p:animEffect transition="in" filter="slide(fromBottom)">
                                      <p:cBhvr>
                                        <p:cTn id="123" dur="500"/>
                                        <p:tgtEl>
                                          <p:spTgt spid="7577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63" grpId="0" bldLvl="0" animBg="1"/>
      <p:bldP spid="757764" grpId="0" animBg="1"/>
      <p:bldP spid="757765" grpId="0" bldLvl="0" animBg="1"/>
      <p:bldP spid="757766" grpId="0" animBg="1"/>
      <p:bldP spid="757767" grpId="0" bldLvl="0" animBg="1"/>
      <p:bldP spid="757768" grpId="0" animBg="1"/>
      <p:bldP spid="757769" grpId="0" bldLvl="0"/>
      <p:bldP spid="757770" grpId="0" bldLvl="0"/>
      <p:bldP spid="757771" grpId="0" bldLvl="0"/>
      <p:bldP spid="757772" grpId="0" bldLvl="0" animBg="1"/>
      <p:bldP spid="757773" grpId="0" animBg="1"/>
      <p:bldP spid="757774" grpId="0" bldLvl="0"/>
      <p:bldP spid="757775" grpId="0" bldLvl="0" animBg="1"/>
      <p:bldP spid="757776" grpId="0" animBg="1"/>
      <p:bldP spid="757777" grpId="0" bldLvl="0" animBg="1"/>
      <p:bldP spid="757780" grpId="0" bldLvl="0"/>
      <p:bldP spid="757781" grpId="0" bldLvl="0"/>
      <p:bldP spid="757782" grpId="0" bldLvl="0"/>
      <p:bldP spid="757783" grpId="0" bldLvl="0" animBg="1"/>
      <p:bldP spid="757784" grpId="0" animBg="1"/>
      <p:bldP spid="757785" grpId="0" animBg="1"/>
      <p:bldP spid="757786" grpId="0" animBg="1"/>
      <p:bldP spid="757787" grpId="0" animBg="1"/>
      <p:bldP spid="757788" grpId="0" bldLvl="0" animBg="1"/>
      <p:bldP spid="757789" grpId="0" bldLvl="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5362" name="Picture 2" descr="shouji14"/>
          <p:cNvPicPr>
            <a:picLocks noChangeAspect="1"/>
          </p:cNvPicPr>
          <p:nvPr/>
        </p:nvPicPr>
        <p:blipFill>
          <a:blip r:embed="rId1"/>
          <a:stretch>
            <a:fillRect/>
          </a:stretch>
        </p:blipFill>
        <p:spPr>
          <a:xfrm>
            <a:off x="228600" y="0"/>
            <a:ext cx="3276600" cy="3733800"/>
          </a:xfrm>
          <a:prstGeom prst="rect">
            <a:avLst/>
          </a:prstGeom>
          <a:noFill/>
          <a:ln w="38100" cap="flat" cmpd="sng">
            <a:solidFill>
              <a:srgbClr val="808080"/>
            </a:solidFill>
            <a:prstDash val="solid"/>
            <a:miter/>
            <a:headEnd type="none" w="med" len="med"/>
            <a:tailEnd type="none" w="med" len="med"/>
          </a:ln>
        </p:spPr>
      </p:pic>
      <p:sp>
        <p:nvSpPr>
          <p:cNvPr id="15363" name="Rectangle 3"/>
          <p:cNvSpPr/>
          <p:nvPr/>
        </p:nvSpPr>
        <p:spPr>
          <a:xfrm>
            <a:off x="3733800" y="0"/>
            <a:ext cx="5105400" cy="3778250"/>
          </a:xfrm>
          <a:prstGeom prst="rect">
            <a:avLst/>
          </a:prstGeom>
          <a:solidFill>
            <a:srgbClr val="FFFFCC"/>
          </a:solidFill>
          <a:ln w="28575" cap="flat" cmpd="sng">
            <a:solidFill>
              <a:schemeClr val="accent2"/>
            </a:solidFill>
            <a:prstDash val="solid"/>
            <a:miter/>
            <a:headEnd type="none" w="med" len="med"/>
            <a:tailEnd type="none" w="med" len="med"/>
          </a:ln>
        </p:spPr>
        <p:txBody>
          <a:bodyPr>
            <a:spAutoFit/>
          </a:bodyPr>
          <a:p>
            <a:r>
              <a:rPr lang="en-US" altLang="zh-CN" sz="4000" b="1">
                <a:latin typeface="黑体" panose="02010609060101010101" pitchFamily="49" charset="-122"/>
                <a:ea typeface="黑体" panose="02010609060101010101" pitchFamily="49" charset="-122"/>
              </a:rPr>
              <a:t>    </a:t>
            </a:r>
            <a:r>
              <a:rPr lang="en-US" altLang="zh-CN" sz="4000" b="1">
                <a:latin typeface="Arial" panose="020B0604020202020204" pitchFamily="34" charset="0"/>
                <a:ea typeface="黑体" panose="02010609060101010101" pitchFamily="49" charset="-122"/>
              </a:rPr>
              <a:t>“</a:t>
            </a:r>
            <a:r>
              <a:rPr lang="zh-CN" altLang="en-US" sz="4000" b="1" dirty="0">
                <a:latin typeface="黑体" panose="02010609060101010101" pitchFamily="49" charset="-122"/>
                <a:ea typeface="黑体" panose="02010609060101010101" pitchFamily="49" charset="-122"/>
              </a:rPr>
              <a:t>外寇不足虑，内匪实为心腹之患，如不肃清内匪，则决不能御外侮。</a:t>
            </a:r>
            <a:r>
              <a:rPr lang="zh-CN" altLang="en-US" sz="4000" b="1" dirty="0">
                <a:latin typeface="Arial" panose="020B0604020202020204" pitchFamily="34" charset="0"/>
                <a:ea typeface="黑体" panose="02010609060101010101" pitchFamily="49" charset="-122"/>
              </a:rPr>
              <a:t>”</a:t>
            </a:r>
            <a:r>
              <a:rPr lang="zh-CN" altLang="en-US" sz="4000" b="1" dirty="0">
                <a:latin typeface="黑体" panose="02010609060101010101" pitchFamily="49" charset="-122"/>
                <a:ea typeface="黑体" panose="02010609060101010101" pitchFamily="49" charset="-122"/>
              </a:rPr>
              <a:t>     </a:t>
            </a:r>
            <a:endParaRPr lang="zh-CN" altLang="en-US" sz="4000" b="1" dirty="0">
              <a:latin typeface="黑体" panose="02010609060101010101" pitchFamily="49" charset="-122"/>
              <a:ea typeface="黑体" panose="02010609060101010101" pitchFamily="49" charset="-122"/>
            </a:endParaRPr>
          </a:p>
          <a:p>
            <a:r>
              <a:rPr lang="zh-CN" altLang="en-US" sz="4000" b="1" dirty="0">
                <a:latin typeface="黑体" panose="02010609060101010101" pitchFamily="49" charset="-122"/>
                <a:ea typeface="黑体" panose="02010609060101010101" pitchFamily="49" charset="-122"/>
              </a:rPr>
              <a:t>      </a:t>
            </a:r>
            <a:r>
              <a:rPr lang="en-US" altLang="zh-CN" sz="4000" b="1">
                <a:latin typeface="Arial" panose="020B0604020202020204" pitchFamily="34" charset="0"/>
                <a:ea typeface="华文行楷" pitchFamily="2" charset="-122"/>
              </a:rPr>
              <a:t>——</a:t>
            </a:r>
            <a:r>
              <a:rPr lang="zh-CN" altLang="en-US" sz="4000" b="1" dirty="0">
                <a:latin typeface="华文行楷" pitchFamily="2" charset="-122"/>
                <a:ea typeface="华文行楷" pitchFamily="2" charset="-122"/>
              </a:rPr>
              <a:t>蒋介石对 </a:t>
            </a:r>
            <a:endParaRPr lang="zh-CN" altLang="en-US" sz="4000" b="1" dirty="0">
              <a:latin typeface="华文行楷" pitchFamily="2" charset="-122"/>
              <a:ea typeface="华文行楷" pitchFamily="2" charset="-122"/>
            </a:endParaRPr>
          </a:p>
          <a:p>
            <a:r>
              <a:rPr lang="zh-CN" altLang="en-US" sz="4000" b="1" dirty="0">
                <a:latin typeface="华文行楷" pitchFamily="2" charset="-122"/>
                <a:ea typeface="华文行楷" pitchFamily="2" charset="-122"/>
              </a:rPr>
              <a:t>  国民党将领的训话</a:t>
            </a:r>
            <a:endParaRPr lang="zh-CN" altLang="en-US" sz="4000" b="1" dirty="0">
              <a:latin typeface="华文行楷" pitchFamily="2" charset="-122"/>
              <a:ea typeface="华文行楷" pitchFamily="2" charset="-122"/>
            </a:endParaRPr>
          </a:p>
        </p:txBody>
      </p:sp>
      <p:sp>
        <p:nvSpPr>
          <p:cNvPr id="796676" name="Text Box 4"/>
          <p:cNvSpPr txBox="1"/>
          <p:nvPr/>
        </p:nvSpPr>
        <p:spPr>
          <a:xfrm>
            <a:off x="304800" y="3705225"/>
            <a:ext cx="8529638" cy="1095375"/>
          </a:xfrm>
          <a:prstGeom prst="rect">
            <a:avLst/>
          </a:prstGeom>
          <a:noFill/>
          <a:ln w="28575" cap="flat" cmpd="sng">
            <a:solidFill>
              <a:srgbClr val="808080"/>
            </a:solidFill>
            <a:prstDash val="solid"/>
            <a:miter/>
            <a:headEnd type="none" w="med" len="med"/>
            <a:tailEnd type="none" w="med" len="med"/>
          </a:ln>
        </p:spPr>
        <p:txBody>
          <a:bodyPr>
            <a:spAutoFit/>
          </a:bodyPr>
          <a:p>
            <a:r>
              <a:rPr lang="zh-CN" altLang="en-US" sz="3200" b="1" dirty="0">
                <a:solidFill>
                  <a:srgbClr val="0033CC"/>
                </a:solidFill>
                <a:latin typeface="Arial" panose="020B0604020202020204" pitchFamily="34" charset="0"/>
                <a:ea typeface="黑体" panose="02010609060101010101" pitchFamily="49" charset="-122"/>
              </a:rPr>
              <a:t>思考：“外寇”、“内匪”各指什么？国民党对于“外寇”和内匪”各采取什么措施？</a:t>
            </a:r>
            <a:endParaRPr lang="zh-CN" altLang="en-US" sz="3200" b="1" dirty="0">
              <a:solidFill>
                <a:srgbClr val="0033CC"/>
              </a:solidFill>
              <a:latin typeface="Arial" panose="020B0604020202020204" pitchFamily="34" charset="0"/>
              <a:ea typeface="黑体" panose="02010609060101010101" pitchFamily="49" charset="-122"/>
            </a:endParaRPr>
          </a:p>
        </p:txBody>
      </p:sp>
      <p:sp>
        <p:nvSpPr>
          <p:cNvPr id="796677" name="Text Box 5"/>
          <p:cNvSpPr txBox="1"/>
          <p:nvPr/>
        </p:nvSpPr>
        <p:spPr>
          <a:xfrm>
            <a:off x="0" y="4800600"/>
            <a:ext cx="3352800" cy="608013"/>
          </a:xfrm>
          <a:prstGeom prst="rect">
            <a:avLst/>
          </a:prstGeom>
          <a:noFill/>
          <a:ln w="28575" cap="flat" cmpd="sng">
            <a:solidFill>
              <a:srgbClr val="808080"/>
            </a:solidFill>
            <a:prstDash val="solid"/>
            <a:miter/>
            <a:headEnd type="none" w="med" len="med"/>
            <a:tailEnd type="none" w="med" len="med"/>
          </a:ln>
        </p:spPr>
        <p:txBody>
          <a:bodyPr>
            <a:spAutoFit/>
          </a:bodyPr>
          <a:p>
            <a:r>
              <a:rPr lang="zh-CN" altLang="en-US" sz="3200" b="1" dirty="0">
                <a:latin typeface="Arial" panose="020B0604020202020204" pitchFamily="34" charset="0"/>
                <a:ea typeface="黑体" panose="02010609060101010101" pitchFamily="49" charset="-122"/>
              </a:rPr>
              <a:t>外寇</a:t>
            </a:r>
            <a:r>
              <a:rPr lang="en-US" altLang="zh-CN" sz="3200" b="1">
                <a:latin typeface="Arial" panose="020B0604020202020204" pitchFamily="34" charset="0"/>
                <a:ea typeface="黑体" panose="02010609060101010101" pitchFamily="49" charset="-122"/>
              </a:rPr>
              <a:t>:</a:t>
            </a:r>
            <a:r>
              <a:rPr lang="zh-CN" altLang="en-US" sz="3200" b="1" dirty="0">
                <a:solidFill>
                  <a:srgbClr val="FF3300"/>
                </a:solidFill>
                <a:latin typeface="Arial" panose="020B0604020202020204" pitchFamily="34" charset="0"/>
                <a:ea typeface="黑体" panose="02010609060101010101" pitchFamily="49" charset="-122"/>
              </a:rPr>
              <a:t>日本侵略者</a:t>
            </a:r>
            <a:endParaRPr lang="zh-CN" altLang="en-US" sz="3200" b="1" dirty="0">
              <a:solidFill>
                <a:srgbClr val="FF3300"/>
              </a:solidFill>
              <a:latin typeface="Arial" panose="020B0604020202020204" pitchFamily="34" charset="0"/>
              <a:ea typeface="黑体" panose="02010609060101010101" pitchFamily="49" charset="-122"/>
            </a:endParaRPr>
          </a:p>
        </p:txBody>
      </p:sp>
      <p:sp>
        <p:nvSpPr>
          <p:cNvPr id="796678" name="Text Box 6"/>
          <p:cNvSpPr txBox="1"/>
          <p:nvPr/>
        </p:nvSpPr>
        <p:spPr>
          <a:xfrm>
            <a:off x="3505200" y="4800600"/>
            <a:ext cx="5638800" cy="608013"/>
          </a:xfrm>
          <a:prstGeom prst="rect">
            <a:avLst/>
          </a:prstGeom>
          <a:noFill/>
          <a:ln w="28575" cap="flat" cmpd="sng">
            <a:solidFill>
              <a:srgbClr val="808080"/>
            </a:solidFill>
            <a:prstDash val="solid"/>
            <a:miter/>
            <a:headEnd type="none" w="med" len="med"/>
            <a:tailEnd type="none" w="med" len="med"/>
          </a:ln>
        </p:spPr>
        <p:txBody>
          <a:bodyPr>
            <a:spAutoFit/>
          </a:bodyPr>
          <a:p>
            <a:r>
              <a:rPr lang="zh-CN" altLang="en-US" sz="3200" b="1" dirty="0">
                <a:latin typeface="Arial" panose="020B0604020202020204" pitchFamily="34" charset="0"/>
                <a:ea typeface="黑体" panose="02010609060101010101" pitchFamily="49" charset="-122"/>
              </a:rPr>
              <a:t>内匪</a:t>
            </a:r>
            <a:r>
              <a:rPr lang="en-US" altLang="zh-CN" sz="3200" b="1">
                <a:latin typeface="Arial" panose="020B0604020202020204" pitchFamily="34" charset="0"/>
                <a:ea typeface="黑体" panose="02010609060101010101" pitchFamily="49" charset="-122"/>
              </a:rPr>
              <a:t>:</a:t>
            </a:r>
            <a:r>
              <a:rPr lang="zh-CN" altLang="en-US" sz="3200" b="1" dirty="0">
                <a:solidFill>
                  <a:srgbClr val="FF3300"/>
                </a:solidFill>
                <a:latin typeface="Arial" panose="020B0604020202020204" pitchFamily="34" charset="0"/>
                <a:ea typeface="黑体" panose="02010609060101010101" pitchFamily="49" charset="-122"/>
              </a:rPr>
              <a:t>共产党及其领导的红军</a:t>
            </a:r>
            <a:endParaRPr lang="zh-CN" altLang="en-US" sz="3200" b="1" dirty="0">
              <a:solidFill>
                <a:srgbClr val="FF3300"/>
              </a:solidFill>
              <a:latin typeface="Arial" panose="020B0604020202020204" pitchFamily="34" charset="0"/>
              <a:ea typeface="黑体" panose="02010609060101010101" pitchFamily="49" charset="-122"/>
            </a:endParaRPr>
          </a:p>
        </p:txBody>
      </p:sp>
      <p:sp>
        <p:nvSpPr>
          <p:cNvPr id="796679" name="Text Box 7"/>
          <p:cNvSpPr txBox="1"/>
          <p:nvPr/>
        </p:nvSpPr>
        <p:spPr>
          <a:xfrm>
            <a:off x="0" y="5410200"/>
            <a:ext cx="9144000" cy="1095375"/>
          </a:xfrm>
          <a:prstGeom prst="rect">
            <a:avLst/>
          </a:prstGeom>
          <a:noFill/>
          <a:ln w="28575" cap="flat" cmpd="sng">
            <a:solidFill>
              <a:srgbClr val="808080"/>
            </a:solidFill>
            <a:prstDash val="solid"/>
            <a:miter/>
            <a:headEnd type="none" w="med" len="med"/>
            <a:tailEnd type="none" w="med" len="med"/>
          </a:ln>
        </p:spPr>
        <p:txBody>
          <a:bodyPr>
            <a:spAutoFit/>
          </a:bodyPr>
          <a:p>
            <a:r>
              <a:rPr lang="zh-CN" altLang="en-US" sz="3200" b="1" dirty="0">
                <a:latin typeface="Arial" panose="020B0604020202020204" pitchFamily="34" charset="0"/>
                <a:ea typeface="黑体" panose="02010609060101010101" pitchFamily="49" charset="-122"/>
              </a:rPr>
              <a:t>对日本：推行</a:t>
            </a:r>
            <a:r>
              <a:rPr lang="zh-CN" altLang="en-US" sz="3200" b="1" dirty="0">
                <a:solidFill>
                  <a:srgbClr val="FF3300"/>
                </a:solidFill>
                <a:latin typeface="Arial" panose="020B0604020202020204" pitchFamily="34" charset="0"/>
                <a:ea typeface="黑体" panose="02010609060101010101" pitchFamily="49" charset="-122"/>
              </a:rPr>
              <a:t>“不抵抗政策”、“攘外必先安内”</a:t>
            </a:r>
            <a:endParaRPr lang="zh-CN" altLang="en-US" sz="3200" b="1" dirty="0">
              <a:solidFill>
                <a:srgbClr val="FF3300"/>
              </a:solidFill>
              <a:latin typeface="Arial" panose="020B0604020202020204" pitchFamily="34" charset="0"/>
              <a:ea typeface="黑体" panose="02010609060101010101" pitchFamily="49" charset="-122"/>
            </a:endParaRPr>
          </a:p>
          <a:p>
            <a:r>
              <a:rPr lang="zh-CN" altLang="en-US" sz="3200" b="1" dirty="0">
                <a:latin typeface="Arial" panose="020B0604020202020204" pitchFamily="34" charset="0"/>
                <a:ea typeface="黑体" panose="02010609060101010101" pitchFamily="49" charset="-122"/>
              </a:rPr>
              <a:t>对共产党：实行</a:t>
            </a:r>
            <a:r>
              <a:rPr lang="zh-CN" altLang="en-US" sz="3200" b="1" dirty="0">
                <a:solidFill>
                  <a:srgbClr val="FF3300"/>
                </a:solidFill>
                <a:latin typeface="Arial" panose="020B0604020202020204" pitchFamily="34" charset="0"/>
                <a:ea typeface="黑体" panose="02010609060101010101" pitchFamily="49" charset="-122"/>
              </a:rPr>
              <a:t>“围剿”政策</a:t>
            </a:r>
            <a:endParaRPr lang="zh-CN" altLang="en-US" sz="3200" b="1" dirty="0">
              <a:solidFill>
                <a:srgbClr val="FF3300"/>
              </a:solidFill>
              <a:latin typeface="Arial" panose="020B0604020202020204" pitchFamily="34" charset="0"/>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96676"/>
                                        </p:tgtEl>
                                        <p:attrNameLst>
                                          <p:attrName>style.visibility</p:attrName>
                                        </p:attrNameLst>
                                      </p:cBhvr>
                                      <p:to>
                                        <p:strVal val="visible"/>
                                      </p:to>
                                    </p:set>
                                    <p:animEffect transition="in" filter="blinds(horizontal)">
                                      <p:cBhvr>
                                        <p:cTn id="7" dur="500"/>
                                        <p:tgtEl>
                                          <p:spTgt spid="796676"/>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796677"/>
                                        </p:tgtEl>
                                        <p:attrNameLst>
                                          <p:attrName>style.visibility</p:attrName>
                                        </p:attrNameLst>
                                      </p:cBhvr>
                                      <p:to>
                                        <p:strVal val="visible"/>
                                      </p:to>
                                    </p:set>
                                    <p:anim calcmode="lin" valueType="num">
                                      <p:cBhvr>
                                        <p:cTn id="12" dur="500" fill="hold"/>
                                        <p:tgtEl>
                                          <p:spTgt spid="796677"/>
                                        </p:tgtEl>
                                        <p:attrNameLst>
                                          <p:attrName>ppt_w</p:attrName>
                                        </p:attrNameLst>
                                      </p:cBhvr>
                                      <p:tavLst>
                                        <p:tav tm="0">
                                          <p:val>
                                            <p:fltVal val="0.000000"/>
                                          </p:val>
                                        </p:tav>
                                        <p:tav tm="100000">
                                          <p:val>
                                            <p:strVal val="#ppt_w"/>
                                          </p:val>
                                        </p:tav>
                                      </p:tavLst>
                                    </p:anim>
                                    <p:anim calcmode="lin" valueType="num">
                                      <p:cBhvr>
                                        <p:cTn id="13" dur="500" fill="hold"/>
                                        <p:tgtEl>
                                          <p:spTgt spid="796677"/>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796678"/>
                                        </p:tgtEl>
                                        <p:attrNameLst>
                                          <p:attrName>style.visibility</p:attrName>
                                        </p:attrNameLst>
                                      </p:cBhvr>
                                      <p:to>
                                        <p:strVal val="visible"/>
                                      </p:to>
                                    </p:set>
                                    <p:anim calcmode="lin" valueType="num">
                                      <p:cBhvr>
                                        <p:cTn id="18" dur="500" fill="hold"/>
                                        <p:tgtEl>
                                          <p:spTgt spid="796678"/>
                                        </p:tgtEl>
                                        <p:attrNameLst>
                                          <p:attrName>ppt_w</p:attrName>
                                        </p:attrNameLst>
                                      </p:cBhvr>
                                      <p:tavLst>
                                        <p:tav tm="0">
                                          <p:val>
                                            <p:fltVal val="0.000000"/>
                                          </p:val>
                                        </p:tav>
                                        <p:tav tm="100000">
                                          <p:val>
                                            <p:strVal val="#ppt_w"/>
                                          </p:val>
                                        </p:tav>
                                      </p:tavLst>
                                    </p:anim>
                                    <p:anim calcmode="lin" valueType="num">
                                      <p:cBhvr>
                                        <p:cTn id="19" dur="500" fill="hold"/>
                                        <p:tgtEl>
                                          <p:spTgt spid="796678"/>
                                        </p:tgtEl>
                                        <p:attrNameLst>
                                          <p:attrName>ppt_h</p:attrName>
                                        </p:attrNameLst>
                                      </p:cBhvr>
                                      <p:tavLst>
                                        <p:tav tm="0">
                                          <p:val>
                                            <p:strVal val="#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17" presetClass="entr" presetSubtype="10" fill="hold" grpId="0" nodeType="clickEffect">
                                  <p:stCondLst>
                                    <p:cond delay="0"/>
                                  </p:stCondLst>
                                  <p:childTnLst>
                                    <p:set>
                                      <p:cBhvr>
                                        <p:cTn id="23" dur="1" fill="hold">
                                          <p:stCondLst>
                                            <p:cond delay="0"/>
                                          </p:stCondLst>
                                        </p:cTn>
                                        <p:tgtEl>
                                          <p:spTgt spid="796679"/>
                                        </p:tgtEl>
                                        <p:attrNameLst>
                                          <p:attrName>style.visibility</p:attrName>
                                        </p:attrNameLst>
                                      </p:cBhvr>
                                      <p:to>
                                        <p:strVal val="visible"/>
                                      </p:to>
                                    </p:set>
                                    <p:anim calcmode="lin" valueType="num">
                                      <p:cBhvr>
                                        <p:cTn id="24" dur="500" fill="hold"/>
                                        <p:tgtEl>
                                          <p:spTgt spid="796679"/>
                                        </p:tgtEl>
                                        <p:attrNameLst>
                                          <p:attrName>ppt_w</p:attrName>
                                        </p:attrNameLst>
                                      </p:cBhvr>
                                      <p:tavLst>
                                        <p:tav tm="0">
                                          <p:val>
                                            <p:fltVal val="0.000000"/>
                                          </p:val>
                                        </p:tav>
                                        <p:tav tm="100000">
                                          <p:val>
                                            <p:strVal val="#ppt_w"/>
                                          </p:val>
                                        </p:tav>
                                      </p:tavLst>
                                    </p:anim>
                                    <p:anim calcmode="lin" valueType="num">
                                      <p:cBhvr>
                                        <p:cTn id="25" dur="500" fill="hold"/>
                                        <p:tgtEl>
                                          <p:spTgt spid="79667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6676" grpId="0" animBg="1"/>
      <p:bldP spid="796677" grpId="0" animBg="1"/>
      <p:bldP spid="796678" grpId="0" animBg="1"/>
      <p:bldP spid="79667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62882" name="Text Box 2"/>
          <p:cNvSpPr txBox="1"/>
          <p:nvPr/>
        </p:nvSpPr>
        <p:spPr>
          <a:xfrm>
            <a:off x="0" y="0"/>
            <a:ext cx="9144000" cy="6640513"/>
          </a:xfrm>
          <a:prstGeom prst="rect">
            <a:avLst/>
          </a:prstGeom>
          <a:noFill/>
          <a:ln w="9525">
            <a:noFill/>
          </a:ln>
        </p:spPr>
        <p:txBody>
          <a:bodyPr>
            <a:spAutoFit/>
          </a:bodyPr>
          <a:p>
            <a:pPr>
              <a:lnSpc>
                <a:spcPct val="95000"/>
              </a:lnSpc>
            </a:pPr>
            <a:r>
              <a:rPr lang="zh-CN" altLang="en-US" sz="3600" b="1" dirty="0">
                <a:solidFill>
                  <a:srgbClr val="0000CC"/>
                </a:solidFill>
                <a:latin typeface="Arial" panose="020B0604020202020204" pitchFamily="34" charset="0"/>
                <a:ea typeface="黑体" panose="02010609060101010101" pitchFamily="49" charset="-122"/>
              </a:rPr>
              <a:t>三、红军长征</a:t>
            </a:r>
            <a:endParaRPr lang="zh-CN" altLang="en-US" sz="3600" b="1" dirty="0">
              <a:solidFill>
                <a:srgbClr val="0000CC"/>
              </a:solidFill>
              <a:latin typeface="Arial" panose="020B0604020202020204" pitchFamily="34" charset="0"/>
              <a:ea typeface="黑体" panose="02010609060101010101" pitchFamily="49" charset="-122"/>
            </a:endParaRPr>
          </a:p>
          <a:p>
            <a:pPr>
              <a:lnSpc>
                <a:spcPct val="95000"/>
              </a:lnSpc>
            </a:pPr>
            <a:r>
              <a:rPr lang="zh-CN" altLang="en-US" sz="3200" b="1" dirty="0">
                <a:latin typeface="Arial" panose="020B0604020202020204" pitchFamily="34" charset="0"/>
                <a:ea typeface="黑体" panose="02010609060101010101" pitchFamily="49" charset="-122"/>
              </a:rPr>
              <a:t>（一）长征的</a:t>
            </a:r>
            <a:r>
              <a:rPr lang="zh-CN" altLang="en-US" sz="3200" b="1" dirty="0">
                <a:solidFill>
                  <a:srgbClr val="FF0000"/>
                </a:solidFill>
                <a:latin typeface="Arial" panose="020B0604020202020204" pitchFamily="34" charset="0"/>
                <a:ea typeface="黑体" panose="02010609060101010101" pitchFamily="49" charset="-122"/>
              </a:rPr>
              <a:t>原因</a:t>
            </a:r>
            <a:endParaRPr lang="zh-CN" altLang="en-US" sz="3200" b="1" dirty="0">
              <a:solidFill>
                <a:srgbClr val="FF0000"/>
              </a:solidFill>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1</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直接原因：第五次反围剿的失败</a:t>
            </a:r>
            <a:endParaRPr lang="zh-CN" altLang="en-US" sz="3200" b="1" dirty="0">
              <a:solidFill>
                <a:srgbClr val="FF0000"/>
              </a:solidFill>
              <a:latin typeface="Arial" panose="020B0604020202020204" pitchFamily="34" charset="0"/>
              <a:ea typeface="黑体" panose="02010609060101010101" pitchFamily="49" charset="-122"/>
            </a:endParaRPr>
          </a:p>
          <a:p>
            <a:pPr>
              <a:lnSpc>
                <a:spcPct val="95000"/>
              </a:lnSpc>
            </a:pPr>
            <a:r>
              <a:rPr lang="en-US" altLang="zh-CN" sz="3200" b="1" dirty="0">
                <a:solidFill>
                  <a:schemeClr val="tx2"/>
                </a:solidFill>
                <a:latin typeface="Arial" panose="020B0604020202020204" pitchFamily="34" charset="0"/>
                <a:ea typeface="黑体" panose="02010609060101010101" pitchFamily="49" charset="-122"/>
              </a:rPr>
              <a:t>①</a:t>
            </a:r>
            <a:r>
              <a:rPr lang="zh-CN" altLang="en-US" sz="3200" b="1" dirty="0">
                <a:solidFill>
                  <a:srgbClr val="FF0000"/>
                </a:solidFill>
                <a:latin typeface="Arial" panose="020B0604020202020204" pitchFamily="34" charset="0"/>
                <a:ea typeface="黑体" panose="02010609060101010101" pitchFamily="49" charset="-122"/>
              </a:rPr>
              <a:t>时间</a:t>
            </a:r>
            <a:r>
              <a:rPr lang="zh-CN" altLang="en-US" sz="3200" b="1" dirty="0">
                <a:latin typeface="Arial" panose="020B0604020202020204" pitchFamily="34" charset="0"/>
                <a:ea typeface="黑体" panose="02010609060101010101" pitchFamily="49" charset="-122"/>
              </a:rPr>
              <a:t>：</a:t>
            </a:r>
            <a:r>
              <a:rPr lang="en-US" altLang="zh-CN" sz="3200" b="1" dirty="0">
                <a:latin typeface="Arial" panose="020B0604020202020204" pitchFamily="34" charset="0"/>
                <a:ea typeface="黑体" panose="02010609060101010101" pitchFamily="49" charset="-122"/>
              </a:rPr>
              <a:t>1933</a:t>
            </a:r>
            <a:r>
              <a:rPr lang="zh-CN" altLang="en-US" sz="3200" b="1" dirty="0">
                <a:latin typeface="Arial" panose="020B0604020202020204" pitchFamily="34" charset="0"/>
                <a:ea typeface="黑体" panose="02010609060101010101" pitchFamily="49" charset="-122"/>
              </a:rPr>
              <a:t>年</a:t>
            </a:r>
            <a:r>
              <a:rPr lang="en-US" altLang="zh-CN" sz="3200" b="1" dirty="0">
                <a:latin typeface="Arial" panose="020B0604020202020204" pitchFamily="34" charset="0"/>
                <a:ea typeface="黑体" panose="02010609060101010101" pitchFamily="49" charset="-122"/>
              </a:rPr>
              <a:t>10</a:t>
            </a:r>
            <a:r>
              <a:rPr lang="zh-CN" altLang="en-US" sz="3200" b="1" dirty="0">
                <a:latin typeface="Arial" panose="020B0604020202020204" pitchFamily="34" charset="0"/>
                <a:ea typeface="黑体" panose="02010609060101010101" pitchFamily="49" charset="-122"/>
              </a:rPr>
              <a:t>月</a:t>
            </a:r>
            <a:r>
              <a:rPr lang="en-US" altLang="zh-CN" sz="3200" b="1">
                <a:latin typeface="Arial" panose="020B0604020202020204" pitchFamily="34" charset="0"/>
                <a:ea typeface="黑体" panose="02010609060101010101" pitchFamily="49" charset="-122"/>
              </a:rPr>
              <a:t>—</a:t>
            </a:r>
            <a:r>
              <a:rPr lang="en-US" altLang="zh-CN" sz="3200" b="1" dirty="0">
                <a:latin typeface="Arial" panose="020B0604020202020204" pitchFamily="34" charset="0"/>
                <a:ea typeface="黑体" panose="02010609060101010101" pitchFamily="49" charset="-122"/>
              </a:rPr>
              <a:t>1934</a:t>
            </a:r>
            <a:r>
              <a:rPr lang="zh-CN" altLang="en-US" sz="3200" b="1" dirty="0">
                <a:latin typeface="Arial" panose="020B0604020202020204" pitchFamily="34" charset="0"/>
                <a:ea typeface="黑体" panose="02010609060101010101" pitchFamily="49" charset="-122"/>
              </a:rPr>
              <a:t>年</a:t>
            </a:r>
            <a:r>
              <a:rPr lang="en-US" altLang="zh-CN" sz="3200" b="1" dirty="0">
                <a:latin typeface="Arial" panose="020B0604020202020204" pitchFamily="34" charset="0"/>
                <a:ea typeface="黑体" panose="02010609060101010101" pitchFamily="49" charset="-122"/>
              </a:rPr>
              <a:t>10</a:t>
            </a:r>
            <a:r>
              <a:rPr lang="zh-CN" altLang="en-US" sz="3200" b="1" dirty="0">
                <a:latin typeface="Arial" panose="020B0604020202020204" pitchFamily="34" charset="0"/>
                <a:ea typeface="黑体" panose="02010609060101010101" pitchFamily="49" charset="-122"/>
              </a:rPr>
              <a:t>月                                          </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solidFill>
                  <a:schemeClr val="tx2"/>
                </a:solidFill>
                <a:latin typeface="Arial" panose="020B0604020202020204" pitchFamily="34" charset="0"/>
                <a:ea typeface="黑体" panose="02010609060101010101" pitchFamily="49" charset="-122"/>
              </a:rPr>
              <a:t>②</a:t>
            </a:r>
            <a:r>
              <a:rPr lang="zh-CN" altLang="en-US" sz="3200" b="1" dirty="0">
                <a:solidFill>
                  <a:srgbClr val="FF0000"/>
                </a:solidFill>
                <a:latin typeface="Arial" panose="020B0604020202020204" pitchFamily="34" charset="0"/>
                <a:ea typeface="黑体" panose="02010609060101010101" pitchFamily="49" charset="-122"/>
              </a:rPr>
              <a:t>背景</a:t>
            </a:r>
            <a:r>
              <a:rPr lang="zh-CN" altLang="en-US" sz="3200" b="1" dirty="0">
                <a:latin typeface="Arial" panose="020B0604020202020204" pitchFamily="34" charset="0"/>
                <a:ea typeface="黑体" panose="02010609060101010101" pitchFamily="49" charset="-122"/>
              </a:rPr>
              <a:t>：</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a.1933</a:t>
            </a:r>
            <a:r>
              <a:rPr lang="zh-CN" altLang="en-US" sz="3200" b="1" dirty="0">
                <a:latin typeface="Arial" panose="020B0604020202020204" pitchFamily="34" charset="0"/>
                <a:ea typeface="黑体" panose="02010609060101010101" pitchFamily="49" charset="-122"/>
              </a:rPr>
              <a:t>年秋，蒋介石调兵百万对红军各根据地发</a:t>
            </a:r>
            <a:endParaRPr lang="zh-CN" altLang="en-US" sz="3200" b="1" dirty="0">
              <a:latin typeface="Arial" panose="020B0604020202020204" pitchFamily="34" charset="0"/>
              <a:ea typeface="黑体" panose="02010609060101010101" pitchFamily="49" charset="-122"/>
            </a:endParaRPr>
          </a:p>
          <a:p>
            <a:pPr>
              <a:lnSpc>
                <a:spcPct val="95000"/>
              </a:lnSpc>
            </a:pPr>
            <a:r>
              <a:rPr lang="zh-CN" altLang="en-US" sz="3200" b="1" dirty="0">
                <a:latin typeface="Arial" panose="020B0604020202020204" pitchFamily="34" charset="0"/>
                <a:ea typeface="黑体" panose="02010609060101010101" pitchFamily="49" charset="-122"/>
              </a:rPr>
              <a:t>动第五次围剿，以</a:t>
            </a:r>
            <a:r>
              <a:rPr lang="en-US" altLang="zh-CN" sz="3200" b="1" dirty="0">
                <a:latin typeface="Arial" panose="020B0604020202020204" pitchFamily="34" charset="0"/>
                <a:ea typeface="黑体" panose="02010609060101010101" pitchFamily="49" charset="-122"/>
              </a:rPr>
              <a:t>50</a:t>
            </a:r>
            <a:r>
              <a:rPr lang="zh-CN" altLang="en-US" sz="3200" b="1" dirty="0">
                <a:latin typeface="Arial" panose="020B0604020202020204" pitchFamily="34" charset="0"/>
                <a:ea typeface="黑体" panose="02010609060101010101" pitchFamily="49" charset="-122"/>
              </a:rPr>
              <a:t>万兵力进攻中央根据地；</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b.</a:t>
            </a:r>
            <a:r>
              <a:rPr lang="zh-CN" altLang="en-US" sz="3200" b="1" dirty="0">
                <a:latin typeface="Arial" panose="020B0604020202020204" pitchFamily="34" charset="0"/>
                <a:ea typeface="黑体" panose="02010609060101010101" pitchFamily="49" charset="-122"/>
              </a:rPr>
              <a:t>毛泽东被撤销了在红军中的领导职务，“左”倾</a:t>
            </a:r>
            <a:endParaRPr lang="zh-CN" altLang="en-US" sz="3200" b="1" dirty="0">
              <a:latin typeface="Arial" panose="020B0604020202020204" pitchFamily="34" charset="0"/>
              <a:ea typeface="黑体" panose="02010609060101010101" pitchFamily="49" charset="-122"/>
            </a:endParaRPr>
          </a:p>
          <a:p>
            <a:pPr>
              <a:lnSpc>
                <a:spcPct val="95000"/>
              </a:lnSpc>
            </a:pPr>
            <a:r>
              <a:rPr lang="zh-CN" altLang="en-US" sz="3200" b="1" dirty="0">
                <a:latin typeface="Arial" panose="020B0604020202020204" pitchFamily="34" charset="0"/>
                <a:ea typeface="黑体" panose="02010609060101010101" pitchFamily="49" charset="-122"/>
              </a:rPr>
              <a:t>领导人博古掌权。</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solidFill>
                  <a:schemeClr val="tx2"/>
                </a:solidFill>
                <a:latin typeface="Arial" panose="020B0604020202020204" pitchFamily="34" charset="0"/>
                <a:ea typeface="黑体" panose="02010609060101010101" pitchFamily="49" charset="-122"/>
              </a:rPr>
              <a:t>③</a:t>
            </a:r>
            <a:r>
              <a:rPr lang="zh-CN" altLang="en-US" sz="3200" b="1" dirty="0">
                <a:solidFill>
                  <a:srgbClr val="FF0000"/>
                </a:solidFill>
                <a:latin typeface="Arial" panose="020B0604020202020204" pitchFamily="34" charset="0"/>
                <a:ea typeface="黑体" panose="02010609060101010101" pitchFamily="49" charset="-122"/>
              </a:rPr>
              <a:t>结果</a:t>
            </a:r>
            <a:r>
              <a:rPr lang="zh-CN" altLang="en-US" sz="3200" b="1" dirty="0">
                <a:latin typeface="Arial" panose="020B0604020202020204" pitchFamily="34" charset="0"/>
                <a:ea typeface="黑体" panose="02010609060101010101" pitchFamily="49" charset="-122"/>
              </a:rPr>
              <a:t>：红军苦战一年，未能粉碎敌人的围剿，被迫进行战略转移。                                                </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solidFill>
                  <a:schemeClr val="tx2"/>
                </a:solidFill>
                <a:latin typeface="Arial" panose="020B0604020202020204" pitchFamily="34" charset="0"/>
                <a:ea typeface="黑体" panose="02010609060101010101" pitchFamily="49" charset="-122"/>
              </a:rPr>
              <a:t>④</a:t>
            </a:r>
            <a:r>
              <a:rPr lang="zh-CN" altLang="en-US" sz="3200" b="1" dirty="0">
                <a:solidFill>
                  <a:srgbClr val="FF0000"/>
                </a:solidFill>
                <a:latin typeface="Arial" panose="020B0604020202020204" pitchFamily="34" charset="0"/>
                <a:ea typeface="黑体" panose="02010609060101010101" pitchFamily="49" charset="-122"/>
              </a:rPr>
              <a:t>败因</a:t>
            </a:r>
            <a:r>
              <a:rPr lang="zh-CN" altLang="en-US" sz="3200" b="1" dirty="0">
                <a:latin typeface="Arial" panose="020B0604020202020204" pitchFamily="34" charset="0"/>
                <a:ea typeface="黑体" panose="02010609060101010101" pitchFamily="49" charset="-122"/>
              </a:rPr>
              <a:t>：博古偏信共产国际派来的军事顾问李德的错误主张，同敌人死打硬拼。</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2</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根本原因：中共“左”倾错误的发展</a:t>
            </a:r>
            <a:endParaRPr lang="zh-CN" altLang="en-US" sz="3200" b="1" dirty="0">
              <a:solidFill>
                <a:srgbClr val="FF0000"/>
              </a:solidFill>
              <a:latin typeface="Arial" panose="020B0604020202020204" pitchFamily="34" charset="0"/>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62882">
                                            <p:txEl>
                                              <p:charRg st="7" end="16"/>
                                            </p:txEl>
                                          </p:spTgt>
                                        </p:tgtEl>
                                        <p:attrNameLst>
                                          <p:attrName>style.visibility</p:attrName>
                                        </p:attrNameLst>
                                      </p:cBhvr>
                                      <p:to>
                                        <p:strVal val="visible"/>
                                      </p:to>
                                    </p:set>
                                    <p:animEffect transition="in" filter="blinds(horizontal)">
                                      <p:cBhvr>
                                        <p:cTn id="7" dur="500"/>
                                        <p:tgtEl>
                                          <p:spTgt spid="762882">
                                            <p:txEl>
                                              <p:charRg st="7" end="16"/>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62882">
                                            <p:txEl>
                                              <p:charRg st="16" end="33"/>
                                            </p:txEl>
                                          </p:spTgt>
                                        </p:tgtEl>
                                        <p:attrNameLst>
                                          <p:attrName>style.visibility</p:attrName>
                                        </p:attrNameLst>
                                      </p:cBhvr>
                                      <p:to>
                                        <p:strVal val="visible"/>
                                      </p:to>
                                    </p:set>
                                    <p:animEffect transition="in" filter="blinds(horizontal)">
                                      <p:cBhvr>
                                        <p:cTn id="12" dur="500"/>
                                        <p:tgtEl>
                                          <p:spTgt spid="762882">
                                            <p:txEl>
                                              <p:charRg st="16" end="3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62882">
                                            <p:txEl>
                                              <p:charRg st="33" end="97"/>
                                            </p:txEl>
                                          </p:spTgt>
                                        </p:tgtEl>
                                        <p:attrNameLst>
                                          <p:attrName>style.visibility</p:attrName>
                                        </p:attrNameLst>
                                      </p:cBhvr>
                                      <p:to>
                                        <p:strVal val="visible"/>
                                      </p:to>
                                    </p:set>
                                    <p:animEffect transition="in" filter="blinds(horizontal)">
                                      <p:cBhvr>
                                        <p:cTn id="17" dur="500"/>
                                        <p:tgtEl>
                                          <p:spTgt spid="762882">
                                            <p:txEl>
                                              <p:charRg st="33" end="9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62882">
                                            <p:txEl>
                                              <p:charRg st="97" end="102"/>
                                            </p:txEl>
                                          </p:spTgt>
                                        </p:tgtEl>
                                        <p:attrNameLst>
                                          <p:attrName>style.visibility</p:attrName>
                                        </p:attrNameLst>
                                      </p:cBhvr>
                                      <p:to>
                                        <p:strVal val="visible"/>
                                      </p:to>
                                    </p:set>
                                    <p:animEffect transition="in" filter="blinds(horizontal)">
                                      <p:cBhvr>
                                        <p:cTn id="22" dur="500"/>
                                        <p:tgtEl>
                                          <p:spTgt spid="762882">
                                            <p:txEl>
                                              <p:charRg st="97" end="10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762882">
                                            <p:txEl>
                                              <p:charRg st="102" end="127"/>
                                            </p:txEl>
                                          </p:spTgt>
                                        </p:tgtEl>
                                        <p:attrNameLst>
                                          <p:attrName>style.visibility</p:attrName>
                                        </p:attrNameLst>
                                      </p:cBhvr>
                                      <p:to>
                                        <p:strVal val="visible"/>
                                      </p:to>
                                    </p:set>
                                    <p:animEffect transition="in" filter="blinds(horizontal)">
                                      <p:cBhvr>
                                        <p:cTn id="27" dur="500"/>
                                        <p:tgtEl>
                                          <p:spTgt spid="762882">
                                            <p:txEl>
                                              <p:charRg st="102" end="12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762882">
                                            <p:txEl>
                                              <p:charRg st="127" end="149"/>
                                            </p:txEl>
                                          </p:spTgt>
                                        </p:tgtEl>
                                        <p:attrNameLst>
                                          <p:attrName>style.visibility</p:attrName>
                                        </p:attrNameLst>
                                      </p:cBhvr>
                                      <p:to>
                                        <p:strVal val="visible"/>
                                      </p:to>
                                    </p:set>
                                    <p:animEffect transition="in" filter="blinds(horizontal)">
                                      <p:cBhvr>
                                        <p:cTn id="32" dur="500"/>
                                        <p:tgtEl>
                                          <p:spTgt spid="762882">
                                            <p:txEl>
                                              <p:charRg st="127" end="14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762882">
                                            <p:txEl>
                                              <p:charRg st="149" end="173"/>
                                            </p:txEl>
                                          </p:spTgt>
                                        </p:tgtEl>
                                        <p:attrNameLst>
                                          <p:attrName>style.visibility</p:attrName>
                                        </p:attrNameLst>
                                      </p:cBhvr>
                                      <p:to>
                                        <p:strVal val="visible"/>
                                      </p:to>
                                    </p:set>
                                    <p:animEffect transition="in" filter="blinds(horizontal)">
                                      <p:cBhvr>
                                        <p:cTn id="37" dur="500"/>
                                        <p:tgtEl>
                                          <p:spTgt spid="762882">
                                            <p:txEl>
                                              <p:charRg st="149" end="17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762882">
                                            <p:txEl>
                                              <p:charRg st="173" end="182"/>
                                            </p:txEl>
                                          </p:spTgt>
                                        </p:tgtEl>
                                        <p:attrNameLst>
                                          <p:attrName>style.visibility</p:attrName>
                                        </p:attrNameLst>
                                      </p:cBhvr>
                                      <p:to>
                                        <p:strVal val="visible"/>
                                      </p:to>
                                    </p:set>
                                    <p:animEffect transition="in" filter="blinds(horizontal)">
                                      <p:cBhvr>
                                        <p:cTn id="42" dur="500"/>
                                        <p:tgtEl>
                                          <p:spTgt spid="762882">
                                            <p:txEl>
                                              <p:charRg st="173" end="18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762882">
                                            <p:txEl>
                                              <p:charRg st="182" end="261"/>
                                            </p:txEl>
                                          </p:spTgt>
                                        </p:tgtEl>
                                        <p:attrNameLst>
                                          <p:attrName>style.visibility</p:attrName>
                                        </p:attrNameLst>
                                      </p:cBhvr>
                                      <p:to>
                                        <p:strVal val="visible"/>
                                      </p:to>
                                    </p:set>
                                    <p:animEffect transition="in" filter="blinds(horizontal)">
                                      <p:cBhvr>
                                        <p:cTn id="47" dur="500"/>
                                        <p:tgtEl>
                                          <p:spTgt spid="762882">
                                            <p:txEl>
                                              <p:charRg st="182" end="26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762882">
                                            <p:txEl>
                                              <p:charRg st="261" end="297"/>
                                            </p:txEl>
                                          </p:spTgt>
                                        </p:tgtEl>
                                        <p:attrNameLst>
                                          <p:attrName>style.visibility</p:attrName>
                                        </p:attrNameLst>
                                      </p:cBhvr>
                                      <p:to>
                                        <p:strVal val="visible"/>
                                      </p:to>
                                    </p:set>
                                    <p:animEffect transition="in" filter="blinds(horizontal)">
                                      <p:cBhvr>
                                        <p:cTn id="52" dur="500"/>
                                        <p:tgtEl>
                                          <p:spTgt spid="762882">
                                            <p:txEl>
                                              <p:charRg st="261" end="29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762882">
                                            <p:txEl>
                                              <p:charRg st="297" end="316"/>
                                            </p:txEl>
                                          </p:spTgt>
                                        </p:tgtEl>
                                        <p:attrNameLst>
                                          <p:attrName>style.visibility</p:attrName>
                                        </p:attrNameLst>
                                      </p:cBhvr>
                                      <p:to>
                                        <p:strVal val="visible"/>
                                      </p:to>
                                    </p:set>
                                    <p:animEffect transition="in" filter="blinds(horizontal)">
                                      <p:cBhvr>
                                        <p:cTn id="57" dur="500"/>
                                        <p:tgtEl>
                                          <p:spTgt spid="762882">
                                            <p:txEl>
                                              <p:charRg st="297" end="3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63906" name="Text Box 2"/>
          <p:cNvSpPr txBox="1"/>
          <p:nvPr/>
        </p:nvSpPr>
        <p:spPr>
          <a:xfrm>
            <a:off x="0" y="49213"/>
            <a:ext cx="9144000" cy="6427787"/>
          </a:xfrm>
          <a:prstGeom prst="rect">
            <a:avLst/>
          </a:prstGeom>
          <a:noFill/>
          <a:ln w="9525">
            <a:noFill/>
          </a:ln>
        </p:spPr>
        <p:txBody>
          <a:bodyPr>
            <a:spAutoFit/>
          </a:bodyPr>
          <a:p>
            <a:r>
              <a:rPr lang="en-US" altLang="zh-CN" sz="3200" b="1" dirty="0">
                <a:solidFill>
                  <a:schemeClr val="tx2"/>
                </a:solidFill>
                <a:latin typeface="Arial" panose="020B0604020202020204" pitchFamily="34" charset="0"/>
                <a:ea typeface="黑体" panose="02010609060101010101" pitchFamily="49" charset="-122"/>
              </a:rPr>
              <a:t>①</a:t>
            </a:r>
            <a:r>
              <a:rPr lang="zh-CN" altLang="en-US" sz="3200" b="1" dirty="0">
                <a:solidFill>
                  <a:schemeClr val="tx2"/>
                </a:solidFill>
                <a:latin typeface="Arial" panose="020B0604020202020204" pitchFamily="34" charset="0"/>
                <a:ea typeface="黑体" panose="02010609060101010101" pitchFamily="49" charset="-122"/>
              </a:rPr>
              <a:t>主观：</a:t>
            </a:r>
            <a:r>
              <a:rPr lang="zh-CN" altLang="en-US" sz="3200" b="1" dirty="0">
                <a:latin typeface="Arial" panose="020B0604020202020204" pitchFamily="34" charset="0"/>
                <a:ea typeface="黑体" panose="02010609060101010101" pitchFamily="49" charset="-122"/>
              </a:rPr>
              <a:t>中共尚处于幼年时期</a:t>
            </a:r>
            <a:r>
              <a:rPr lang="en-US" altLang="zh-CN" sz="3200" b="1" dirty="0">
                <a:latin typeface="Arial" panose="020B0604020202020204" pitchFamily="34" charset="0"/>
                <a:ea typeface="黑体" panose="02010609060101010101" pitchFamily="49" charset="-122"/>
              </a:rPr>
              <a:t>,</a:t>
            </a:r>
            <a:r>
              <a:rPr lang="zh-CN" altLang="en-US" sz="3200" b="1" dirty="0">
                <a:latin typeface="Arial" panose="020B0604020202020204" pitchFamily="34" charset="0"/>
                <a:ea typeface="黑体" panose="02010609060101010101" pitchFamily="49" charset="-122"/>
              </a:rPr>
              <a:t>理论方面还不成熟  </a:t>
            </a:r>
            <a:endParaRPr lang="zh-CN" altLang="en-US" sz="3200" b="1" dirty="0">
              <a:latin typeface="Arial" panose="020B0604020202020204" pitchFamily="34" charset="0"/>
              <a:ea typeface="黑体" panose="02010609060101010101" pitchFamily="49" charset="-122"/>
            </a:endParaRPr>
          </a:p>
          <a:p>
            <a:r>
              <a:rPr lang="en-US" altLang="zh-CN" sz="3200" b="1" dirty="0">
                <a:solidFill>
                  <a:schemeClr val="tx2"/>
                </a:solidFill>
                <a:latin typeface="Arial" panose="020B0604020202020204" pitchFamily="34" charset="0"/>
                <a:ea typeface="黑体" panose="02010609060101010101" pitchFamily="49" charset="-122"/>
              </a:rPr>
              <a:t>②</a:t>
            </a:r>
            <a:r>
              <a:rPr lang="zh-CN" altLang="en-US" sz="3200" b="1" dirty="0">
                <a:latin typeface="Arial" panose="020B0604020202020204" pitchFamily="34" charset="0"/>
                <a:ea typeface="黑体" panose="02010609060101010101" pitchFamily="49" charset="-122"/>
              </a:rPr>
              <a:t>客观：共产国际错误方针的影响。</a:t>
            </a:r>
            <a:r>
              <a:rPr lang="zh-CN" altLang="en-US" sz="3200" dirty="0">
                <a:solidFill>
                  <a:schemeClr val="tx2"/>
                </a:solidFill>
                <a:latin typeface="Arial" panose="020B0604020202020204" pitchFamily="34" charset="0"/>
                <a:ea typeface="黑体" panose="02010609060101010101" pitchFamily="49" charset="-122"/>
              </a:rPr>
              <a:t> </a:t>
            </a:r>
            <a:endParaRPr lang="zh-CN" altLang="en-US" sz="3200" dirty="0">
              <a:solidFill>
                <a:schemeClr val="tx2"/>
              </a:solidFill>
              <a:latin typeface="Arial" panose="020B0604020202020204" pitchFamily="34" charset="0"/>
              <a:ea typeface="黑体" panose="02010609060101010101" pitchFamily="49" charset="-122"/>
            </a:endParaRPr>
          </a:p>
          <a:p>
            <a:r>
              <a:rPr lang="zh-CN" altLang="en-US" sz="3200" b="1" dirty="0">
                <a:latin typeface="Arial" panose="020B0604020202020204" pitchFamily="34" charset="0"/>
                <a:ea typeface="黑体" panose="02010609060101010101" pitchFamily="49" charset="-122"/>
              </a:rPr>
              <a:t>（二）长征的</a:t>
            </a:r>
            <a:r>
              <a:rPr lang="zh-CN" altLang="en-US" sz="3200" b="1" dirty="0">
                <a:solidFill>
                  <a:srgbClr val="FF0000"/>
                </a:solidFill>
                <a:latin typeface="Arial" panose="020B0604020202020204" pitchFamily="34" charset="0"/>
                <a:ea typeface="黑体" panose="02010609060101010101" pitchFamily="49" charset="-122"/>
              </a:rPr>
              <a:t>历程</a:t>
            </a:r>
            <a:r>
              <a:rPr lang="zh-CN" altLang="en-US" sz="3200" b="1" dirty="0">
                <a:latin typeface="Arial" panose="020B0604020202020204" pitchFamily="34" charset="0"/>
                <a:ea typeface="黑体" panose="02010609060101010101" pitchFamily="49" charset="-122"/>
              </a:rPr>
              <a:t>：</a:t>
            </a:r>
            <a:endParaRPr lang="zh-CN" altLang="en-US" sz="3200" b="1" dirty="0">
              <a:latin typeface="Arial" panose="020B0604020202020204" pitchFamily="34" charset="0"/>
              <a:ea typeface="黑体" panose="02010609060101010101" pitchFamily="49" charset="-122"/>
            </a:endParaRPr>
          </a:p>
          <a:p>
            <a:r>
              <a:rPr lang="en-US" altLang="zh-CN" sz="3200" b="1" dirty="0">
                <a:latin typeface="Arial" panose="020B0604020202020204" pitchFamily="34" charset="0"/>
                <a:ea typeface="黑体" panose="02010609060101010101" pitchFamily="49" charset="-122"/>
              </a:rPr>
              <a:t>1</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开始</a:t>
            </a:r>
            <a:r>
              <a:rPr lang="zh-CN" altLang="en-US" sz="3200" b="1" dirty="0">
                <a:latin typeface="Arial" panose="020B0604020202020204" pitchFamily="34" charset="0"/>
                <a:ea typeface="黑体" panose="02010609060101010101" pitchFamily="49" charset="-122"/>
              </a:rPr>
              <a:t>：</a:t>
            </a:r>
            <a:r>
              <a:rPr lang="en-US" altLang="zh-CN" sz="3200" b="1" dirty="0">
                <a:latin typeface="Arial" panose="020B0604020202020204" pitchFamily="34" charset="0"/>
                <a:ea typeface="黑体" panose="02010609060101010101" pitchFamily="49" charset="-122"/>
              </a:rPr>
              <a:t>1934</a:t>
            </a:r>
            <a:r>
              <a:rPr lang="zh-CN" altLang="en-US" sz="3200" b="1" dirty="0">
                <a:latin typeface="Arial" panose="020B0604020202020204" pitchFamily="34" charset="0"/>
                <a:ea typeface="黑体" panose="02010609060101010101" pitchFamily="49" charset="-122"/>
              </a:rPr>
              <a:t>年</a:t>
            </a:r>
            <a:r>
              <a:rPr lang="en-US" altLang="zh-CN" sz="3200" b="1" dirty="0">
                <a:latin typeface="Arial" panose="020B0604020202020204" pitchFamily="34" charset="0"/>
                <a:ea typeface="黑体" panose="02010609060101010101" pitchFamily="49" charset="-122"/>
              </a:rPr>
              <a:t>10</a:t>
            </a:r>
            <a:r>
              <a:rPr lang="zh-CN" altLang="en-US" sz="3200" b="1" dirty="0">
                <a:latin typeface="Arial" panose="020B0604020202020204" pitchFamily="34" charset="0"/>
                <a:ea typeface="黑体" panose="02010609060101010101" pitchFamily="49" charset="-122"/>
              </a:rPr>
              <a:t>月，中央机关和红军八万多人离开根据地</a:t>
            </a:r>
            <a:r>
              <a:rPr lang="zh-CN" altLang="en-US" sz="3200" b="1" dirty="0">
                <a:solidFill>
                  <a:srgbClr val="0000CC"/>
                </a:solidFill>
                <a:latin typeface="Arial" panose="020B0604020202020204" pitchFamily="34" charset="0"/>
                <a:ea typeface="楷体_GB2312" pitchFamily="49" charset="-122"/>
              </a:rPr>
              <a:t>（江西瑞金）</a:t>
            </a:r>
            <a:r>
              <a:rPr lang="zh-CN" altLang="en-US" sz="3200" b="1" dirty="0">
                <a:latin typeface="Arial" panose="020B0604020202020204" pitchFamily="34" charset="0"/>
                <a:ea typeface="黑体" panose="02010609060101010101" pitchFamily="49" charset="-122"/>
              </a:rPr>
              <a:t>开始长征。</a:t>
            </a:r>
            <a:endParaRPr lang="zh-CN" altLang="en-US" sz="3200" b="1" dirty="0">
              <a:latin typeface="Arial" panose="020B0604020202020204" pitchFamily="34" charset="0"/>
              <a:ea typeface="黑体" panose="02010609060101010101" pitchFamily="49" charset="-122"/>
            </a:endParaRPr>
          </a:p>
          <a:p>
            <a:r>
              <a:rPr lang="en-US" altLang="zh-CN" sz="3200" b="1" dirty="0">
                <a:latin typeface="Arial" panose="020B0604020202020204" pitchFamily="34" charset="0"/>
                <a:ea typeface="黑体" panose="02010609060101010101" pitchFamily="49" charset="-122"/>
              </a:rPr>
              <a:t>2</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经过</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第一阶段（</a:t>
            </a:r>
            <a:r>
              <a:rPr lang="en-US" altLang="zh-CN" sz="3200" b="1">
                <a:solidFill>
                  <a:srgbClr val="FF0000"/>
                </a:solidFill>
                <a:latin typeface="Arial" panose="020B0604020202020204" pitchFamily="34" charset="0"/>
                <a:ea typeface="黑体" panose="02010609060101010101" pitchFamily="49" charset="-122"/>
              </a:rPr>
              <a:t>1934.10—</a:t>
            </a:r>
            <a:r>
              <a:rPr lang="en-US" altLang="zh-CN" sz="3200" b="1" dirty="0">
                <a:solidFill>
                  <a:srgbClr val="FF0000"/>
                </a:solidFill>
                <a:latin typeface="Arial" panose="020B0604020202020204" pitchFamily="34" charset="0"/>
                <a:ea typeface="黑体" panose="02010609060101010101" pitchFamily="49" charset="-122"/>
              </a:rPr>
              <a:t>1935.1</a:t>
            </a:r>
            <a:r>
              <a:rPr lang="zh-CN" altLang="en-US" sz="3200" b="1" dirty="0">
                <a:solidFill>
                  <a:srgbClr val="FF0000"/>
                </a:solidFill>
                <a:latin typeface="Arial" panose="020B0604020202020204" pitchFamily="34" charset="0"/>
                <a:ea typeface="黑体" panose="02010609060101010101" pitchFamily="49" charset="-122"/>
              </a:rPr>
              <a:t>）</a:t>
            </a:r>
            <a:endParaRPr lang="zh-CN" altLang="en-US" sz="3200" b="1" dirty="0">
              <a:solidFill>
                <a:srgbClr val="FF0000"/>
              </a:solidFill>
              <a:latin typeface="Arial" panose="020B0604020202020204" pitchFamily="34" charset="0"/>
              <a:ea typeface="黑体" panose="02010609060101010101" pitchFamily="49" charset="-122"/>
            </a:endParaRPr>
          </a:p>
          <a:p>
            <a:r>
              <a:rPr lang="zh-CN" altLang="en-US" sz="3200" b="1" dirty="0">
                <a:latin typeface="Arial" panose="020B0604020202020204" pitchFamily="34" charset="0"/>
                <a:ea typeface="黑体" panose="02010609060101010101" pitchFamily="49" charset="-122"/>
              </a:rPr>
              <a:t>                </a:t>
            </a:r>
            <a:r>
              <a:rPr lang="zh-CN" altLang="en-US" sz="3200" b="1" dirty="0">
                <a:solidFill>
                  <a:srgbClr val="FF0000"/>
                </a:solidFill>
                <a:latin typeface="Arial" panose="020B0604020202020204" pitchFamily="34" charset="0"/>
                <a:ea typeface="黑体" panose="02010609060101010101" pitchFamily="49" charset="-122"/>
              </a:rPr>
              <a:t>第二阶段（</a:t>
            </a:r>
            <a:r>
              <a:rPr lang="en-US" altLang="zh-CN" sz="3200" b="1">
                <a:solidFill>
                  <a:srgbClr val="FF0000"/>
                </a:solidFill>
                <a:latin typeface="Arial" panose="020B0604020202020204" pitchFamily="34" charset="0"/>
                <a:ea typeface="黑体" panose="02010609060101010101" pitchFamily="49" charset="-122"/>
              </a:rPr>
              <a:t>1935.1—</a:t>
            </a:r>
            <a:r>
              <a:rPr lang="en-US" altLang="zh-CN" sz="3200" b="1" dirty="0">
                <a:solidFill>
                  <a:srgbClr val="FF0000"/>
                </a:solidFill>
                <a:latin typeface="Arial" panose="020B0604020202020204" pitchFamily="34" charset="0"/>
                <a:ea typeface="黑体" panose="02010609060101010101" pitchFamily="49" charset="-122"/>
              </a:rPr>
              <a:t>1936.10</a:t>
            </a:r>
            <a:r>
              <a:rPr lang="zh-CN" altLang="en-US" sz="3200" b="1" dirty="0">
                <a:solidFill>
                  <a:srgbClr val="FF0000"/>
                </a:solidFill>
                <a:latin typeface="Arial" panose="020B0604020202020204" pitchFamily="34" charset="0"/>
                <a:ea typeface="黑体" panose="02010609060101010101" pitchFamily="49" charset="-122"/>
              </a:rPr>
              <a:t>）</a:t>
            </a:r>
            <a:endParaRPr lang="zh-CN" altLang="en-US" sz="3200" b="1" dirty="0">
              <a:solidFill>
                <a:srgbClr val="FF0000"/>
              </a:solidFill>
              <a:latin typeface="Arial" panose="020B0604020202020204" pitchFamily="34" charset="0"/>
              <a:ea typeface="黑体" panose="02010609060101010101" pitchFamily="49" charset="-122"/>
            </a:endParaRPr>
          </a:p>
          <a:p>
            <a:r>
              <a:rPr lang="en-US" altLang="zh-CN" sz="3200" b="1" dirty="0">
                <a:latin typeface="Arial" panose="020B0604020202020204" pitchFamily="34" charset="0"/>
                <a:ea typeface="黑体" panose="02010609060101010101" pitchFamily="49" charset="-122"/>
              </a:rPr>
              <a:t>3</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转折</a:t>
            </a:r>
            <a:r>
              <a:rPr lang="zh-CN" altLang="en-US" sz="3200" b="1" dirty="0">
                <a:latin typeface="Arial" panose="020B0604020202020204" pitchFamily="34" charset="0"/>
                <a:ea typeface="黑体" panose="02010609060101010101" pitchFamily="49" charset="-122"/>
              </a:rPr>
              <a:t>：</a:t>
            </a:r>
            <a:r>
              <a:rPr lang="en-US" altLang="zh-CN" sz="3200" b="1" dirty="0">
                <a:latin typeface="Arial" panose="020B0604020202020204" pitchFamily="34" charset="0"/>
                <a:ea typeface="黑体" panose="02010609060101010101" pitchFamily="49" charset="-122"/>
              </a:rPr>
              <a:t>1935</a:t>
            </a:r>
            <a:r>
              <a:rPr lang="zh-CN" altLang="en-US" sz="3200" b="1" dirty="0">
                <a:latin typeface="Arial" panose="020B0604020202020204" pitchFamily="34" charset="0"/>
                <a:ea typeface="黑体" panose="02010609060101010101" pitchFamily="49" charset="-122"/>
              </a:rPr>
              <a:t>年</a:t>
            </a:r>
            <a:r>
              <a:rPr lang="en-US" altLang="zh-CN" sz="3200" b="1" dirty="0">
                <a:latin typeface="Arial" panose="020B0604020202020204" pitchFamily="34" charset="0"/>
                <a:ea typeface="黑体" panose="02010609060101010101" pitchFamily="49" charset="-122"/>
              </a:rPr>
              <a:t>1</a:t>
            </a:r>
            <a:r>
              <a:rPr lang="zh-CN" altLang="en-US" sz="3200" b="1" dirty="0">
                <a:latin typeface="Arial" panose="020B0604020202020204" pitchFamily="34" charset="0"/>
                <a:ea typeface="黑体" panose="02010609060101010101" pitchFamily="49" charset="-122"/>
              </a:rPr>
              <a:t>月</a:t>
            </a:r>
            <a:r>
              <a:rPr lang="zh-CN" altLang="en-US" sz="3200" b="1" dirty="0">
                <a:solidFill>
                  <a:srgbClr val="FF0000"/>
                </a:solidFill>
                <a:latin typeface="Arial" panose="020B0604020202020204" pitchFamily="34" charset="0"/>
                <a:ea typeface="黑体" panose="02010609060101010101" pitchFamily="49" charset="-122"/>
              </a:rPr>
              <a:t>遵义会议</a:t>
            </a:r>
            <a:endParaRPr lang="zh-CN" altLang="en-US" sz="3200" b="1" dirty="0">
              <a:solidFill>
                <a:srgbClr val="FF0000"/>
              </a:solidFill>
              <a:latin typeface="Arial" panose="020B0604020202020204" pitchFamily="34" charset="0"/>
              <a:ea typeface="黑体" panose="02010609060101010101" pitchFamily="49" charset="-122"/>
            </a:endParaRPr>
          </a:p>
          <a:p>
            <a:r>
              <a:rPr lang="en-US" altLang="zh-CN" sz="3200" b="1" dirty="0">
                <a:latin typeface="Arial" panose="020B0604020202020204" pitchFamily="34" charset="0"/>
                <a:ea typeface="黑体" panose="02010609060101010101" pitchFamily="49" charset="-122"/>
              </a:rPr>
              <a:t>4</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结束</a:t>
            </a:r>
            <a:r>
              <a:rPr lang="zh-CN" altLang="en-US" sz="3200" b="1" dirty="0">
                <a:latin typeface="Arial" panose="020B0604020202020204" pitchFamily="34" charset="0"/>
                <a:ea typeface="黑体" panose="02010609060101010101" pitchFamily="49" charset="-122"/>
              </a:rPr>
              <a:t>：</a:t>
            </a:r>
            <a:endParaRPr lang="zh-CN" altLang="en-US" sz="3200" b="1" dirty="0">
              <a:latin typeface="Arial" panose="020B0604020202020204" pitchFamily="34" charset="0"/>
              <a:ea typeface="黑体" panose="02010609060101010101" pitchFamily="49" charset="-122"/>
            </a:endParaRPr>
          </a:p>
          <a:p>
            <a:r>
              <a:rPr lang="en-US" altLang="en-US" sz="3200" b="1">
                <a:solidFill>
                  <a:schemeClr val="tx2"/>
                </a:solidFill>
                <a:latin typeface="Arial" panose="020B0604020202020204" pitchFamily="34" charset="0"/>
                <a:ea typeface="黑体" panose="02010609060101010101" pitchFamily="49" charset="-122"/>
              </a:rPr>
              <a:t>①</a:t>
            </a:r>
            <a:r>
              <a:rPr lang="en-US" altLang="zh-CN" sz="3200" b="1" dirty="0">
                <a:solidFill>
                  <a:srgbClr val="0000CC"/>
                </a:solidFill>
                <a:latin typeface="Arial" panose="020B0604020202020204" pitchFamily="34" charset="0"/>
                <a:ea typeface="黑体" panose="02010609060101010101" pitchFamily="49" charset="-122"/>
              </a:rPr>
              <a:t>1935</a:t>
            </a:r>
            <a:r>
              <a:rPr lang="zh-CN" altLang="en-US" sz="3200" b="1" dirty="0">
                <a:solidFill>
                  <a:srgbClr val="0000CC"/>
                </a:solidFill>
                <a:latin typeface="Arial" panose="020B0604020202020204" pitchFamily="34" charset="0"/>
                <a:ea typeface="黑体" panose="02010609060101010101" pitchFamily="49" charset="-122"/>
              </a:rPr>
              <a:t>年</a:t>
            </a:r>
            <a:r>
              <a:rPr lang="en-US" altLang="zh-CN" sz="3200" b="1" dirty="0">
                <a:solidFill>
                  <a:srgbClr val="0000CC"/>
                </a:solidFill>
                <a:latin typeface="Arial" panose="020B0604020202020204" pitchFamily="34" charset="0"/>
                <a:ea typeface="黑体" panose="02010609060101010101" pitchFamily="49" charset="-122"/>
              </a:rPr>
              <a:t>10</a:t>
            </a:r>
            <a:r>
              <a:rPr lang="zh-CN" altLang="en-US" sz="3200" b="1" dirty="0">
                <a:solidFill>
                  <a:srgbClr val="0000CC"/>
                </a:solidFill>
                <a:latin typeface="Arial" panose="020B0604020202020204" pitchFamily="34" charset="0"/>
                <a:ea typeface="黑体" panose="02010609060101010101" pitchFamily="49" charset="-122"/>
              </a:rPr>
              <a:t>月，</a:t>
            </a:r>
            <a:r>
              <a:rPr lang="zh-CN" altLang="en-US" sz="3200" b="1" dirty="0">
                <a:latin typeface="Arial" panose="020B0604020202020204" pitchFamily="34" charset="0"/>
                <a:ea typeface="黑体" panose="02010609060101010101" pitchFamily="49" charset="-122"/>
              </a:rPr>
              <a:t>中央红军和陕北红军在</a:t>
            </a:r>
            <a:r>
              <a:rPr lang="zh-CN" altLang="en-US" sz="3200" b="1" dirty="0">
                <a:solidFill>
                  <a:srgbClr val="FF0000"/>
                </a:solidFill>
                <a:latin typeface="Arial" panose="020B0604020202020204" pitchFamily="34" charset="0"/>
                <a:ea typeface="黑体" panose="02010609060101010101" pitchFamily="49" charset="-122"/>
              </a:rPr>
              <a:t>陕北吴起镇会师</a:t>
            </a:r>
            <a:r>
              <a:rPr lang="en-US" altLang="zh-CN" sz="3200" b="1">
                <a:latin typeface="Arial" panose="020B0604020202020204" pitchFamily="34" charset="0"/>
                <a:ea typeface="黑体" panose="02010609060101010101" pitchFamily="49" charset="-122"/>
              </a:rPr>
              <a:t>——</a:t>
            </a:r>
            <a:r>
              <a:rPr lang="zh-CN" altLang="en-US" sz="3200" b="1" dirty="0">
                <a:solidFill>
                  <a:srgbClr val="0000CC"/>
                </a:solidFill>
                <a:latin typeface="Arial" panose="020B0604020202020204" pitchFamily="34" charset="0"/>
                <a:ea typeface="黑体" panose="02010609060101010101" pitchFamily="49" charset="-122"/>
              </a:rPr>
              <a:t>宣告中央红军长征结束</a:t>
            </a:r>
            <a:r>
              <a:rPr lang="zh-CN" altLang="en-US" sz="3200" b="1" dirty="0">
                <a:latin typeface="Arial" panose="020B0604020202020204" pitchFamily="34" charset="0"/>
                <a:ea typeface="黑体" panose="02010609060101010101" pitchFamily="49" charset="-122"/>
              </a:rPr>
              <a:t>。</a:t>
            </a:r>
            <a:endParaRPr lang="zh-CN" altLang="en-US" sz="3200" b="1" dirty="0">
              <a:latin typeface="Arial" panose="020B0604020202020204" pitchFamily="34" charset="0"/>
              <a:ea typeface="黑体" panose="02010609060101010101" pitchFamily="49" charset="-122"/>
            </a:endParaRPr>
          </a:p>
          <a:p>
            <a:r>
              <a:rPr lang="en-US" altLang="en-US" sz="3200" b="1">
                <a:solidFill>
                  <a:schemeClr val="tx2"/>
                </a:solidFill>
                <a:latin typeface="Arial" panose="020B0604020202020204" pitchFamily="34" charset="0"/>
                <a:ea typeface="黑体" panose="02010609060101010101" pitchFamily="49" charset="-122"/>
              </a:rPr>
              <a:t>②</a:t>
            </a:r>
            <a:r>
              <a:rPr lang="en-US" altLang="zh-CN" sz="3200" b="1" dirty="0">
                <a:solidFill>
                  <a:srgbClr val="0000CC"/>
                </a:solidFill>
                <a:latin typeface="Arial" panose="020B0604020202020204" pitchFamily="34" charset="0"/>
                <a:ea typeface="黑体" panose="02010609060101010101" pitchFamily="49" charset="-122"/>
              </a:rPr>
              <a:t>1936</a:t>
            </a:r>
            <a:r>
              <a:rPr lang="zh-CN" altLang="en-US" sz="3200" b="1" dirty="0">
                <a:solidFill>
                  <a:srgbClr val="0000CC"/>
                </a:solidFill>
                <a:latin typeface="Arial" panose="020B0604020202020204" pitchFamily="34" charset="0"/>
                <a:ea typeface="黑体" panose="02010609060101010101" pitchFamily="49" charset="-122"/>
              </a:rPr>
              <a:t>年</a:t>
            </a:r>
            <a:r>
              <a:rPr lang="en-US" altLang="zh-CN" sz="3200" b="1" dirty="0">
                <a:solidFill>
                  <a:srgbClr val="0000CC"/>
                </a:solidFill>
                <a:latin typeface="Arial" panose="020B0604020202020204" pitchFamily="34" charset="0"/>
                <a:ea typeface="黑体" panose="02010609060101010101" pitchFamily="49" charset="-122"/>
              </a:rPr>
              <a:t>10</a:t>
            </a:r>
            <a:r>
              <a:rPr lang="zh-CN" altLang="en-US" sz="3200" b="1" dirty="0">
                <a:solidFill>
                  <a:srgbClr val="0000CC"/>
                </a:solidFill>
                <a:latin typeface="Arial" panose="020B0604020202020204" pitchFamily="34" charset="0"/>
                <a:ea typeface="黑体" panose="02010609060101010101" pitchFamily="49" charset="-122"/>
              </a:rPr>
              <a:t>月，</a:t>
            </a:r>
            <a:r>
              <a:rPr lang="zh-CN" altLang="en-US" sz="3200" b="1" dirty="0">
                <a:latin typeface="Arial" panose="020B0604020202020204" pitchFamily="34" charset="0"/>
                <a:ea typeface="黑体" panose="02010609060101010101" pitchFamily="49" charset="-122"/>
              </a:rPr>
              <a:t>红军三大主力</a:t>
            </a:r>
            <a:r>
              <a:rPr lang="en-US" altLang="zh-CN" sz="3200" b="1" dirty="0">
                <a:latin typeface="Arial" panose="020B0604020202020204" pitchFamily="34" charset="0"/>
                <a:ea typeface="黑体" panose="02010609060101010101" pitchFamily="49" charset="-122"/>
              </a:rPr>
              <a:t>(</a:t>
            </a:r>
            <a:r>
              <a:rPr lang="zh-CN" altLang="en-US" sz="3200" b="1" dirty="0">
                <a:latin typeface="Arial" panose="020B0604020202020204" pitchFamily="34" charset="0"/>
                <a:ea typeface="黑体" panose="02010609060101010101" pitchFamily="49" charset="-122"/>
              </a:rPr>
              <a:t>红一、二、四方面军</a:t>
            </a:r>
            <a:r>
              <a:rPr lang="en-US" altLang="zh-CN" sz="3200" b="1" dirty="0">
                <a:latin typeface="Arial" panose="020B0604020202020204" pitchFamily="34" charset="0"/>
                <a:ea typeface="黑体" panose="02010609060101010101" pitchFamily="49" charset="-122"/>
              </a:rPr>
              <a:t>)</a:t>
            </a:r>
            <a:r>
              <a:rPr lang="zh-CN" altLang="en-US" sz="3200" b="1" dirty="0">
                <a:latin typeface="Arial" panose="020B0604020202020204" pitchFamily="34" charset="0"/>
                <a:ea typeface="黑体" panose="02010609060101010101" pitchFamily="49" charset="-122"/>
              </a:rPr>
              <a:t>在</a:t>
            </a:r>
            <a:r>
              <a:rPr lang="zh-CN" altLang="en-US" sz="3200" b="1" dirty="0">
                <a:solidFill>
                  <a:srgbClr val="FF0000"/>
                </a:solidFill>
                <a:latin typeface="Arial" panose="020B0604020202020204" pitchFamily="34" charset="0"/>
                <a:ea typeface="黑体" panose="02010609060101010101" pitchFamily="49" charset="-122"/>
              </a:rPr>
              <a:t>甘肃会宁会师</a:t>
            </a:r>
            <a:r>
              <a:rPr lang="en-US" altLang="zh-CN" sz="3200" b="1">
                <a:latin typeface="Arial" panose="020B0604020202020204" pitchFamily="34" charset="0"/>
                <a:ea typeface="黑体" panose="02010609060101010101" pitchFamily="49" charset="-122"/>
              </a:rPr>
              <a:t>——</a:t>
            </a:r>
            <a:r>
              <a:rPr lang="zh-CN" altLang="en-US" sz="3200" b="1" dirty="0">
                <a:solidFill>
                  <a:srgbClr val="0000CC"/>
                </a:solidFill>
                <a:latin typeface="Arial" panose="020B0604020202020204" pitchFamily="34" charset="0"/>
                <a:ea typeface="黑体" panose="02010609060101010101" pitchFamily="49" charset="-122"/>
              </a:rPr>
              <a:t>标志长征的胜利结束</a:t>
            </a:r>
            <a:r>
              <a:rPr lang="zh-CN" altLang="en-US" sz="3200" b="1" dirty="0">
                <a:latin typeface="Arial" panose="020B0604020202020204" pitchFamily="34" charset="0"/>
                <a:ea typeface="黑体" panose="02010609060101010101" pitchFamily="49" charset="-122"/>
              </a:rPr>
              <a:t>。</a:t>
            </a:r>
            <a:endParaRPr lang="zh-CN" altLang="en-US" sz="3200" dirty="0">
              <a:solidFill>
                <a:schemeClr val="tx2"/>
              </a:solidFill>
              <a:latin typeface="Arial" panose="020B0604020202020204" pitchFamily="34" charset="0"/>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63906">
                                            <p:txEl>
                                              <p:charRg st="0" end="25"/>
                                            </p:txEl>
                                          </p:spTgt>
                                        </p:tgtEl>
                                        <p:attrNameLst>
                                          <p:attrName>style.visibility</p:attrName>
                                        </p:attrNameLst>
                                      </p:cBhvr>
                                      <p:to>
                                        <p:strVal val="visible"/>
                                      </p:to>
                                    </p:set>
                                    <p:animEffect transition="in" filter="blinds(horizontal)">
                                      <p:cBhvr>
                                        <p:cTn id="7" dur="500"/>
                                        <p:tgtEl>
                                          <p:spTgt spid="763906">
                                            <p:txEl>
                                              <p:charRg st="0" end="25"/>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63906">
                                            <p:txEl>
                                              <p:charRg st="25" end="43"/>
                                            </p:txEl>
                                          </p:spTgt>
                                        </p:tgtEl>
                                        <p:attrNameLst>
                                          <p:attrName>style.visibility</p:attrName>
                                        </p:attrNameLst>
                                      </p:cBhvr>
                                      <p:to>
                                        <p:strVal val="visible"/>
                                      </p:to>
                                    </p:set>
                                    <p:animEffect transition="in" filter="blinds(horizontal)">
                                      <p:cBhvr>
                                        <p:cTn id="12" dur="500"/>
                                        <p:tgtEl>
                                          <p:spTgt spid="763906">
                                            <p:txEl>
                                              <p:charRg st="25" end="4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63906">
                                            <p:txEl>
                                              <p:charRg st="43" end="53"/>
                                            </p:txEl>
                                          </p:spTgt>
                                        </p:tgtEl>
                                        <p:attrNameLst>
                                          <p:attrName>style.visibility</p:attrName>
                                        </p:attrNameLst>
                                      </p:cBhvr>
                                      <p:to>
                                        <p:strVal val="visible"/>
                                      </p:to>
                                    </p:set>
                                    <p:animEffect transition="in" filter="blinds(horizontal)">
                                      <p:cBhvr>
                                        <p:cTn id="17" dur="500"/>
                                        <p:tgtEl>
                                          <p:spTgt spid="763906">
                                            <p:txEl>
                                              <p:charRg st="43" end="5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63906">
                                            <p:txEl>
                                              <p:charRg st="53" end="95"/>
                                            </p:txEl>
                                          </p:spTgt>
                                        </p:tgtEl>
                                        <p:attrNameLst>
                                          <p:attrName>style.visibility</p:attrName>
                                        </p:attrNameLst>
                                      </p:cBhvr>
                                      <p:to>
                                        <p:strVal val="visible"/>
                                      </p:to>
                                    </p:set>
                                    <p:animEffect transition="in" filter="blinds(horizontal)">
                                      <p:cBhvr>
                                        <p:cTn id="22" dur="500"/>
                                        <p:tgtEl>
                                          <p:spTgt spid="763906">
                                            <p:txEl>
                                              <p:charRg st="53" end="9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763906">
                                            <p:txEl>
                                              <p:charRg st="95" end="121"/>
                                            </p:txEl>
                                          </p:spTgt>
                                        </p:tgtEl>
                                        <p:attrNameLst>
                                          <p:attrName>style.visibility</p:attrName>
                                        </p:attrNameLst>
                                      </p:cBhvr>
                                      <p:to>
                                        <p:strVal val="visible"/>
                                      </p:to>
                                    </p:set>
                                    <p:animEffect transition="in" filter="blinds(horizontal)">
                                      <p:cBhvr>
                                        <p:cTn id="27" dur="500"/>
                                        <p:tgtEl>
                                          <p:spTgt spid="763906">
                                            <p:txEl>
                                              <p:charRg st="95" end="12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763906">
                                            <p:txEl>
                                              <p:charRg st="121" end="158"/>
                                            </p:txEl>
                                          </p:spTgt>
                                        </p:tgtEl>
                                        <p:attrNameLst>
                                          <p:attrName>style.visibility</p:attrName>
                                        </p:attrNameLst>
                                      </p:cBhvr>
                                      <p:to>
                                        <p:strVal val="visible"/>
                                      </p:to>
                                    </p:set>
                                    <p:animEffect transition="in" filter="blinds(horizontal)">
                                      <p:cBhvr>
                                        <p:cTn id="32" dur="500"/>
                                        <p:tgtEl>
                                          <p:spTgt spid="763906">
                                            <p:txEl>
                                              <p:charRg st="121" end="15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763906">
                                            <p:txEl>
                                              <p:charRg st="158" end="175"/>
                                            </p:txEl>
                                          </p:spTgt>
                                        </p:tgtEl>
                                        <p:attrNameLst>
                                          <p:attrName>style.visibility</p:attrName>
                                        </p:attrNameLst>
                                      </p:cBhvr>
                                      <p:to>
                                        <p:strVal val="visible"/>
                                      </p:to>
                                    </p:set>
                                    <p:animEffect transition="in" filter="blinds(horizontal)">
                                      <p:cBhvr>
                                        <p:cTn id="37" dur="500"/>
                                        <p:tgtEl>
                                          <p:spTgt spid="763906">
                                            <p:txEl>
                                              <p:charRg st="158" end="17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763906">
                                            <p:txEl>
                                              <p:charRg st="175" end="181"/>
                                            </p:txEl>
                                          </p:spTgt>
                                        </p:tgtEl>
                                        <p:attrNameLst>
                                          <p:attrName>style.visibility</p:attrName>
                                        </p:attrNameLst>
                                      </p:cBhvr>
                                      <p:to>
                                        <p:strVal val="visible"/>
                                      </p:to>
                                    </p:set>
                                    <p:animEffect transition="in" filter="blinds(horizontal)">
                                      <p:cBhvr>
                                        <p:cTn id="42" dur="500"/>
                                        <p:tgtEl>
                                          <p:spTgt spid="763906">
                                            <p:txEl>
                                              <p:charRg st="175" end="18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763906">
                                            <p:txEl>
                                              <p:charRg st="181" end="222"/>
                                            </p:txEl>
                                          </p:spTgt>
                                        </p:tgtEl>
                                        <p:attrNameLst>
                                          <p:attrName>style.visibility</p:attrName>
                                        </p:attrNameLst>
                                      </p:cBhvr>
                                      <p:to>
                                        <p:strVal val="visible"/>
                                      </p:to>
                                    </p:set>
                                    <p:animEffect transition="in" filter="blinds(horizontal)">
                                      <p:cBhvr>
                                        <p:cTn id="47" dur="500"/>
                                        <p:tgtEl>
                                          <p:spTgt spid="763906">
                                            <p:txEl>
                                              <p:charRg st="181" end="22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763906">
                                            <p:txEl>
                                              <p:charRg st="222" end="269"/>
                                            </p:txEl>
                                          </p:spTgt>
                                        </p:tgtEl>
                                        <p:attrNameLst>
                                          <p:attrName>style.visibility</p:attrName>
                                        </p:attrNameLst>
                                      </p:cBhvr>
                                      <p:to>
                                        <p:strVal val="visible"/>
                                      </p:to>
                                    </p:set>
                                    <p:animEffect transition="in" filter="blinds(horizontal)">
                                      <p:cBhvr>
                                        <p:cTn id="52" dur="500"/>
                                        <p:tgtEl>
                                          <p:spTgt spid="763906">
                                            <p:txEl>
                                              <p:charRg st="222" end="26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未知"/>
          <p:cNvSpPr/>
          <p:nvPr/>
        </p:nvSpPr>
        <p:spPr>
          <a:xfrm>
            <a:off x="6877050" y="0"/>
            <a:ext cx="2266950" cy="6858000"/>
          </a:xfrm>
          <a:custGeom>
            <a:avLst/>
            <a:gdLst>
              <a:gd name="txL" fmla="*/ 0 w 1172"/>
              <a:gd name="txT" fmla="*/ 0 h 4152"/>
              <a:gd name="txR" fmla="*/ 1172 w 1172"/>
              <a:gd name="txB" fmla="*/ 4152 h 4152"/>
            </a:gdLst>
            <a:ahLst/>
            <a:cxnLst>
              <a:cxn ang="0">
                <a:pos x="0" y="0"/>
              </a:cxn>
              <a:cxn ang="0">
                <a:pos x="2266950" y="0"/>
              </a:cxn>
              <a:cxn ang="0">
                <a:pos x="2266950" y="6858000"/>
              </a:cxn>
              <a:cxn ang="0">
                <a:pos x="216637" y="6858000"/>
              </a:cxn>
            </a:cxnLst>
            <a:rect l="txL" t="txT" r="txR" b="txB"/>
            <a:pathLst>
              <a:path w="1172" h="4152">
                <a:moveTo>
                  <a:pt x="0" y="0"/>
                </a:moveTo>
                <a:lnTo>
                  <a:pt x="1172" y="0"/>
                </a:lnTo>
                <a:lnTo>
                  <a:pt x="1172" y="4152"/>
                </a:lnTo>
                <a:lnTo>
                  <a:pt x="112" y="4152"/>
                </a:lnTo>
              </a:path>
            </a:pathLst>
          </a:custGeom>
          <a:solidFill>
            <a:srgbClr val="CCFFCC">
              <a:alpha val="18039"/>
            </a:srgbClr>
          </a:solidFill>
          <a:ln w="25400" cap="flat" cmpd="sng">
            <a:solidFill>
              <a:schemeClr val="tx1"/>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35" name="未知"/>
          <p:cNvSpPr/>
          <p:nvPr/>
        </p:nvSpPr>
        <p:spPr>
          <a:xfrm>
            <a:off x="4213225" y="5643563"/>
            <a:ext cx="2776538" cy="481012"/>
          </a:xfrm>
          <a:custGeom>
            <a:avLst/>
            <a:gdLst>
              <a:gd name="txL" fmla="*/ 0 w 1749"/>
              <a:gd name="txT" fmla="*/ 0 h 303"/>
              <a:gd name="txR" fmla="*/ 1749 w 1749"/>
              <a:gd name="txB" fmla="*/ 303 h 303"/>
            </a:gdLst>
            <a:ahLst/>
            <a:cxnLst>
              <a:cxn ang="0">
                <a:pos x="2324101" y="158750"/>
              </a:cxn>
              <a:cxn ang="0">
                <a:pos x="2133601" y="185737"/>
              </a:cxn>
              <a:cxn ang="0">
                <a:pos x="2133601" y="284162"/>
              </a:cxn>
              <a:cxn ang="0">
                <a:pos x="1844676" y="307975"/>
              </a:cxn>
              <a:cxn ang="0">
                <a:pos x="1441450" y="346075"/>
              </a:cxn>
              <a:cxn ang="0">
                <a:pos x="1035050" y="347662"/>
              </a:cxn>
              <a:cxn ang="0">
                <a:pos x="419100" y="201612"/>
              </a:cxn>
              <a:cxn ang="0">
                <a:pos x="254000" y="100012"/>
              </a:cxn>
              <a:cxn ang="0">
                <a:pos x="320675" y="87312"/>
              </a:cxn>
              <a:cxn ang="0">
                <a:pos x="0" y="0"/>
              </a:cxn>
              <a:cxn ang="0">
                <a:pos x="254000" y="271462"/>
              </a:cxn>
              <a:cxn ang="0">
                <a:pos x="231775" y="158750"/>
              </a:cxn>
              <a:cxn ang="0">
                <a:pos x="419100" y="274637"/>
              </a:cxn>
              <a:cxn ang="0">
                <a:pos x="984250" y="430212"/>
              </a:cxn>
              <a:cxn ang="0">
                <a:pos x="1447800" y="452437"/>
              </a:cxn>
              <a:cxn ang="0">
                <a:pos x="1890713" y="444500"/>
              </a:cxn>
              <a:cxn ang="0">
                <a:pos x="2236788" y="476250"/>
              </a:cxn>
              <a:cxn ang="0">
                <a:pos x="2511426" y="417512"/>
              </a:cxn>
              <a:cxn ang="0">
                <a:pos x="2625726" y="328612"/>
              </a:cxn>
              <a:cxn ang="0">
                <a:pos x="2730501" y="252412"/>
              </a:cxn>
              <a:cxn ang="0">
                <a:pos x="2444751" y="214312"/>
              </a:cxn>
              <a:cxn ang="0">
                <a:pos x="2255838" y="322262"/>
              </a:cxn>
            </a:cxnLst>
            <a:rect l="txL" t="txT" r="txR" b="txB"/>
            <a:pathLst>
              <a:path w="1749" h="303">
                <a:moveTo>
                  <a:pt x="1464" y="100"/>
                </a:moveTo>
                <a:lnTo>
                  <a:pt x="1344" y="117"/>
                </a:lnTo>
                <a:cubicBezTo>
                  <a:pt x="1321" y="132"/>
                  <a:pt x="1371" y="172"/>
                  <a:pt x="1344" y="179"/>
                </a:cubicBezTo>
                <a:cubicBezTo>
                  <a:pt x="1313" y="198"/>
                  <a:pt x="1235" y="188"/>
                  <a:pt x="1162" y="194"/>
                </a:cubicBezTo>
                <a:cubicBezTo>
                  <a:pt x="1089" y="200"/>
                  <a:pt x="993" y="214"/>
                  <a:pt x="908" y="218"/>
                </a:cubicBezTo>
                <a:cubicBezTo>
                  <a:pt x="802" y="231"/>
                  <a:pt x="764" y="226"/>
                  <a:pt x="652" y="219"/>
                </a:cubicBezTo>
                <a:cubicBezTo>
                  <a:pt x="552" y="208"/>
                  <a:pt x="329" y="147"/>
                  <a:pt x="264" y="127"/>
                </a:cubicBezTo>
                <a:cubicBezTo>
                  <a:pt x="190" y="103"/>
                  <a:pt x="167" y="79"/>
                  <a:pt x="160" y="63"/>
                </a:cubicBezTo>
                <a:lnTo>
                  <a:pt x="202" y="55"/>
                </a:lnTo>
                <a:lnTo>
                  <a:pt x="0" y="0"/>
                </a:lnTo>
                <a:lnTo>
                  <a:pt x="160" y="171"/>
                </a:lnTo>
                <a:lnTo>
                  <a:pt x="146" y="100"/>
                </a:lnTo>
                <a:cubicBezTo>
                  <a:pt x="163" y="100"/>
                  <a:pt x="185" y="145"/>
                  <a:pt x="264" y="173"/>
                </a:cubicBezTo>
                <a:cubicBezTo>
                  <a:pt x="340" y="200"/>
                  <a:pt x="460" y="248"/>
                  <a:pt x="620" y="271"/>
                </a:cubicBezTo>
                <a:cubicBezTo>
                  <a:pt x="734" y="294"/>
                  <a:pt x="817" y="284"/>
                  <a:pt x="912" y="285"/>
                </a:cubicBezTo>
                <a:cubicBezTo>
                  <a:pt x="1007" y="286"/>
                  <a:pt x="1108" y="278"/>
                  <a:pt x="1191" y="280"/>
                </a:cubicBezTo>
                <a:cubicBezTo>
                  <a:pt x="1273" y="277"/>
                  <a:pt x="1344" y="303"/>
                  <a:pt x="1409" y="300"/>
                </a:cubicBezTo>
                <a:cubicBezTo>
                  <a:pt x="1474" y="297"/>
                  <a:pt x="1541" y="278"/>
                  <a:pt x="1582" y="263"/>
                </a:cubicBezTo>
                <a:cubicBezTo>
                  <a:pt x="1606" y="243"/>
                  <a:pt x="1654" y="207"/>
                  <a:pt x="1654" y="207"/>
                </a:cubicBezTo>
                <a:cubicBezTo>
                  <a:pt x="1676" y="173"/>
                  <a:pt x="1691" y="188"/>
                  <a:pt x="1720" y="159"/>
                </a:cubicBezTo>
                <a:cubicBezTo>
                  <a:pt x="1749" y="130"/>
                  <a:pt x="1597" y="121"/>
                  <a:pt x="1540" y="135"/>
                </a:cubicBezTo>
                <a:cubicBezTo>
                  <a:pt x="1517" y="207"/>
                  <a:pt x="1488" y="187"/>
                  <a:pt x="1421" y="203"/>
                </a:cubicBezTo>
              </a:path>
            </a:pathLst>
          </a:custGeom>
          <a:solidFill>
            <a:srgbClr val="FF0000">
              <a:alpha val="50195"/>
            </a:srgbClr>
          </a:solidFill>
          <a:ln w="9525" cap="flat" cmpd="sng">
            <a:solidFill>
              <a:schemeClr val="tx1"/>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36" name="未知"/>
          <p:cNvSpPr/>
          <p:nvPr/>
        </p:nvSpPr>
        <p:spPr>
          <a:xfrm>
            <a:off x="5783263" y="696913"/>
            <a:ext cx="685800" cy="1101725"/>
          </a:xfrm>
          <a:custGeom>
            <a:avLst/>
            <a:gdLst>
              <a:gd name="txL" fmla="*/ 0 w 432"/>
              <a:gd name="txT" fmla="*/ 0 h 694"/>
              <a:gd name="txR" fmla="*/ 432 w 432"/>
              <a:gd name="txB" fmla="*/ 694 h 694"/>
            </a:gdLst>
            <a:ahLst/>
            <a:cxnLst>
              <a:cxn ang="0">
                <a:pos x="685800" y="11112"/>
              </a:cxn>
              <a:cxn ang="0">
                <a:pos x="609600" y="34925"/>
              </a:cxn>
              <a:cxn ang="0">
                <a:pos x="549275" y="125413"/>
              </a:cxn>
              <a:cxn ang="0">
                <a:pos x="519113" y="163512"/>
              </a:cxn>
              <a:cxn ang="0">
                <a:pos x="487363" y="201612"/>
              </a:cxn>
              <a:cxn ang="0">
                <a:pos x="457200" y="239713"/>
              </a:cxn>
              <a:cxn ang="0">
                <a:pos x="449263" y="263525"/>
              </a:cxn>
              <a:cxn ang="0">
                <a:pos x="427038" y="285750"/>
              </a:cxn>
              <a:cxn ang="0">
                <a:pos x="373062" y="339725"/>
              </a:cxn>
              <a:cxn ang="0">
                <a:pos x="442913" y="492125"/>
              </a:cxn>
              <a:cxn ang="0">
                <a:pos x="473075" y="568325"/>
              </a:cxn>
              <a:cxn ang="0">
                <a:pos x="465138" y="704850"/>
              </a:cxn>
              <a:cxn ang="0">
                <a:pos x="449263" y="750887"/>
              </a:cxn>
              <a:cxn ang="0">
                <a:pos x="404812" y="1101725"/>
              </a:cxn>
              <a:cxn ang="0">
                <a:pos x="312738" y="1071563"/>
              </a:cxn>
              <a:cxn ang="0">
                <a:pos x="176212" y="1039813"/>
              </a:cxn>
              <a:cxn ang="0">
                <a:pos x="182562" y="987425"/>
              </a:cxn>
              <a:cxn ang="0">
                <a:pos x="206375" y="979488"/>
              </a:cxn>
              <a:cxn ang="0">
                <a:pos x="258763" y="919163"/>
              </a:cxn>
              <a:cxn ang="0">
                <a:pos x="296863" y="842963"/>
              </a:cxn>
              <a:cxn ang="0">
                <a:pos x="312738" y="796925"/>
              </a:cxn>
              <a:cxn ang="0">
                <a:pos x="320675" y="682625"/>
              </a:cxn>
              <a:cxn ang="0">
                <a:pos x="334963" y="628650"/>
              </a:cxn>
              <a:cxn ang="0">
                <a:pos x="206375" y="560387"/>
              </a:cxn>
              <a:cxn ang="0">
                <a:pos x="160338" y="530225"/>
              </a:cxn>
              <a:cxn ang="0">
                <a:pos x="68263" y="492125"/>
              </a:cxn>
              <a:cxn ang="0">
                <a:pos x="0" y="461963"/>
              </a:cxn>
              <a:cxn ang="0">
                <a:pos x="53975" y="407988"/>
              </a:cxn>
              <a:cxn ang="0">
                <a:pos x="114300" y="347662"/>
              </a:cxn>
            </a:cxnLst>
            <a:rect l="txL" t="txT" r="txR" b="txB"/>
            <a:pathLst>
              <a:path w="432" h="694">
                <a:moveTo>
                  <a:pt x="432" y="7"/>
                </a:moveTo>
                <a:cubicBezTo>
                  <a:pt x="409" y="0"/>
                  <a:pt x="401" y="5"/>
                  <a:pt x="384" y="22"/>
                </a:cubicBezTo>
                <a:cubicBezTo>
                  <a:pt x="377" y="42"/>
                  <a:pt x="361" y="64"/>
                  <a:pt x="346" y="79"/>
                </a:cubicBezTo>
                <a:cubicBezTo>
                  <a:pt x="333" y="118"/>
                  <a:pt x="352" y="71"/>
                  <a:pt x="327" y="103"/>
                </a:cubicBezTo>
                <a:cubicBezTo>
                  <a:pt x="302" y="134"/>
                  <a:pt x="346" y="103"/>
                  <a:pt x="307" y="127"/>
                </a:cubicBezTo>
                <a:cubicBezTo>
                  <a:pt x="297" y="163"/>
                  <a:pt x="312" y="122"/>
                  <a:pt x="288" y="151"/>
                </a:cubicBezTo>
                <a:cubicBezTo>
                  <a:pt x="285" y="155"/>
                  <a:pt x="286" y="162"/>
                  <a:pt x="283" y="166"/>
                </a:cubicBezTo>
                <a:cubicBezTo>
                  <a:pt x="279" y="172"/>
                  <a:pt x="274" y="175"/>
                  <a:pt x="269" y="180"/>
                </a:cubicBezTo>
                <a:cubicBezTo>
                  <a:pt x="260" y="207"/>
                  <a:pt x="252" y="189"/>
                  <a:pt x="235" y="214"/>
                </a:cubicBezTo>
                <a:cubicBezTo>
                  <a:pt x="239" y="259"/>
                  <a:pt x="233" y="295"/>
                  <a:pt x="279" y="310"/>
                </a:cubicBezTo>
                <a:cubicBezTo>
                  <a:pt x="283" y="329"/>
                  <a:pt x="292" y="340"/>
                  <a:pt x="298" y="358"/>
                </a:cubicBezTo>
                <a:cubicBezTo>
                  <a:pt x="296" y="387"/>
                  <a:pt x="297" y="416"/>
                  <a:pt x="293" y="444"/>
                </a:cubicBezTo>
                <a:cubicBezTo>
                  <a:pt x="292" y="454"/>
                  <a:pt x="283" y="473"/>
                  <a:pt x="283" y="473"/>
                </a:cubicBezTo>
                <a:cubicBezTo>
                  <a:pt x="284" y="495"/>
                  <a:pt x="322" y="670"/>
                  <a:pt x="255" y="694"/>
                </a:cubicBezTo>
                <a:cubicBezTo>
                  <a:pt x="230" y="690"/>
                  <a:pt x="219" y="681"/>
                  <a:pt x="197" y="675"/>
                </a:cubicBezTo>
                <a:cubicBezTo>
                  <a:pt x="168" y="654"/>
                  <a:pt x="152" y="659"/>
                  <a:pt x="111" y="655"/>
                </a:cubicBezTo>
                <a:cubicBezTo>
                  <a:pt x="112" y="644"/>
                  <a:pt x="110" y="632"/>
                  <a:pt x="115" y="622"/>
                </a:cubicBezTo>
                <a:cubicBezTo>
                  <a:pt x="117" y="617"/>
                  <a:pt x="126" y="621"/>
                  <a:pt x="130" y="617"/>
                </a:cubicBezTo>
                <a:cubicBezTo>
                  <a:pt x="185" y="562"/>
                  <a:pt x="124" y="604"/>
                  <a:pt x="163" y="579"/>
                </a:cubicBezTo>
                <a:cubicBezTo>
                  <a:pt x="194" y="533"/>
                  <a:pt x="176" y="568"/>
                  <a:pt x="187" y="531"/>
                </a:cubicBezTo>
                <a:cubicBezTo>
                  <a:pt x="190" y="521"/>
                  <a:pt x="197" y="502"/>
                  <a:pt x="197" y="502"/>
                </a:cubicBezTo>
                <a:cubicBezTo>
                  <a:pt x="199" y="478"/>
                  <a:pt x="199" y="454"/>
                  <a:pt x="202" y="430"/>
                </a:cubicBezTo>
                <a:cubicBezTo>
                  <a:pt x="204" y="418"/>
                  <a:pt x="211" y="396"/>
                  <a:pt x="211" y="396"/>
                </a:cubicBezTo>
                <a:cubicBezTo>
                  <a:pt x="198" y="375"/>
                  <a:pt x="154" y="361"/>
                  <a:pt x="130" y="353"/>
                </a:cubicBezTo>
                <a:cubicBezTo>
                  <a:pt x="119" y="349"/>
                  <a:pt x="111" y="340"/>
                  <a:pt x="101" y="334"/>
                </a:cubicBezTo>
                <a:cubicBezTo>
                  <a:pt x="91" y="327"/>
                  <a:pt x="56" y="314"/>
                  <a:pt x="43" y="310"/>
                </a:cubicBezTo>
                <a:cubicBezTo>
                  <a:pt x="28" y="300"/>
                  <a:pt x="17" y="296"/>
                  <a:pt x="0" y="291"/>
                </a:cubicBezTo>
                <a:cubicBezTo>
                  <a:pt x="7" y="271"/>
                  <a:pt x="14" y="264"/>
                  <a:pt x="34" y="257"/>
                </a:cubicBezTo>
                <a:cubicBezTo>
                  <a:pt x="49" y="246"/>
                  <a:pt x="59" y="232"/>
                  <a:pt x="72" y="219"/>
                </a:cubicBezTo>
              </a:path>
            </a:pathLst>
          </a:custGeom>
          <a:noFill/>
          <a:ln w="9525" cap="flat" cmpd="sng">
            <a:solidFill>
              <a:schemeClr val="tx1"/>
            </a:solidFill>
            <a:prstDash val="dashDot"/>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37" name="未知"/>
          <p:cNvSpPr/>
          <p:nvPr/>
        </p:nvSpPr>
        <p:spPr>
          <a:xfrm>
            <a:off x="5715000" y="860425"/>
            <a:ext cx="196850" cy="198438"/>
          </a:xfrm>
          <a:custGeom>
            <a:avLst/>
            <a:gdLst>
              <a:gd name="txL" fmla="*/ 0 w 124"/>
              <a:gd name="txT" fmla="*/ 0 h 125"/>
              <a:gd name="txR" fmla="*/ 124 w 124"/>
              <a:gd name="txB" fmla="*/ 125 h 125"/>
            </a:gdLst>
            <a:ahLst/>
            <a:cxnLst>
              <a:cxn ang="0">
                <a:pos x="0" y="0"/>
              </a:cxn>
              <a:cxn ang="0">
                <a:pos x="53975" y="152400"/>
              </a:cxn>
              <a:cxn ang="0">
                <a:pos x="174625" y="160338"/>
              </a:cxn>
              <a:cxn ang="0">
                <a:pos x="190500" y="184150"/>
              </a:cxn>
              <a:cxn ang="0">
                <a:pos x="152400" y="190500"/>
              </a:cxn>
              <a:cxn ang="0">
                <a:pos x="130175" y="198438"/>
              </a:cxn>
            </a:cxnLst>
            <a:rect l="txL" t="txT" r="txR" b="txB"/>
            <a:pathLst>
              <a:path w="124" h="125">
                <a:moveTo>
                  <a:pt x="0" y="0"/>
                </a:moveTo>
                <a:cubicBezTo>
                  <a:pt x="6" y="41"/>
                  <a:pt x="10" y="63"/>
                  <a:pt x="34" y="96"/>
                </a:cubicBezTo>
                <a:cubicBezTo>
                  <a:pt x="49" y="117"/>
                  <a:pt x="85" y="99"/>
                  <a:pt x="110" y="101"/>
                </a:cubicBezTo>
                <a:cubicBezTo>
                  <a:pt x="113" y="106"/>
                  <a:pt x="124" y="111"/>
                  <a:pt x="120" y="116"/>
                </a:cubicBezTo>
                <a:cubicBezTo>
                  <a:pt x="115" y="123"/>
                  <a:pt x="104" y="118"/>
                  <a:pt x="96" y="120"/>
                </a:cubicBezTo>
                <a:cubicBezTo>
                  <a:pt x="91" y="121"/>
                  <a:pt x="82" y="125"/>
                  <a:pt x="82" y="125"/>
                </a:cubicBezTo>
              </a:path>
            </a:pathLst>
          </a:custGeom>
          <a:noFill/>
          <a:ln w="9525" cap="flat" cmpd="sng">
            <a:solidFill>
              <a:schemeClr val="tx1"/>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38" name="未知"/>
          <p:cNvSpPr/>
          <p:nvPr/>
        </p:nvSpPr>
        <p:spPr>
          <a:xfrm>
            <a:off x="0" y="0"/>
            <a:ext cx="8621713" cy="6858000"/>
          </a:xfrm>
          <a:custGeom>
            <a:avLst/>
            <a:gdLst>
              <a:gd name="txL" fmla="*/ 0 w 5431"/>
              <a:gd name="txT" fmla="*/ 0 h 4148"/>
              <a:gd name="txR" fmla="*/ 5431 w 5431"/>
              <a:gd name="txB" fmla="*/ 4148 h 4148"/>
            </a:gdLst>
            <a:ahLst/>
            <a:cxnLst>
              <a:cxn ang="0">
                <a:pos x="7086601" y="289332"/>
              </a:cxn>
              <a:cxn ang="0">
                <a:pos x="6935789" y="0"/>
              </a:cxn>
              <a:cxn ang="0">
                <a:pos x="3175" y="6858000"/>
              </a:cxn>
              <a:cxn ang="0">
                <a:pos x="7291388" y="6649679"/>
              </a:cxn>
              <a:cxn ang="0">
                <a:pos x="7204076" y="6527333"/>
              </a:cxn>
              <a:cxn ang="0">
                <a:pos x="7329488" y="6494267"/>
              </a:cxn>
              <a:cxn ang="0">
                <a:pos x="7462838" y="6403334"/>
              </a:cxn>
              <a:cxn ang="0">
                <a:pos x="7524751" y="6400027"/>
              </a:cxn>
              <a:cxn ang="0">
                <a:pos x="7505701" y="6323974"/>
              </a:cxn>
              <a:cxn ang="0">
                <a:pos x="7521576" y="6229734"/>
              </a:cxn>
              <a:cxn ang="0">
                <a:pos x="7677151" y="6224774"/>
              </a:cxn>
              <a:cxn ang="0">
                <a:pos x="7620001" y="6094162"/>
              </a:cxn>
              <a:cxn ang="0">
                <a:pos x="7718426" y="6023069"/>
              </a:cxn>
              <a:cxn ang="0">
                <a:pos x="7864476" y="6046215"/>
              </a:cxn>
              <a:cxn ang="0">
                <a:pos x="7840663" y="5887496"/>
              </a:cxn>
              <a:cxn ang="0">
                <a:pos x="7818438" y="5689097"/>
              </a:cxn>
              <a:cxn ang="0">
                <a:pos x="7802563" y="5538644"/>
              </a:cxn>
              <a:cxn ang="0">
                <a:pos x="7756526" y="5475818"/>
              </a:cxn>
              <a:cxn ang="0">
                <a:pos x="7848601" y="5379925"/>
              </a:cxn>
              <a:cxn ang="0">
                <a:pos x="7924801" y="5495658"/>
              </a:cxn>
              <a:cxn ang="0">
                <a:pos x="7977188" y="5363392"/>
              </a:cxn>
              <a:cxn ang="0">
                <a:pos x="8031163" y="5209632"/>
              </a:cxn>
              <a:cxn ang="0">
                <a:pos x="8134351" y="5079019"/>
              </a:cxn>
              <a:cxn ang="0">
                <a:pos x="8178801" y="4923607"/>
              </a:cxn>
              <a:cxn ang="0">
                <a:pos x="8161338" y="4801261"/>
              </a:cxn>
              <a:cxn ang="0">
                <a:pos x="8321676" y="4609475"/>
              </a:cxn>
              <a:cxn ang="0">
                <a:pos x="8458201" y="4586328"/>
              </a:cxn>
              <a:cxn ang="0">
                <a:pos x="8458201" y="4427609"/>
              </a:cxn>
              <a:cxn ang="0">
                <a:pos x="8382001" y="4348249"/>
              </a:cxn>
              <a:cxn ang="0">
                <a:pos x="8382001" y="4189530"/>
              </a:cxn>
              <a:cxn ang="0">
                <a:pos x="8602663" y="4093637"/>
              </a:cxn>
              <a:cxn ang="0">
                <a:pos x="8534401" y="3848945"/>
              </a:cxn>
              <a:cxn ang="0">
                <a:pos x="8305801" y="3713372"/>
              </a:cxn>
              <a:cxn ang="0">
                <a:pos x="7947026" y="3761319"/>
              </a:cxn>
              <a:cxn ang="0">
                <a:pos x="8199438" y="3531506"/>
              </a:cxn>
              <a:cxn ang="0">
                <a:pos x="8458201" y="3316573"/>
              </a:cxn>
              <a:cxn ang="0">
                <a:pos x="8153401" y="3078494"/>
              </a:cxn>
              <a:cxn ang="0">
                <a:pos x="8366126" y="3030548"/>
              </a:cxn>
              <a:cxn ang="0">
                <a:pos x="8069263" y="2689962"/>
              </a:cxn>
              <a:cxn ang="0">
                <a:pos x="7889876" y="2422124"/>
              </a:cxn>
              <a:cxn ang="0">
                <a:pos x="7489826" y="1683086"/>
              </a:cxn>
              <a:cxn ang="0">
                <a:pos x="7467601" y="1468154"/>
              </a:cxn>
              <a:cxn ang="0">
                <a:pos x="7524751" y="1359034"/>
              </a:cxn>
              <a:cxn ang="0">
                <a:pos x="7824788" y="1142449"/>
              </a:cxn>
              <a:cxn ang="0">
                <a:pos x="8240713" y="914290"/>
              </a:cxn>
              <a:cxn ang="0">
                <a:pos x="8494713" y="734077"/>
              </a:cxn>
              <a:cxn ang="0">
                <a:pos x="8529638" y="613384"/>
              </a:cxn>
              <a:cxn ang="0">
                <a:pos x="8297863" y="540638"/>
              </a:cxn>
              <a:cxn ang="0">
                <a:pos x="8008938" y="492691"/>
              </a:cxn>
              <a:cxn ang="0">
                <a:pos x="7594601" y="686131"/>
              </a:cxn>
              <a:cxn ang="0">
                <a:pos x="7167563" y="433172"/>
              </a:cxn>
            </a:cxnLst>
            <a:rect l="txL" t="txT" r="txR" b="txB"/>
            <a:pathLst>
              <a:path w="5431" h="4148">
                <a:moveTo>
                  <a:pt x="4515" y="262"/>
                </a:moveTo>
                <a:lnTo>
                  <a:pt x="4464" y="175"/>
                </a:lnTo>
                <a:lnTo>
                  <a:pt x="4398" y="124"/>
                </a:lnTo>
                <a:lnTo>
                  <a:pt x="4369" y="0"/>
                </a:lnTo>
                <a:lnTo>
                  <a:pt x="0" y="0"/>
                </a:lnTo>
                <a:lnTo>
                  <a:pt x="2" y="4148"/>
                </a:lnTo>
                <a:lnTo>
                  <a:pt x="4501" y="4137"/>
                </a:lnTo>
                <a:cubicBezTo>
                  <a:pt x="4434" y="4148"/>
                  <a:pt x="4577" y="4054"/>
                  <a:pt x="4593" y="4022"/>
                </a:cubicBezTo>
                <a:cubicBezTo>
                  <a:pt x="4594" y="4000"/>
                  <a:pt x="4629" y="3969"/>
                  <a:pt x="4620" y="3957"/>
                </a:cubicBezTo>
                <a:cubicBezTo>
                  <a:pt x="4611" y="3945"/>
                  <a:pt x="4543" y="3957"/>
                  <a:pt x="4538" y="3948"/>
                </a:cubicBezTo>
                <a:cubicBezTo>
                  <a:pt x="4534" y="3936"/>
                  <a:pt x="4578" y="3903"/>
                  <a:pt x="4591" y="3900"/>
                </a:cubicBezTo>
                <a:cubicBezTo>
                  <a:pt x="4604" y="3897"/>
                  <a:pt x="4606" y="3932"/>
                  <a:pt x="4617" y="3928"/>
                </a:cubicBezTo>
                <a:cubicBezTo>
                  <a:pt x="4628" y="3924"/>
                  <a:pt x="4642" y="3887"/>
                  <a:pt x="4656" y="3878"/>
                </a:cubicBezTo>
                <a:cubicBezTo>
                  <a:pt x="4668" y="3874"/>
                  <a:pt x="4683" y="3877"/>
                  <a:pt x="4701" y="3873"/>
                </a:cubicBezTo>
                <a:cubicBezTo>
                  <a:pt x="4712" y="3877"/>
                  <a:pt x="4717" y="3900"/>
                  <a:pt x="4723" y="3900"/>
                </a:cubicBezTo>
                <a:cubicBezTo>
                  <a:pt x="4729" y="3900"/>
                  <a:pt x="4733" y="3879"/>
                  <a:pt x="4740" y="3871"/>
                </a:cubicBezTo>
                <a:cubicBezTo>
                  <a:pt x="4747" y="3863"/>
                  <a:pt x="4766" y="3860"/>
                  <a:pt x="4764" y="3852"/>
                </a:cubicBezTo>
                <a:cubicBezTo>
                  <a:pt x="4764" y="3829"/>
                  <a:pt x="4744" y="3841"/>
                  <a:pt x="4728" y="3825"/>
                </a:cubicBezTo>
                <a:cubicBezTo>
                  <a:pt x="4725" y="3811"/>
                  <a:pt x="4718" y="3810"/>
                  <a:pt x="4720" y="3801"/>
                </a:cubicBezTo>
                <a:cubicBezTo>
                  <a:pt x="4722" y="3792"/>
                  <a:pt x="4729" y="3766"/>
                  <a:pt x="4738" y="3768"/>
                </a:cubicBezTo>
                <a:cubicBezTo>
                  <a:pt x="4745" y="3758"/>
                  <a:pt x="4764" y="3813"/>
                  <a:pt x="4773" y="3811"/>
                </a:cubicBezTo>
                <a:cubicBezTo>
                  <a:pt x="4789" y="3810"/>
                  <a:pt x="4832" y="3774"/>
                  <a:pt x="4836" y="3765"/>
                </a:cubicBezTo>
                <a:cubicBezTo>
                  <a:pt x="4840" y="3756"/>
                  <a:pt x="4801" y="3771"/>
                  <a:pt x="4795" y="3758"/>
                </a:cubicBezTo>
                <a:cubicBezTo>
                  <a:pt x="4805" y="3738"/>
                  <a:pt x="4816" y="3702"/>
                  <a:pt x="4800" y="3686"/>
                </a:cubicBezTo>
                <a:cubicBezTo>
                  <a:pt x="4798" y="3674"/>
                  <a:pt x="4864" y="3712"/>
                  <a:pt x="4882" y="3700"/>
                </a:cubicBezTo>
                <a:cubicBezTo>
                  <a:pt x="4892" y="3693"/>
                  <a:pt x="4858" y="3657"/>
                  <a:pt x="4862" y="3643"/>
                </a:cubicBezTo>
                <a:cubicBezTo>
                  <a:pt x="4866" y="3629"/>
                  <a:pt x="4891" y="3612"/>
                  <a:pt x="4906" y="3614"/>
                </a:cubicBezTo>
                <a:cubicBezTo>
                  <a:pt x="4926" y="3600"/>
                  <a:pt x="4946" y="3659"/>
                  <a:pt x="4954" y="3657"/>
                </a:cubicBezTo>
                <a:cubicBezTo>
                  <a:pt x="4962" y="3655"/>
                  <a:pt x="4956" y="3616"/>
                  <a:pt x="4954" y="3600"/>
                </a:cubicBezTo>
                <a:cubicBezTo>
                  <a:pt x="4952" y="3584"/>
                  <a:pt x="4938" y="3579"/>
                  <a:pt x="4939" y="3561"/>
                </a:cubicBezTo>
                <a:cubicBezTo>
                  <a:pt x="4940" y="3543"/>
                  <a:pt x="4960" y="3514"/>
                  <a:pt x="4958" y="3494"/>
                </a:cubicBezTo>
                <a:cubicBezTo>
                  <a:pt x="4956" y="3474"/>
                  <a:pt x="4924" y="3452"/>
                  <a:pt x="4925" y="3441"/>
                </a:cubicBezTo>
                <a:cubicBezTo>
                  <a:pt x="4926" y="3430"/>
                  <a:pt x="4965" y="3442"/>
                  <a:pt x="4963" y="3427"/>
                </a:cubicBezTo>
                <a:cubicBezTo>
                  <a:pt x="4947" y="3395"/>
                  <a:pt x="4915" y="3386"/>
                  <a:pt x="4915" y="3350"/>
                </a:cubicBezTo>
                <a:cubicBezTo>
                  <a:pt x="4915" y="3327"/>
                  <a:pt x="4975" y="3359"/>
                  <a:pt x="4968" y="3338"/>
                </a:cubicBezTo>
                <a:cubicBezTo>
                  <a:pt x="4964" y="3331"/>
                  <a:pt x="4899" y="3316"/>
                  <a:pt x="4886" y="3312"/>
                </a:cubicBezTo>
                <a:cubicBezTo>
                  <a:pt x="4873" y="3308"/>
                  <a:pt x="4881" y="3324"/>
                  <a:pt x="4891" y="3314"/>
                </a:cubicBezTo>
                <a:cubicBezTo>
                  <a:pt x="4907" y="3298"/>
                  <a:pt x="4921" y="3254"/>
                  <a:pt x="4944" y="3254"/>
                </a:cubicBezTo>
                <a:cubicBezTo>
                  <a:pt x="4956" y="3250"/>
                  <a:pt x="4981" y="3254"/>
                  <a:pt x="4989" y="3266"/>
                </a:cubicBezTo>
                <a:cubicBezTo>
                  <a:pt x="4997" y="3278"/>
                  <a:pt x="4986" y="3321"/>
                  <a:pt x="4992" y="3324"/>
                </a:cubicBezTo>
                <a:cubicBezTo>
                  <a:pt x="4994" y="3325"/>
                  <a:pt x="5018" y="3296"/>
                  <a:pt x="5023" y="3283"/>
                </a:cubicBezTo>
                <a:cubicBezTo>
                  <a:pt x="5028" y="3270"/>
                  <a:pt x="5022" y="3257"/>
                  <a:pt x="5025" y="3244"/>
                </a:cubicBezTo>
                <a:cubicBezTo>
                  <a:pt x="5028" y="3231"/>
                  <a:pt x="5036" y="3221"/>
                  <a:pt x="5042" y="3206"/>
                </a:cubicBezTo>
                <a:cubicBezTo>
                  <a:pt x="5026" y="3190"/>
                  <a:pt x="5052" y="3172"/>
                  <a:pt x="5059" y="3151"/>
                </a:cubicBezTo>
                <a:cubicBezTo>
                  <a:pt x="5061" y="3133"/>
                  <a:pt x="5089" y="3128"/>
                  <a:pt x="5100" y="3115"/>
                </a:cubicBezTo>
                <a:cubicBezTo>
                  <a:pt x="5111" y="3102"/>
                  <a:pt x="5123" y="3086"/>
                  <a:pt x="5124" y="3072"/>
                </a:cubicBezTo>
                <a:cubicBezTo>
                  <a:pt x="5142" y="3050"/>
                  <a:pt x="5104" y="3044"/>
                  <a:pt x="5109" y="3028"/>
                </a:cubicBezTo>
                <a:cubicBezTo>
                  <a:pt x="5114" y="3012"/>
                  <a:pt x="5138" y="2993"/>
                  <a:pt x="5152" y="2978"/>
                </a:cubicBezTo>
                <a:cubicBezTo>
                  <a:pt x="5166" y="2963"/>
                  <a:pt x="5196" y="2949"/>
                  <a:pt x="5194" y="2937"/>
                </a:cubicBezTo>
                <a:cubicBezTo>
                  <a:pt x="5178" y="2921"/>
                  <a:pt x="5134" y="2925"/>
                  <a:pt x="5141" y="2904"/>
                </a:cubicBezTo>
                <a:cubicBezTo>
                  <a:pt x="5143" y="2883"/>
                  <a:pt x="5179" y="2894"/>
                  <a:pt x="5196" y="2875"/>
                </a:cubicBezTo>
                <a:cubicBezTo>
                  <a:pt x="5213" y="2856"/>
                  <a:pt x="5231" y="2794"/>
                  <a:pt x="5242" y="2788"/>
                </a:cubicBezTo>
                <a:cubicBezTo>
                  <a:pt x="5253" y="2782"/>
                  <a:pt x="5247" y="2843"/>
                  <a:pt x="5261" y="2841"/>
                </a:cubicBezTo>
                <a:cubicBezTo>
                  <a:pt x="5275" y="2839"/>
                  <a:pt x="5324" y="2799"/>
                  <a:pt x="5328" y="2774"/>
                </a:cubicBezTo>
                <a:lnTo>
                  <a:pt x="5284" y="2690"/>
                </a:lnTo>
                <a:lnTo>
                  <a:pt x="5328" y="2678"/>
                </a:lnTo>
                <a:cubicBezTo>
                  <a:pt x="5330" y="2670"/>
                  <a:pt x="5298" y="2624"/>
                  <a:pt x="5290" y="2616"/>
                </a:cubicBezTo>
                <a:cubicBezTo>
                  <a:pt x="5282" y="2608"/>
                  <a:pt x="5271" y="2632"/>
                  <a:pt x="5280" y="2630"/>
                </a:cubicBezTo>
                <a:cubicBezTo>
                  <a:pt x="5279" y="2615"/>
                  <a:pt x="5342" y="2617"/>
                  <a:pt x="5342" y="2601"/>
                </a:cubicBezTo>
                <a:cubicBezTo>
                  <a:pt x="5342" y="2585"/>
                  <a:pt x="5289" y="2543"/>
                  <a:pt x="5280" y="2534"/>
                </a:cubicBezTo>
                <a:cubicBezTo>
                  <a:pt x="5282" y="2515"/>
                  <a:pt x="5267" y="2554"/>
                  <a:pt x="5290" y="2544"/>
                </a:cubicBezTo>
                <a:cubicBezTo>
                  <a:pt x="5313" y="2534"/>
                  <a:pt x="5414" y="2495"/>
                  <a:pt x="5419" y="2476"/>
                </a:cubicBezTo>
                <a:cubicBezTo>
                  <a:pt x="5291" y="2348"/>
                  <a:pt x="5318" y="2556"/>
                  <a:pt x="5318" y="2428"/>
                </a:cubicBezTo>
                <a:cubicBezTo>
                  <a:pt x="5318" y="2405"/>
                  <a:pt x="5396" y="2338"/>
                  <a:pt x="5376" y="2328"/>
                </a:cubicBezTo>
                <a:cubicBezTo>
                  <a:pt x="5357" y="2316"/>
                  <a:pt x="5328" y="2313"/>
                  <a:pt x="5304" y="2299"/>
                </a:cubicBezTo>
                <a:cubicBezTo>
                  <a:pt x="5280" y="2285"/>
                  <a:pt x="5260" y="2252"/>
                  <a:pt x="5232" y="2246"/>
                </a:cubicBezTo>
                <a:cubicBezTo>
                  <a:pt x="5184" y="2262"/>
                  <a:pt x="5187" y="2265"/>
                  <a:pt x="5136" y="2265"/>
                </a:cubicBezTo>
                <a:cubicBezTo>
                  <a:pt x="5113" y="2265"/>
                  <a:pt x="4999" y="2296"/>
                  <a:pt x="5006" y="2275"/>
                </a:cubicBezTo>
                <a:cubicBezTo>
                  <a:pt x="5005" y="2260"/>
                  <a:pt x="5067" y="2255"/>
                  <a:pt x="5093" y="2232"/>
                </a:cubicBezTo>
                <a:cubicBezTo>
                  <a:pt x="5119" y="2209"/>
                  <a:pt x="5134" y="2166"/>
                  <a:pt x="5165" y="2136"/>
                </a:cubicBezTo>
                <a:cubicBezTo>
                  <a:pt x="5196" y="2106"/>
                  <a:pt x="5253" y="2076"/>
                  <a:pt x="5280" y="2054"/>
                </a:cubicBezTo>
                <a:cubicBezTo>
                  <a:pt x="5299" y="2041"/>
                  <a:pt x="5312" y="2022"/>
                  <a:pt x="5328" y="2006"/>
                </a:cubicBezTo>
                <a:cubicBezTo>
                  <a:pt x="5311" y="1980"/>
                  <a:pt x="5192" y="1934"/>
                  <a:pt x="5160" y="1910"/>
                </a:cubicBezTo>
                <a:cubicBezTo>
                  <a:pt x="5128" y="1886"/>
                  <a:pt x="5137" y="1877"/>
                  <a:pt x="5136" y="1862"/>
                </a:cubicBezTo>
                <a:cubicBezTo>
                  <a:pt x="5113" y="1834"/>
                  <a:pt x="5133" y="1824"/>
                  <a:pt x="5155" y="1819"/>
                </a:cubicBezTo>
                <a:cubicBezTo>
                  <a:pt x="5177" y="1814"/>
                  <a:pt x="5259" y="1846"/>
                  <a:pt x="5270" y="1833"/>
                </a:cubicBezTo>
                <a:cubicBezTo>
                  <a:pt x="5281" y="1820"/>
                  <a:pt x="5250" y="1774"/>
                  <a:pt x="5219" y="1740"/>
                </a:cubicBezTo>
                <a:cubicBezTo>
                  <a:pt x="5190" y="1705"/>
                  <a:pt x="5118" y="1659"/>
                  <a:pt x="5083" y="1627"/>
                </a:cubicBezTo>
                <a:cubicBezTo>
                  <a:pt x="5063" y="1587"/>
                  <a:pt x="5040" y="1580"/>
                  <a:pt x="5008" y="1548"/>
                </a:cubicBezTo>
                <a:cubicBezTo>
                  <a:pt x="4992" y="1532"/>
                  <a:pt x="4970" y="1465"/>
                  <a:pt x="4970" y="1465"/>
                </a:cubicBezTo>
                <a:cubicBezTo>
                  <a:pt x="4920" y="1314"/>
                  <a:pt x="4906" y="1192"/>
                  <a:pt x="4791" y="1077"/>
                </a:cubicBezTo>
                <a:cubicBezTo>
                  <a:pt x="4725" y="1048"/>
                  <a:pt x="4736" y="1036"/>
                  <a:pt x="4718" y="1018"/>
                </a:cubicBezTo>
                <a:cubicBezTo>
                  <a:pt x="4700" y="1000"/>
                  <a:pt x="4684" y="990"/>
                  <a:pt x="4682" y="968"/>
                </a:cubicBezTo>
                <a:cubicBezTo>
                  <a:pt x="4680" y="946"/>
                  <a:pt x="4697" y="909"/>
                  <a:pt x="4704" y="888"/>
                </a:cubicBezTo>
                <a:cubicBezTo>
                  <a:pt x="4711" y="867"/>
                  <a:pt x="4719" y="855"/>
                  <a:pt x="4725" y="844"/>
                </a:cubicBezTo>
                <a:cubicBezTo>
                  <a:pt x="4731" y="833"/>
                  <a:pt x="4727" y="830"/>
                  <a:pt x="4740" y="822"/>
                </a:cubicBezTo>
                <a:cubicBezTo>
                  <a:pt x="4753" y="814"/>
                  <a:pt x="4774" y="815"/>
                  <a:pt x="4805" y="793"/>
                </a:cubicBezTo>
                <a:cubicBezTo>
                  <a:pt x="4836" y="771"/>
                  <a:pt x="4888" y="726"/>
                  <a:pt x="4929" y="691"/>
                </a:cubicBezTo>
                <a:cubicBezTo>
                  <a:pt x="4983" y="667"/>
                  <a:pt x="5015" y="609"/>
                  <a:pt x="5053" y="582"/>
                </a:cubicBezTo>
                <a:cubicBezTo>
                  <a:pt x="5097" y="559"/>
                  <a:pt x="5156" y="570"/>
                  <a:pt x="5191" y="553"/>
                </a:cubicBezTo>
                <a:cubicBezTo>
                  <a:pt x="5226" y="536"/>
                  <a:pt x="5237" y="498"/>
                  <a:pt x="5264" y="480"/>
                </a:cubicBezTo>
                <a:cubicBezTo>
                  <a:pt x="5295" y="461"/>
                  <a:pt x="5323" y="461"/>
                  <a:pt x="5351" y="444"/>
                </a:cubicBezTo>
                <a:cubicBezTo>
                  <a:pt x="5379" y="427"/>
                  <a:pt x="5427" y="390"/>
                  <a:pt x="5431" y="378"/>
                </a:cubicBezTo>
                <a:lnTo>
                  <a:pt x="5373" y="371"/>
                </a:lnTo>
                <a:cubicBezTo>
                  <a:pt x="5351" y="360"/>
                  <a:pt x="5324" y="320"/>
                  <a:pt x="5300" y="313"/>
                </a:cubicBezTo>
                <a:cubicBezTo>
                  <a:pt x="5276" y="306"/>
                  <a:pt x="5241" y="325"/>
                  <a:pt x="5227" y="327"/>
                </a:cubicBezTo>
                <a:cubicBezTo>
                  <a:pt x="5213" y="329"/>
                  <a:pt x="5243" y="332"/>
                  <a:pt x="5213" y="327"/>
                </a:cubicBezTo>
                <a:cubicBezTo>
                  <a:pt x="5183" y="322"/>
                  <a:pt x="5091" y="304"/>
                  <a:pt x="5045" y="298"/>
                </a:cubicBezTo>
                <a:cubicBezTo>
                  <a:pt x="4999" y="292"/>
                  <a:pt x="4980" y="271"/>
                  <a:pt x="4936" y="291"/>
                </a:cubicBezTo>
                <a:cubicBezTo>
                  <a:pt x="4892" y="311"/>
                  <a:pt x="4846" y="399"/>
                  <a:pt x="4784" y="415"/>
                </a:cubicBezTo>
                <a:cubicBezTo>
                  <a:pt x="4722" y="431"/>
                  <a:pt x="4611" y="411"/>
                  <a:pt x="4566" y="386"/>
                </a:cubicBezTo>
                <a:cubicBezTo>
                  <a:pt x="4521" y="361"/>
                  <a:pt x="4526" y="288"/>
                  <a:pt x="4515" y="262"/>
                </a:cubicBezTo>
                <a:close/>
              </a:path>
            </a:pathLst>
          </a:custGeom>
          <a:solidFill>
            <a:srgbClr val="FFCC99">
              <a:alpha val="25882"/>
            </a:srgbClr>
          </a:solidFill>
          <a:ln w="28575" cap="flat" cmpd="sng">
            <a:solidFill>
              <a:schemeClr val="tx1"/>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39" name="未知"/>
          <p:cNvSpPr/>
          <p:nvPr/>
        </p:nvSpPr>
        <p:spPr>
          <a:xfrm>
            <a:off x="5867400" y="1371600"/>
            <a:ext cx="1616075" cy="2005013"/>
          </a:xfrm>
          <a:custGeom>
            <a:avLst/>
            <a:gdLst>
              <a:gd name="txL" fmla="*/ 0 w 1018"/>
              <a:gd name="txT" fmla="*/ 0 h 1263"/>
              <a:gd name="txR" fmla="*/ 1018 w 1018"/>
              <a:gd name="txB" fmla="*/ 1263 h 1263"/>
            </a:gdLst>
            <a:ahLst/>
            <a:cxnLst>
              <a:cxn ang="0">
                <a:pos x="1616075" y="0"/>
              </a:cxn>
              <a:cxn ang="0">
                <a:pos x="1524000" y="76200"/>
              </a:cxn>
              <a:cxn ang="0">
                <a:pos x="1463675" y="152400"/>
              </a:cxn>
              <a:cxn ang="0">
                <a:pos x="1379538" y="214313"/>
              </a:cxn>
              <a:cxn ang="0">
                <a:pos x="1333500" y="252413"/>
              </a:cxn>
              <a:cxn ang="0">
                <a:pos x="1257300" y="366713"/>
              </a:cxn>
              <a:cxn ang="0">
                <a:pos x="1211263" y="457200"/>
              </a:cxn>
              <a:cxn ang="0">
                <a:pos x="1143000" y="481013"/>
              </a:cxn>
              <a:cxn ang="0">
                <a:pos x="1058863" y="373063"/>
              </a:cxn>
              <a:cxn ang="0">
                <a:pos x="1014413" y="404813"/>
              </a:cxn>
              <a:cxn ang="0">
                <a:pos x="982663" y="449263"/>
              </a:cxn>
              <a:cxn ang="0">
                <a:pos x="960438" y="457200"/>
              </a:cxn>
              <a:cxn ang="0">
                <a:pos x="823913" y="481013"/>
              </a:cxn>
              <a:cxn ang="0">
                <a:pos x="769938" y="457200"/>
              </a:cxn>
              <a:cxn ang="0">
                <a:pos x="693738" y="396875"/>
              </a:cxn>
              <a:cxn ang="0">
                <a:pos x="625475" y="320675"/>
              </a:cxn>
              <a:cxn ang="0">
                <a:pos x="541338" y="328613"/>
              </a:cxn>
              <a:cxn ang="0">
                <a:pos x="495300" y="358775"/>
              </a:cxn>
              <a:cxn ang="0">
                <a:pos x="411163" y="487363"/>
              </a:cxn>
              <a:cxn ang="0">
                <a:pos x="487363" y="639763"/>
              </a:cxn>
              <a:cxn ang="0">
                <a:pos x="503238" y="663575"/>
              </a:cxn>
              <a:cxn ang="0">
                <a:pos x="525463" y="677863"/>
              </a:cxn>
              <a:cxn ang="0">
                <a:pos x="541338" y="723900"/>
              </a:cxn>
              <a:cxn ang="0">
                <a:pos x="434975" y="884238"/>
              </a:cxn>
              <a:cxn ang="0">
                <a:pos x="396875" y="808038"/>
              </a:cxn>
              <a:cxn ang="0">
                <a:pos x="304800" y="769938"/>
              </a:cxn>
              <a:cxn ang="0">
                <a:pos x="182563" y="823913"/>
              </a:cxn>
              <a:cxn ang="0">
                <a:pos x="168275" y="922338"/>
              </a:cxn>
              <a:cxn ang="0">
                <a:pos x="130175" y="1074738"/>
              </a:cxn>
              <a:cxn ang="0">
                <a:pos x="0" y="1211263"/>
              </a:cxn>
              <a:cxn ang="0">
                <a:pos x="53975" y="1287463"/>
              </a:cxn>
              <a:cxn ang="0">
                <a:pos x="84138" y="1319213"/>
              </a:cxn>
              <a:cxn ang="0">
                <a:pos x="138113" y="1401763"/>
              </a:cxn>
              <a:cxn ang="0">
                <a:pos x="198438" y="1455738"/>
              </a:cxn>
              <a:cxn ang="0">
                <a:pos x="312738" y="1447800"/>
              </a:cxn>
              <a:cxn ang="0">
                <a:pos x="342900" y="1539875"/>
              </a:cxn>
              <a:cxn ang="0">
                <a:pos x="342900" y="1836738"/>
              </a:cxn>
              <a:cxn ang="0">
                <a:pos x="290513" y="1951038"/>
              </a:cxn>
              <a:cxn ang="0">
                <a:pos x="258763" y="2005013"/>
              </a:cxn>
            </a:cxnLst>
            <a:rect l="txL" t="txT" r="txR" b="txB"/>
            <a:pathLst>
              <a:path w="1018" h="1263">
                <a:moveTo>
                  <a:pt x="1018" y="0"/>
                </a:moveTo>
                <a:cubicBezTo>
                  <a:pt x="988" y="8"/>
                  <a:pt x="981" y="28"/>
                  <a:pt x="960" y="48"/>
                </a:cubicBezTo>
                <a:cubicBezTo>
                  <a:pt x="954" y="67"/>
                  <a:pt x="940" y="90"/>
                  <a:pt x="922" y="96"/>
                </a:cubicBezTo>
                <a:cubicBezTo>
                  <a:pt x="909" y="116"/>
                  <a:pt x="891" y="127"/>
                  <a:pt x="869" y="135"/>
                </a:cubicBezTo>
                <a:cubicBezTo>
                  <a:pt x="860" y="144"/>
                  <a:pt x="848" y="150"/>
                  <a:pt x="840" y="159"/>
                </a:cubicBezTo>
                <a:cubicBezTo>
                  <a:pt x="822" y="180"/>
                  <a:pt x="807" y="208"/>
                  <a:pt x="792" y="231"/>
                </a:cubicBezTo>
                <a:cubicBezTo>
                  <a:pt x="788" y="238"/>
                  <a:pt x="767" y="285"/>
                  <a:pt x="763" y="288"/>
                </a:cubicBezTo>
                <a:cubicBezTo>
                  <a:pt x="750" y="296"/>
                  <a:pt x="720" y="303"/>
                  <a:pt x="720" y="303"/>
                </a:cubicBezTo>
                <a:cubicBezTo>
                  <a:pt x="705" y="279"/>
                  <a:pt x="695" y="244"/>
                  <a:pt x="667" y="235"/>
                </a:cubicBezTo>
                <a:cubicBezTo>
                  <a:pt x="658" y="242"/>
                  <a:pt x="648" y="248"/>
                  <a:pt x="639" y="255"/>
                </a:cubicBezTo>
                <a:cubicBezTo>
                  <a:pt x="630" y="262"/>
                  <a:pt x="630" y="279"/>
                  <a:pt x="619" y="283"/>
                </a:cubicBezTo>
                <a:cubicBezTo>
                  <a:pt x="614" y="285"/>
                  <a:pt x="610" y="286"/>
                  <a:pt x="605" y="288"/>
                </a:cubicBezTo>
                <a:cubicBezTo>
                  <a:pt x="578" y="317"/>
                  <a:pt x="565" y="306"/>
                  <a:pt x="519" y="303"/>
                </a:cubicBezTo>
                <a:cubicBezTo>
                  <a:pt x="466" y="268"/>
                  <a:pt x="545" y="318"/>
                  <a:pt x="485" y="288"/>
                </a:cubicBezTo>
                <a:cubicBezTo>
                  <a:pt x="467" y="279"/>
                  <a:pt x="454" y="261"/>
                  <a:pt x="437" y="250"/>
                </a:cubicBezTo>
                <a:cubicBezTo>
                  <a:pt x="425" y="233"/>
                  <a:pt x="412" y="209"/>
                  <a:pt x="394" y="202"/>
                </a:cubicBezTo>
                <a:cubicBezTo>
                  <a:pt x="376" y="204"/>
                  <a:pt x="358" y="202"/>
                  <a:pt x="341" y="207"/>
                </a:cubicBezTo>
                <a:cubicBezTo>
                  <a:pt x="330" y="210"/>
                  <a:pt x="312" y="226"/>
                  <a:pt x="312" y="226"/>
                </a:cubicBezTo>
                <a:cubicBezTo>
                  <a:pt x="302" y="255"/>
                  <a:pt x="286" y="291"/>
                  <a:pt x="259" y="307"/>
                </a:cubicBezTo>
                <a:cubicBezTo>
                  <a:pt x="248" y="347"/>
                  <a:pt x="271" y="386"/>
                  <a:pt x="307" y="403"/>
                </a:cubicBezTo>
                <a:cubicBezTo>
                  <a:pt x="310" y="408"/>
                  <a:pt x="313" y="414"/>
                  <a:pt x="317" y="418"/>
                </a:cubicBezTo>
                <a:cubicBezTo>
                  <a:pt x="321" y="422"/>
                  <a:pt x="328" y="422"/>
                  <a:pt x="331" y="427"/>
                </a:cubicBezTo>
                <a:cubicBezTo>
                  <a:pt x="336" y="436"/>
                  <a:pt x="341" y="456"/>
                  <a:pt x="341" y="456"/>
                </a:cubicBezTo>
                <a:cubicBezTo>
                  <a:pt x="334" y="499"/>
                  <a:pt x="320" y="545"/>
                  <a:pt x="274" y="557"/>
                </a:cubicBezTo>
                <a:cubicBezTo>
                  <a:pt x="272" y="549"/>
                  <a:pt x="255" y="513"/>
                  <a:pt x="250" y="509"/>
                </a:cubicBezTo>
                <a:cubicBezTo>
                  <a:pt x="241" y="503"/>
                  <a:pt x="204" y="489"/>
                  <a:pt x="192" y="485"/>
                </a:cubicBezTo>
                <a:cubicBezTo>
                  <a:pt x="152" y="492"/>
                  <a:pt x="124" y="482"/>
                  <a:pt x="115" y="519"/>
                </a:cubicBezTo>
                <a:cubicBezTo>
                  <a:pt x="131" y="542"/>
                  <a:pt x="137" y="570"/>
                  <a:pt x="106" y="581"/>
                </a:cubicBezTo>
                <a:cubicBezTo>
                  <a:pt x="79" y="619"/>
                  <a:pt x="89" y="616"/>
                  <a:pt x="82" y="677"/>
                </a:cubicBezTo>
                <a:cubicBezTo>
                  <a:pt x="77" y="719"/>
                  <a:pt x="33" y="743"/>
                  <a:pt x="0" y="763"/>
                </a:cubicBezTo>
                <a:cubicBezTo>
                  <a:pt x="6" y="792"/>
                  <a:pt x="13" y="792"/>
                  <a:pt x="34" y="811"/>
                </a:cubicBezTo>
                <a:cubicBezTo>
                  <a:pt x="47" y="850"/>
                  <a:pt x="28" y="806"/>
                  <a:pt x="53" y="831"/>
                </a:cubicBezTo>
                <a:cubicBezTo>
                  <a:pt x="69" y="847"/>
                  <a:pt x="60" y="867"/>
                  <a:pt x="87" y="883"/>
                </a:cubicBezTo>
                <a:cubicBezTo>
                  <a:pt x="97" y="900"/>
                  <a:pt x="109" y="905"/>
                  <a:pt x="125" y="917"/>
                </a:cubicBezTo>
                <a:cubicBezTo>
                  <a:pt x="148" y="914"/>
                  <a:pt x="175" y="904"/>
                  <a:pt x="197" y="912"/>
                </a:cubicBezTo>
                <a:cubicBezTo>
                  <a:pt x="201" y="937"/>
                  <a:pt x="204" y="949"/>
                  <a:pt x="216" y="970"/>
                </a:cubicBezTo>
                <a:cubicBezTo>
                  <a:pt x="218" y="1039"/>
                  <a:pt x="231" y="1094"/>
                  <a:pt x="216" y="1157"/>
                </a:cubicBezTo>
                <a:cubicBezTo>
                  <a:pt x="210" y="1184"/>
                  <a:pt x="199" y="1206"/>
                  <a:pt x="183" y="1229"/>
                </a:cubicBezTo>
                <a:cubicBezTo>
                  <a:pt x="176" y="1239"/>
                  <a:pt x="163" y="1250"/>
                  <a:pt x="163" y="1263"/>
                </a:cubicBezTo>
              </a:path>
            </a:pathLst>
          </a:custGeom>
          <a:noFill/>
          <a:ln w="22225" cap="flat" cmpd="sng">
            <a:solidFill>
              <a:schemeClr val="tx1"/>
            </a:solidFill>
            <a:prstDash val="dashDot"/>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40" name="未知"/>
          <p:cNvSpPr/>
          <p:nvPr/>
        </p:nvSpPr>
        <p:spPr>
          <a:xfrm>
            <a:off x="6713538" y="2141538"/>
            <a:ext cx="1744662" cy="1335087"/>
          </a:xfrm>
          <a:custGeom>
            <a:avLst/>
            <a:gdLst>
              <a:gd name="txL" fmla="*/ 0 w 1099"/>
              <a:gd name="txT" fmla="*/ 0 h 841"/>
              <a:gd name="txR" fmla="*/ 1099 w 1099"/>
              <a:gd name="txB" fmla="*/ 841 h 841"/>
            </a:gdLst>
            <a:ahLst/>
            <a:cxnLst>
              <a:cxn ang="0">
                <a:pos x="0" y="0"/>
              </a:cxn>
              <a:cxn ang="0">
                <a:pos x="60325" y="46037"/>
              </a:cxn>
              <a:cxn ang="0">
                <a:pos x="296862" y="90487"/>
              </a:cxn>
              <a:cxn ang="0">
                <a:pos x="503237" y="152400"/>
              </a:cxn>
              <a:cxn ang="0">
                <a:pos x="585787" y="174625"/>
              </a:cxn>
              <a:cxn ang="0">
                <a:pos x="677862" y="266700"/>
              </a:cxn>
              <a:cxn ang="0">
                <a:pos x="738187" y="381000"/>
              </a:cxn>
              <a:cxn ang="0">
                <a:pos x="860425" y="449262"/>
              </a:cxn>
              <a:cxn ang="0">
                <a:pos x="914400" y="555625"/>
              </a:cxn>
              <a:cxn ang="0">
                <a:pos x="860425" y="655637"/>
              </a:cxn>
              <a:cxn ang="0">
                <a:pos x="776287" y="647700"/>
              </a:cxn>
              <a:cxn ang="0">
                <a:pos x="769937" y="623887"/>
              </a:cxn>
              <a:cxn ang="0">
                <a:pos x="731837" y="631825"/>
              </a:cxn>
              <a:cxn ang="0">
                <a:pos x="677862" y="808037"/>
              </a:cxn>
              <a:cxn ang="0">
                <a:pos x="693737" y="898525"/>
              </a:cxn>
              <a:cxn ang="0">
                <a:pos x="738187" y="922337"/>
              </a:cxn>
              <a:cxn ang="0">
                <a:pos x="762000" y="974725"/>
              </a:cxn>
              <a:cxn ang="0">
                <a:pos x="784225" y="990600"/>
              </a:cxn>
              <a:cxn ang="0">
                <a:pos x="800100" y="1012825"/>
              </a:cxn>
              <a:cxn ang="0">
                <a:pos x="890587" y="1195387"/>
              </a:cxn>
              <a:cxn ang="0">
                <a:pos x="1042987" y="1189037"/>
              </a:cxn>
              <a:cxn ang="0">
                <a:pos x="1074737" y="1195387"/>
              </a:cxn>
              <a:cxn ang="0">
                <a:pos x="1096962" y="1211262"/>
              </a:cxn>
              <a:cxn ang="0">
                <a:pos x="1341437" y="1271587"/>
              </a:cxn>
              <a:cxn ang="0">
                <a:pos x="1431924" y="1333500"/>
              </a:cxn>
              <a:cxn ang="0">
                <a:pos x="1523999" y="1325562"/>
              </a:cxn>
              <a:cxn ang="0">
                <a:pos x="1554162" y="1295400"/>
              </a:cxn>
              <a:cxn ang="0">
                <a:pos x="1622424" y="1265237"/>
              </a:cxn>
              <a:cxn ang="0">
                <a:pos x="1714500" y="1271587"/>
              </a:cxn>
              <a:cxn ang="0">
                <a:pos x="1744662" y="1317625"/>
              </a:cxn>
            </a:cxnLst>
            <a:rect l="txL" t="txT" r="txR" b="txB"/>
            <a:pathLst>
              <a:path w="1099" h="841">
                <a:moveTo>
                  <a:pt x="0" y="0"/>
                </a:moveTo>
                <a:cubicBezTo>
                  <a:pt x="18" y="6"/>
                  <a:pt x="20" y="23"/>
                  <a:pt x="38" y="29"/>
                </a:cubicBezTo>
                <a:cubicBezTo>
                  <a:pt x="84" y="44"/>
                  <a:pt x="140" y="53"/>
                  <a:pt x="187" y="57"/>
                </a:cubicBezTo>
                <a:cubicBezTo>
                  <a:pt x="244" y="77"/>
                  <a:pt x="250" y="90"/>
                  <a:pt x="317" y="96"/>
                </a:cubicBezTo>
                <a:cubicBezTo>
                  <a:pt x="335" y="100"/>
                  <a:pt x="352" y="104"/>
                  <a:pt x="369" y="110"/>
                </a:cubicBezTo>
                <a:cubicBezTo>
                  <a:pt x="389" y="139"/>
                  <a:pt x="396" y="152"/>
                  <a:pt x="427" y="168"/>
                </a:cubicBezTo>
                <a:cubicBezTo>
                  <a:pt x="437" y="197"/>
                  <a:pt x="433" y="228"/>
                  <a:pt x="465" y="240"/>
                </a:cubicBezTo>
                <a:cubicBezTo>
                  <a:pt x="485" y="259"/>
                  <a:pt x="517" y="270"/>
                  <a:pt x="542" y="283"/>
                </a:cubicBezTo>
                <a:cubicBezTo>
                  <a:pt x="557" y="304"/>
                  <a:pt x="561" y="329"/>
                  <a:pt x="576" y="350"/>
                </a:cubicBezTo>
                <a:cubicBezTo>
                  <a:pt x="571" y="396"/>
                  <a:pt x="579" y="401"/>
                  <a:pt x="542" y="413"/>
                </a:cubicBezTo>
                <a:cubicBezTo>
                  <a:pt x="524" y="411"/>
                  <a:pt x="506" y="414"/>
                  <a:pt x="489" y="408"/>
                </a:cubicBezTo>
                <a:cubicBezTo>
                  <a:pt x="484" y="406"/>
                  <a:pt x="490" y="395"/>
                  <a:pt x="485" y="393"/>
                </a:cubicBezTo>
                <a:cubicBezTo>
                  <a:pt x="477" y="390"/>
                  <a:pt x="469" y="396"/>
                  <a:pt x="461" y="398"/>
                </a:cubicBezTo>
                <a:cubicBezTo>
                  <a:pt x="453" y="535"/>
                  <a:pt x="473" y="459"/>
                  <a:pt x="427" y="509"/>
                </a:cubicBezTo>
                <a:cubicBezTo>
                  <a:pt x="419" y="533"/>
                  <a:pt x="407" y="556"/>
                  <a:pt x="437" y="566"/>
                </a:cubicBezTo>
                <a:cubicBezTo>
                  <a:pt x="446" y="572"/>
                  <a:pt x="458" y="574"/>
                  <a:pt x="465" y="581"/>
                </a:cubicBezTo>
                <a:cubicBezTo>
                  <a:pt x="474" y="590"/>
                  <a:pt x="472" y="605"/>
                  <a:pt x="480" y="614"/>
                </a:cubicBezTo>
                <a:cubicBezTo>
                  <a:pt x="484" y="618"/>
                  <a:pt x="490" y="620"/>
                  <a:pt x="494" y="624"/>
                </a:cubicBezTo>
                <a:cubicBezTo>
                  <a:pt x="498" y="628"/>
                  <a:pt x="501" y="633"/>
                  <a:pt x="504" y="638"/>
                </a:cubicBezTo>
                <a:cubicBezTo>
                  <a:pt x="509" y="741"/>
                  <a:pt x="479" y="764"/>
                  <a:pt x="561" y="753"/>
                </a:cubicBezTo>
                <a:cubicBezTo>
                  <a:pt x="602" y="742"/>
                  <a:pt x="596" y="744"/>
                  <a:pt x="657" y="749"/>
                </a:cubicBezTo>
                <a:cubicBezTo>
                  <a:pt x="664" y="750"/>
                  <a:pt x="671" y="750"/>
                  <a:pt x="677" y="753"/>
                </a:cubicBezTo>
                <a:cubicBezTo>
                  <a:pt x="682" y="755"/>
                  <a:pt x="686" y="761"/>
                  <a:pt x="691" y="763"/>
                </a:cubicBezTo>
                <a:cubicBezTo>
                  <a:pt x="740" y="780"/>
                  <a:pt x="794" y="789"/>
                  <a:pt x="845" y="801"/>
                </a:cubicBezTo>
                <a:cubicBezTo>
                  <a:pt x="864" y="814"/>
                  <a:pt x="883" y="827"/>
                  <a:pt x="902" y="840"/>
                </a:cubicBezTo>
                <a:cubicBezTo>
                  <a:pt x="921" y="838"/>
                  <a:pt x="941" y="841"/>
                  <a:pt x="960" y="835"/>
                </a:cubicBezTo>
                <a:cubicBezTo>
                  <a:pt x="969" y="832"/>
                  <a:pt x="972" y="822"/>
                  <a:pt x="979" y="816"/>
                </a:cubicBezTo>
                <a:cubicBezTo>
                  <a:pt x="992" y="805"/>
                  <a:pt x="1006" y="802"/>
                  <a:pt x="1022" y="797"/>
                </a:cubicBezTo>
                <a:cubicBezTo>
                  <a:pt x="1041" y="798"/>
                  <a:pt x="1061" y="796"/>
                  <a:pt x="1080" y="801"/>
                </a:cubicBezTo>
                <a:cubicBezTo>
                  <a:pt x="1091" y="804"/>
                  <a:pt x="1099" y="830"/>
                  <a:pt x="1099" y="830"/>
                </a:cubicBezTo>
              </a:path>
            </a:pathLst>
          </a:custGeom>
          <a:noFill/>
          <a:ln w="22225" cap="flat" cmpd="sng">
            <a:solidFill>
              <a:schemeClr val="tx1"/>
            </a:solidFill>
            <a:prstDash val="dashDot"/>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41" name="未知"/>
          <p:cNvSpPr/>
          <p:nvPr/>
        </p:nvSpPr>
        <p:spPr>
          <a:xfrm>
            <a:off x="3230563" y="2613025"/>
            <a:ext cx="4579937" cy="1766888"/>
          </a:xfrm>
          <a:custGeom>
            <a:avLst/>
            <a:gdLst>
              <a:gd name="txL" fmla="*/ 0 w 2885"/>
              <a:gd name="txT" fmla="*/ 0 h 1113"/>
              <a:gd name="txR" fmla="*/ 2885 w 2885"/>
              <a:gd name="txB" fmla="*/ 1113 h 1113"/>
            </a:gdLst>
            <a:ahLst/>
            <a:cxnLst>
              <a:cxn ang="0">
                <a:pos x="4579937" y="777875"/>
              </a:cxn>
              <a:cxn ang="0">
                <a:pos x="4533900" y="876300"/>
              </a:cxn>
              <a:cxn ang="0">
                <a:pos x="4541837" y="946150"/>
              </a:cxn>
              <a:cxn ang="0">
                <a:pos x="4435475" y="1098550"/>
              </a:cxn>
              <a:cxn ang="0">
                <a:pos x="4373562" y="1289050"/>
              </a:cxn>
              <a:cxn ang="0">
                <a:pos x="4267200" y="1433513"/>
              </a:cxn>
              <a:cxn ang="0">
                <a:pos x="4130675" y="1577975"/>
              </a:cxn>
              <a:cxn ang="0">
                <a:pos x="4068762" y="1646238"/>
              </a:cxn>
              <a:cxn ang="0">
                <a:pos x="3986212" y="1752601"/>
              </a:cxn>
              <a:cxn ang="0">
                <a:pos x="3856037" y="1708151"/>
              </a:cxn>
              <a:cxn ang="0">
                <a:pos x="3916362" y="1562100"/>
              </a:cxn>
              <a:cxn ang="0">
                <a:pos x="3840162" y="1403350"/>
              </a:cxn>
              <a:cxn ang="0">
                <a:pos x="3749675" y="1409700"/>
              </a:cxn>
              <a:cxn ang="0">
                <a:pos x="3719512" y="1455738"/>
              </a:cxn>
              <a:cxn ang="0">
                <a:pos x="3657600" y="1501775"/>
              </a:cxn>
              <a:cxn ang="0">
                <a:pos x="3681412" y="1425575"/>
              </a:cxn>
              <a:cxn ang="0">
                <a:pos x="3605212" y="1349375"/>
              </a:cxn>
              <a:cxn ang="0">
                <a:pos x="3543300" y="1395413"/>
              </a:cxn>
              <a:cxn ang="0">
                <a:pos x="3497262" y="1409700"/>
              </a:cxn>
              <a:cxn ang="0">
                <a:pos x="3429000" y="1425575"/>
              </a:cxn>
              <a:cxn ang="0">
                <a:pos x="3382963" y="1333500"/>
              </a:cxn>
              <a:cxn ang="0">
                <a:pos x="3344863" y="1243013"/>
              </a:cxn>
              <a:cxn ang="0">
                <a:pos x="3276600" y="1136650"/>
              </a:cxn>
              <a:cxn ang="0">
                <a:pos x="3208337" y="1066800"/>
              </a:cxn>
              <a:cxn ang="0">
                <a:pos x="3162299" y="1036638"/>
              </a:cxn>
              <a:cxn ang="0">
                <a:pos x="3178174" y="908050"/>
              </a:cxn>
              <a:cxn ang="0">
                <a:pos x="3200399" y="831850"/>
              </a:cxn>
              <a:cxn ang="0">
                <a:pos x="3124199" y="777875"/>
              </a:cxn>
              <a:cxn ang="0">
                <a:pos x="3101974" y="769938"/>
              </a:cxn>
              <a:cxn ang="0">
                <a:pos x="2881312" y="723900"/>
              </a:cxn>
              <a:cxn ang="0">
                <a:pos x="2759075" y="693738"/>
              </a:cxn>
              <a:cxn ang="0">
                <a:pos x="2713037" y="671513"/>
              </a:cxn>
              <a:cxn ang="0">
                <a:pos x="2667000" y="641350"/>
              </a:cxn>
              <a:cxn ang="0">
                <a:pos x="2560637" y="557213"/>
              </a:cxn>
              <a:cxn ang="0">
                <a:pos x="2408237" y="366713"/>
              </a:cxn>
              <a:cxn ang="0">
                <a:pos x="2209800" y="358775"/>
              </a:cxn>
              <a:cxn ang="0">
                <a:pos x="1890712" y="358775"/>
              </a:cxn>
              <a:cxn ang="0">
                <a:pos x="1814512" y="274638"/>
              </a:cxn>
              <a:cxn ang="0">
                <a:pos x="1692275" y="122238"/>
              </a:cxn>
              <a:cxn ang="0">
                <a:pos x="1654175" y="84138"/>
              </a:cxn>
              <a:cxn ang="0">
                <a:pos x="1509712" y="23813"/>
              </a:cxn>
              <a:cxn ang="0">
                <a:pos x="1379537" y="61913"/>
              </a:cxn>
              <a:cxn ang="0">
                <a:pos x="1066800" y="0"/>
              </a:cxn>
              <a:cxn ang="0">
                <a:pos x="1058862" y="53975"/>
              </a:cxn>
              <a:cxn ang="0">
                <a:pos x="1135062" y="176213"/>
              </a:cxn>
              <a:cxn ang="0">
                <a:pos x="1204912" y="206375"/>
              </a:cxn>
              <a:cxn ang="0">
                <a:pos x="1227137" y="222250"/>
              </a:cxn>
              <a:cxn ang="0">
                <a:pos x="1135062" y="290513"/>
              </a:cxn>
              <a:cxn ang="0">
                <a:pos x="1066800" y="336550"/>
              </a:cxn>
              <a:cxn ang="0">
                <a:pos x="1074737" y="457200"/>
              </a:cxn>
              <a:cxn ang="0">
                <a:pos x="998537" y="663575"/>
              </a:cxn>
              <a:cxn ang="0">
                <a:pos x="938212" y="595313"/>
              </a:cxn>
              <a:cxn ang="0">
                <a:pos x="808037" y="541338"/>
              </a:cxn>
              <a:cxn ang="0">
                <a:pos x="739775" y="511175"/>
              </a:cxn>
              <a:cxn ang="0">
                <a:pos x="625475" y="481013"/>
              </a:cxn>
              <a:cxn ang="0">
                <a:pos x="601662" y="465138"/>
              </a:cxn>
              <a:cxn ang="0">
                <a:pos x="525462" y="442913"/>
              </a:cxn>
              <a:cxn ang="0">
                <a:pos x="350837" y="388938"/>
              </a:cxn>
              <a:cxn ang="0">
                <a:pos x="304800" y="336550"/>
              </a:cxn>
              <a:cxn ang="0">
                <a:pos x="220662" y="206375"/>
              </a:cxn>
              <a:cxn ang="0">
                <a:pos x="7937" y="236538"/>
              </a:cxn>
            </a:cxnLst>
            <a:rect l="txL" t="txT" r="txR" b="txB"/>
            <a:pathLst>
              <a:path w="2885" h="1113">
                <a:moveTo>
                  <a:pt x="2885" y="490"/>
                </a:moveTo>
                <a:cubicBezTo>
                  <a:pt x="2872" y="509"/>
                  <a:pt x="2867" y="531"/>
                  <a:pt x="2856" y="552"/>
                </a:cubicBezTo>
                <a:cubicBezTo>
                  <a:pt x="2858" y="567"/>
                  <a:pt x="2861" y="581"/>
                  <a:pt x="2861" y="596"/>
                </a:cubicBezTo>
                <a:cubicBezTo>
                  <a:pt x="2861" y="643"/>
                  <a:pt x="2816" y="656"/>
                  <a:pt x="2794" y="692"/>
                </a:cubicBezTo>
                <a:cubicBezTo>
                  <a:pt x="2788" y="726"/>
                  <a:pt x="2780" y="787"/>
                  <a:pt x="2755" y="812"/>
                </a:cubicBezTo>
                <a:cubicBezTo>
                  <a:pt x="2728" y="839"/>
                  <a:pt x="2709" y="871"/>
                  <a:pt x="2688" y="903"/>
                </a:cubicBezTo>
                <a:cubicBezTo>
                  <a:pt x="2665" y="938"/>
                  <a:pt x="2643" y="979"/>
                  <a:pt x="2602" y="994"/>
                </a:cubicBezTo>
                <a:cubicBezTo>
                  <a:pt x="2587" y="1008"/>
                  <a:pt x="2575" y="1021"/>
                  <a:pt x="2563" y="1037"/>
                </a:cubicBezTo>
                <a:cubicBezTo>
                  <a:pt x="2558" y="1082"/>
                  <a:pt x="2554" y="1092"/>
                  <a:pt x="2511" y="1104"/>
                </a:cubicBezTo>
                <a:cubicBezTo>
                  <a:pt x="2470" y="1101"/>
                  <a:pt x="2442" y="1113"/>
                  <a:pt x="2429" y="1076"/>
                </a:cubicBezTo>
                <a:cubicBezTo>
                  <a:pt x="2437" y="1043"/>
                  <a:pt x="2458" y="1017"/>
                  <a:pt x="2467" y="984"/>
                </a:cubicBezTo>
                <a:cubicBezTo>
                  <a:pt x="2458" y="890"/>
                  <a:pt x="2482" y="894"/>
                  <a:pt x="2419" y="884"/>
                </a:cubicBezTo>
                <a:cubicBezTo>
                  <a:pt x="2400" y="885"/>
                  <a:pt x="2379" y="880"/>
                  <a:pt x="2362" y="888"/>
                </a:cubicBezTo>
                <a:cubicBezTo>
                  <a:pt x="2351" y="893"/>
                  <a:pt x="2349" y="907"/>
                  <a:pt x="2343" y="917"/>
                </a:cubicBezTo>
                <a:cubicBezTo>
                  <a:pt x="2331" y="935"/>
                  <a:pt x="2325" y="939"/>
                  <a:pt x="2304" y="946"/>
                </a:cubicBezTo>
                <a:cubicBezTo>
                  <a:pt x="2316" y="911"/>
                  <a:pt x="2311" y="927"/>
                  <a:pt x="2319" y="898"/>
                </a:cubicBezTo>
                <a:cubicBezTo>
                  <a:pt x="2312" y="864"/>
                  <a:pt x="2300" y="861"/>
                  <a:pt x="2271" y="850"/>
                </a:cubicBezTo>
                <a:cubicBezTo>
                  <a:pt x="2245" y="859"/>
                  <a:pt x="2250" y="864"/>
                  <a:pt x="2232" y="879"/>
                </a:cubicBezTo>
                <a:cubicBezTo>
                  <a:pt x="2229" y="882"/>
                  <a:pt x="2206" y="887"/>
                  <a:pt x="2203" y="888"/>
                </a:cubicBezTo>
                <a:cubicBezTo>
                  <a:pt x="2186" y="900"/>
                  <a:pt x="2180" y="905"/>
                  <a:pt x="2160" y="898"/>
                </a:cubicBezTo>
                <a:cubicBezTo>
                  <a:pt x="2148" y="879"/>
                  <a:pt x="2143" y="859"/>
                  <a:pt x="2131" y="840"/>
                </a:cubicBezTo>
                <a:cubicBezTo>
                  <a:pt x="2125" y="819"/>
                  <a:pt x="2120" y="801"/>
                  <a:pt x="2107" y="783"/>
                </a:cubicBezTo>
                <a:cubicBezTo>
                  <a:pt x="2100" y="756"/>
                  <a:pt x="2089" y="731"/>
                  <a:pt x="2064" y="716"/>
                </a:cubicBezTo>
                <a:cubicBezTo>
                  <a:pt x="2057" y="695"/>
                  <a:pt x="2039" y="682"/>
                  <a:pt x="2021" y="672"/>
                </a:cubicBezTo>
                <a:cubicBezTo>
                  <a:pt x="2011" y="666"/>
                  <a:pt x="1992" y="653"/>
                  <a:pt x="1992" y="653"/>
                </a:cubicBezTo>
                <a:cubicBezTo>
                  <a:pt x="1982" y="624"/>
                  <a:pt x="1993" y="599"/>
                  <a:pt x="2002" y="572"/>
                </a:cubicBezTo>
                <a:cubicBezTo>
                  <a:pt x="2007" y="556"/>
                  <a:pt x="2016" y="524"/>
                  <a:pt x="2016" y="524"/>
                </a:cubicBezTo>
                <a:cubicBezTo>
                  <a:pt x="2009" y="495"/>
                  <a:pt x="1998" y="500"/>
                  <a:pt x="1968" y="490"/>
                </a:cubicBezTo>
                <a:cubicBezTo>
                  <a:pt x="1963" y="488"/>
                  <a:pt x="1954" y="485"/>
                  <a:pt x="1954" y="485"/>
                </a:cubicBezTo>
                <a:cubicBezTo>
                  <a:pt x="1918" y="451"/>
                  <a:pt x="1861" y="459"/>
                  <a:pt x="1815" y="456"/>
                </a:cubicBezTo>
                <a:cubicBezTo>
                  <a:pt x="1789" y="451"/>
                  <a:pt x="1764" y="444"/>
                  <a:pt x="1738" y="437"/>
                </a:cubicBezTo>
                <a:cubicBezTo>
                  <a:pt x="1729" y="431"/>
                  <a:pt x="1718" y="429"/>
                  <a:pt x="1709" y="423"/>
                </a:cubicBezTo>
                <a:cubicBezTo>
                  <a:pt x="1677" y="400"/>
                  <a:pt x="1712" y="413"/>
                  <a:pt x="1680" y="404"/>
                </a:cubicBezTo>
                <a:cubicBezTo>
                  <a:pt x="1671" y="390"/>
                  <a:pt x="1629" y="362"/>
                  <a:pt x="1613" y="351"/>
                </a:cubicBezTo>
                <a:cubicBezTo>
                  <a:pt x="1581" y="303"/>
                  <a:pt x="1595" y="234"/>
                  <a:pt x="1517" y="231"/>
                </a:cubicBezTo>
                <a:cubicBezTo>
                  <a:pt x="1475" y="229"/>
                  <a:pt x="1434" y="228"/>
                  <a:pt x="1392" y="226"/>
                </a:cubicBezTo>
                <a:cubicBezTo>
                  <a:pt x="1340" y="228"/>
                  <a:pt x="1246" y="236"/>
                  <a:pt x="1191" y="226"/>
                </a:cubicBezTo>
                <a:cubicBezTo>
                  <a:pt x="1189" y="226"/>
                  <a:pt x="1148" y="178"/>
                  <a:pt x="1143" y="173"/>
                </a:cubicBezTo>
                <a:cubicBezTo>
                  <a:pt x="1133" y="144"/>
                  <a:pt x="1093" y="96"/>
                  <a:pt x="1066" y="77"/>
                </a:cubicBezTo>
                <a:cubicBezTo>
                  <a:pt x="1057" y="52"/>
                  <a:pt x="1067" y="71"/>
                  <a:pt x="1042" y="53"/>
                </a:cubicBezTo>
                <a:cubicBezTo>
                  <a:pt x="1004" y="26"/>
                  <a:pt x="1000" y="22"/>
                  <a:pt x="951" y="15"/>
                </a:cubicBezTo>
                <a:cubicBezTo>
                  <a:pt x="921" y="21"/>
                  <a:pt x="899" y="34"/>
                  <a:pt x="869" y="39"/>
                </a:cubicBezTo>
                <a:cubicBezTo>
                  <a:pt x="803" y="30"/>
                  <a:pt x="738" y="11"/>
                  <a:pt x="672" y="0"/>
                </a:cubicBezTo>
                <a:cubicBezTo>
                  <a:pt x="634" y="8"/>
                  <a:pt x="644" y="11"/>
                  <a:pt x="667" y="34"/>
                </a:cubicBezTo>
                <a:cubicBezTo>
                  <a:pt x="677" y="64"/>
                  <a:pt x="690" y="90"/>
                  <a:pt x="715" y="111"/>
                </a:cubicBezTo>
                <a:cubicBezTo>
                  <a:pt x="727" y="121"/>
                  <a:pt x="759" y="130"/>
                  <a:pt x="759" y="130"/>
                </a:cubicBezTo>
                <a:cubicBezTo>
                  <a:pt x="764" y="133"/>
                  <a:pt x="772" y="134"/>
                  <a:pt x="773" y="140"/>
                </a:cubicBezTo>
                <a:cubicBezTo>
                  <a:pt x="783" y="186"/>
                  <a:pt x="745" y="179"/>
                  <a:pt x="715" y="183"/>
                </a:cubicBezTo>
                <a:cubicBezTo>
                  <a:pt x="696" y="190"/>
                  <a:pt x="686" y="198"/>
                  <a:pt x="672" y="212"/>
                </a:cubicBezTo>
                <a:cubicBezTo>
                  <a:pt x="663" y="238"/>
                  <a:pt x="668" y="263"/>
                  <a:pt x="677" y="288"/>
                </a:cubicBezTo>
                <a:cubicBezTo>
                  <a:pt x="674" y="324"/>
                  <a:pt x="673" y="402"/>
                  <a:pt x="629" y="418"/>
                </a:cubicBezTo>
                <a:cubicBezTo>
                  <a:pt x="624" y="403"/>
                  <a:pt x="606" y="380"/>
                  <a:pt x="591" y="375"/>
                </a:cubicBezTo>
                <a:cubicBezTo>
                  <a:pt x="573" y="348"/>
                  <a:pt x="539" y="350"/>
                  <a:pt x="509" y="341"/>
                </a:cubicBezTo>
                <a:cubicBezTo>
                  <a:pt x="494" y="336"/>
                  <a:pt x="481" y="327"/>
                  <a:pt x="466" y="322"/>
                </a:cubicBezTo>
                <a:cubicBezTo>
                  <a:pt x="433" y="291"/>
                  <a:pt x="468" y="319"/>
                  <a:pt x="394" y="303"/>
                </a:cubicBezTo>
                <a:cubicBezTo>
                  <a:pt x="388" y="302"/>
                  <a:pt x="385" y="295"/>
                  <a:pt x="379" y="293"/>
                </a:cubicBezTo>
                <a:cubicBezTo>
                  <a:pt x="364" y="287"/>
                  <a:pt x="347" y="284"/>
                  <a:pt x="331" y="279"/>
                </a:cubicBezTo>
                <a:cubicBezTo>
                  <a:pt x="302" y="258"/>
                  <a:pt x="256" y="250"/>
                  <a:pt x="221" y="245"/>
                </a:cubicBezTo>
                <a:cubicBezTo>
                  <a:pt x="202" y="238"/>
                  <a:pt x="204" y="228"/>
                  <a:pt x="192" y="212"/>
                </a:cubicBezTo>
                <a:cubicBezTo>
                  <a:pt x="180" y="176"/>
                  <a:pt x="172" y="152"/>
                  <a:pt x="139" y="130"/>
                </a:cubicBezTo>
                <a:cubicBezTo>
                  <a:pt x="0" y="135"/>
                  <a:pt x="5" y="90"/>
                  <a:pt x="5" y="149"/>
                </a:cubicBezTo>
              </a:path>
            </a:pathLst>
          </a:custGeom>
          <a:noFill/>
          <a:ln w="22225" cap="flat" cmpd="sng">
            <a:solidFill>
              <a:schemeClr val="tx1"/>
            </a:solidFill>
            <a:prstDash val="dashDot"/>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42" name="未知"/>
          <p:cNvSpPr/>
          <p:nvPr/>
        </p:nvSpPr>
        <p:spPr>
          <a:xfrm>
            <a:off x="7299325" y="4311650"/>
            <a:ext cx="990600" cy="731838"/>
          </a:xfrm>
          <a:custGeom>
            <a:avLst/>
            <a:gdLst>
              <a:gd name="txL" fmla="*/ 0 w 624"/>
              <a:gd name="txT" fmla="*/ 0 h 461"/>
              <a:gd name="txR" fmla="*/ 624 w 624"/>
              <a:gd name="txB" fmla="*/ 461 h 461"/>
            </a:gdLst>
            <a:ahLst/>
            <a:cxnLst>
              <a:cxn ang="0">
                <a:pos x="990600" y="701675"/>
              </a:cxn>
              <a:cxn ang="0">
                <a:pos x="946150" y="679450"/>
              </a:cxn>
              <a:cxn ang="0">
                <a:pos x="854075" y="701675"/>
              </a:cxn>
              <a:cxn ang="0">
                <a:pos x="755650" y="695325"/>
              </a:cxn>
              <a:cxn ang="0">
                <a:pos x="647700" y="587375"/>
              </a:cxn>
              <a:cxn ang="0">
                <a:pos x="503237" y="657225"/>
              </a:cxn>
              <a:cxn ang="0">
                <a:pos x="427038" y="573088"/>
              </a:cxn>
              <a:cxn ang="0">
                <a:pos x="374650" y="511175"/>
              </a:cxn>
              <a:cxn ang="0">
                <a:pos x="328612" y="412750"/>
              </a:cxn>
              <a:cxn ang="0">
                <a:pos x="236538" y="336550"/>
              </a:cxn>
              <a:cxn ang="0">
                <a:pos x="228600" y="276225"/>
              </a:cxn>
              <a:cxn ang="0">
                <a:pos x="138112" y="92075"/>
              </a:cxn>
              <a:cxn ang="0">
                <a:pos x="114300" y="85725"/>
              </a:cxn>
              <a:cxn ang="0">
                <a:pos x="76200" y="39688"/>
              </a:cxn>
              <a:cxn ang="0">
                <a:pos x="31750" y="23813"/>
              </a:cxn>
              <a:cxn ang="0">
                <a:pos x="0" y="1588"/>
              </a:cxn>
            </a:cxnLst>
            <a:rect l="txL" t="txT" r="txR" b="txB"/>
            <a:pathLst>
              <a:path w="624" h="461">
                <a:moveTo>
                  <a:pt x="624" y="442"/>
                </a:moveTo>
                <a:cubicBezTo>
                  <a:pt x="614" y="439"/>
                  <a:pt x="606" y="429"/>
                  <a:pt x="596" y="428"/>
                </a:cubicBezTo>
                <a:cubicBezTo>
                  <a:pt x="580" y="426"/>
                  <a:pt x="554" y="438"/>
                  <a:pt x="538" y="442"/>
                </a:cubicBezTo>
                <a:cubicBezTo>
                  <a:pt x="511" y="461"/>
                  <a:pt x="503" y="455"/>
                  <a:pt x="476" y="438"/>
                </a:cubicBezTo>
                <a:cubicBezTo>
                  <a:pt x="447" y="397"/>
                  <a:pt x="446" y="396"/>
                  <a:pt x="408" y="370"/>
                </a:cubicBezTo>
                <a:cubicBezTo>
                  <a:pt x="375" y="382"/>
                  <a:pt x="351" y="403"/>
                  <a:pt x="317" y="414"/>
                </a:cubicBezTo>
                <a:cubicBezTo>
                  <a:pt x="276" y="406"/>
                  <a:pt x="290" y="390"/>
                  <a:pt x="269" y="361"/>
                </a:cubicBezTo>
                <a:cubicBezTo>
                  <a:pt x="263" y="342"/>
                  <a:pt x="250" y="337"/>
                  <a:pt x="236" y="322"/>
                </a:cubicBezTo>
                <a:cubicBezTo>
                  <a:pt x="230" y="304"/>
                  <a:pt x="222" y="273"/>
                  <a:pt x="207" y="260"/>
                </a:cubicBezTo>
                <a:cubicBezTo>
                  <a:pt x="185" y="240"/>
                  <a:pt x="165" y="235"/>
                  <a:pt x="149" y="212"/>
                </a:cubicBezTo>
                <a:cubicBezTo>
                  <a:pt x="147" y="199"/>
                  <a:pt x="147" y="186"/>
                  <a:pt x="144" y="174"/>
                </a:cubicBezTo>
                <a:cubicBezTo>
                  <a:pt x="140" y="159"/>
                  <a:pt x="100" y="68"/>
                  <a:pt x="87" y="58"/>
                </a:cubicBezTo>
                <a:cubicBezTo>
                  <a:pt x="83" y="55"/>
                  <a:pt x="77" y="55"/>
                  <a:pt x="72" y="54"/>
                </a:cubicBezTo>
                <a:cubicBezTo>
                  <a:pt x="65" y="42"/>
                  <a:pt x="61" y="32"/>
                  <a:pt x="48" y="25"/>
                </a:cubicBezTo>
                <a:cubicBezTo>
                  <a:pt x="39" y="20"/>
                  <a:pt x="20" y="15"/>
                  <a:pt x="20" y="15"/>
                </a:cubicBezTo>
                <a:cubicBezTo>
                  <a:pt x="4" y="0"/>
                  <a:pt x="12" y="1"/>
                  <a:pt x="0" y="1"/>
                </a:cubicBezTo>
              </a:path>
            </a:pathLst>
          </a:custGeom>
          <a:noFill/>
          <a:ln w="22225" cap="flat" cmpd="sng">
            <a:solidFill>
              <a:schemeClr val="tx1"/>
            </a:solidFill>
            <a:prstDash val="dashDot"/>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43" name="未知"/>
          <p:cNvSpPr/>
          <p:nvPr/>
        </p:nvSpPr>
        <p:spPr>
          <a:xfrm>
            <a:off x="5775325" y="4106863"/>
            <a:ext cx="1746250" cy="2303462"/>
          </a:xfrm>
          <a:custGeom>
            <a:avLst/>
            <a:gdLst>
              <a:gd name="txL" fmla="*/ 0 w 1100"/>
              <a:gd name="txT" fmla="*/ 0 h 1451"/>
              <a:gd name="txR" fmla="*/ 1100 w 1100"/>
              <a:gd name="txB" fmla="*/ 1451 h 1451"/>
            </a:gdLst>
            <a:ahLst/>
            <a:cxnLst>
              <a:cxn ang="0">
                <a:pos x="1746250" y="519112"/>
              </a:cxn>
              <a:cxn ang="0">
                <a:pos x="1730375" y="639762"/>
              </a:cxn>
              <a:cxn ang="0">
                <a:pos x="1593850" y="715962"/>
              </a:cxn>
              <a:cxn ang="0">
                <a:pos x="1531937" y="777875"/>
              </a:cxn>
              <a:cxn ang="0">
                <a:pos x="1501775" y="823912"/>
              </a:cxn>
              <a:cxn ang="0">
                <a:pos x="1387475" y="982662"/>
              </a:cxn>
              <a:cxn ang="0">
                <a:pos x="1327150" y="1028700"/>
              </a:cxn>
              <a:cxn ang="0">
                <a:pos x="1143000" y="1211262"/>
              </a:cxn>
              <a:cxn ang="0">
                <a:pos x="1082675" y="1333500"/>
              </a:cxn>
              <a:cxn ang="0">
                <a:pos x="1074737" y="1539875"/>
              </a:cxn>
              <a:cxn ang="0">
                <a:pos x="1066800" y="1608137"/>
              </a:cxn>
              <a:cxn ang="0">
                <a:pos x="1044575" y="1624012"/>
              </a:cxn>
              <a:cxn ang="0">
                <a:pos x="1028700" y="1700212"/>
              </a:cxn>
              <a:cxn ang="0">
                <a:pos x="922337" y="1782762"/>
              </a:cxn>
              <a:cxn ang="0">
                <a:pos x="862013" y="1920875"/>
              </a:cxn>
              <a:cxn ang="0">
                <a:pos x="862013" y="2195512"/>
              </a:cxn>
              <a:cxn ang="0">
                <a:pos x="854075" y="2271712"/>
              </a:cxn>
              <a:cxn ang="0">
                <a:pos x="808037" y="2255837"/>
              </a:cxn>
              <a:cxn ang="0">
                <a:pos x="747712" y="2247900"/>
              </a:cxn>
              <a:cxn ang="0">
                <a:pos x="625475" y="2239962"/>
              </a:cxn>
              <a:cxn ang="0">
                <a:pos x="488950" y="2271712"/>
              </a:cxn>
              <a:cxn ang="0">
                <a:pos x="350837" y="2286000"/>
              </a:cxn>
              <a:cxn ang="0">
                <a:pos x="404812" y="2111375"/>
              </a:cxn>
              <a:cxn ang="0">
                <a:pos x="450850" y="2019300"/>
              </a:cxn>
              <a:cxn ang="0">
                <a:pos x="465137" y="1966912"/>
              </a:cxn>
              <a:cxn ang="0">
                <a:pos x="312737" y="1874837"/>
              </a:cxn>
              <a:cxn ang="0">
                <a:pos x="214313" y="1836737"/>
              </a:cxn>
              <a:cxn ang="0">
                <a:pos x="252412" y="1608137"/>
              </a:cxn>
              <a:cxn ang="0">
                <a:pos x="198437" y="1379537"/>
              </a:cxn>
              <a:cxn ang="0">
                <a:pos x="130175" y="1281112"/>
              </a:cxn>
              <a:cxn ang="0">
                <a:pos x="107950" y="1120775"/>
              </a:cxn>
              <a:cxn ang="0">
                <a:pos x="0" y="1006475"/>
              </a:cxn>
              <a:cxn ang="0">
                <a:pos x="69850" y="892175"/>
              </a:cxn>
              <a:cxn ang="0">
                <a:pos x="160337" y="792162"/>
              </a:cxn>
              <a:cxn ang="0">
                <a:pos x="222250" y="701675"/>
              </a:cxn>
              <a:cxn ang="0">
                <a:pos x="168275" y="457200"/>
              </a:cxn>
              <a:cxn ang="0">
                <a:pos x="146050" y="328612"/>
              </a:cxn>
              <a:cxn ang="0">
                <a:pos x="381000" y="198437"/>
              </a:cxn>
              <a:cxn ang="0">
                <a:pos x="519112" y="106362"/>
              </a:cxn>
              <a:cxn ang="0">
                <a:pos x="603250" y="61912"/>
              </a:cxn>
              <a:cxn ang="0">
                <a:pos x="671512" y="0"/>
              </a:cxn>
            </a:cxnLst>
            <a:rect l="txL" t="txT" r="txR" b="txB"/>
            <a:pathLst>
              <a:path w="1100" h="1451">
                <a:moveTo>
                  <a:pt x="1100" y="327"/>
                </a:moveTo>
                <a:cubicBezTo>
                  <a:pt x="1096" y="352"/>
                  <a:pt x="1097" y="379"/>
                  <a:pt x="1090" y="403"/>
                </a:cubicBezTo>
                <a:cubicBezTo>
                  <a:pt x="1082" y="431"/>
                  <a:pt x="1027" y="444"/>
                  <a:pt x="1004" y="451"/>
                </a:cubicBezTo>
                <a:cubicBezTo>
                  <a:pt x="987" y="462"/>
                  <a:pt x="979" y="476"/>
                  <a:pt x="965" y="490"/>
                </a:cubicBezTo>
                <a:cubicBezTo>
                  <a:pt x="953" y="523"/>
                  <a:pt x="970" y="483"/>
                  <a:pt x="946" y="519"/>
                </a:cubicBezTo>
                <a:cubicBezTo>
                  <a:pt x="921" y="557"/>
                  <a:pt x="918" y="591"/>
                  <a:pt x="874" y="619"/>
                </a:cubicBezTo>
                <a:cubicBezTo>
                  <a:pt x="862" y="637"/>
                  <a:pt x="853" y="637"/>
                  <a:pt x="836" y="648"/>
                </a:cubicBezTo>
                <a:cubicBezTo>
                  <a:pt x="798" y="703"/>
                  <a:pt x="786" y="734"/>
                  <a:pt x="720" y="763"/>
                </a:cubicBezTo>
                <a:cubicBezTo>
                  <a:pt x="710" y="786"/>
                  <a:pt x="696" y="820"/>
                  <a:pt x="682" y="840"/>
                </a:cubicBezTo>
                <a:cubicBezTo>
                  <a:pt x="667" y="884"/>
                  <a:pt x="674" y="924"/>
                  <a:pt x="677" y="970"/>
                </a:cubicBezTo>
                <a:cubicBezTo>
                  <a:pt x="675" y="984"/>
                  <a:pt x="677" y="999"/>
                  <a:pt x="672" y="1013"/>
                </a:cubicBezTo>
                <a:cubicBezTo>
                  <a:pt x="670" y="1018"/>
                  <a:pt x="661" y="1018"/>
                  <a:pt x="658" y="1023"/>
                </a:cubicBezTo>
                <a:cubicBezTo>
                  <a:pt x="654" y="1029"/>
                  <a:pt x="648" y="1070"/>
                  <a:pt x="648" y="1071"/>
                </a:cubicBezTo>
                <a:cubicBezTo>
                  <a:pt x="641" y="1093"/>
                  <a:pt x="602" y="1117"/>
                  <a:pt x="581" y="1123"/>
                </a:cubicBezTo>
                <a:cubicBezTo>
                  <a:pt x="550" y="1145"/>
                  <a:pt x="548" y="1174"/>
                  <a:pt x="543" y="1210"/>
                </a:cubicBezTo>
                <a:cubicBezTo>
                  <a:pt x="545" y="1259"/>
                  <a:pt x="560" y="1332"/>
                  <a:pt x="543" y="1383"/>
                </a:cubicBezTo>
                <a:cubicBezTo>
                  <a:pt x="541" y="1399"/>
                  <a:pt x="549" y="1419"/>
                  <a:pt x="538" y="1431"/>
                </a:cubicBezTo>
                <a:cubicBezTo>
                  <a:pt x="531" y="1439"/>
                  <a:pt x="519" y="1422"/>
                  <a:pt x="509" y="1421"/>
                </a:cubicBezTo>
                <a:cubicBezTo>
                  <a:pt x="496" y="1419"/>
                  <a:pt x="484" y="1418"/>
                  <a:pt x="471" y="1416"/>
                </a:cubicBezTo>
                <a:cubicBezTo>
                  <a:pt x="443" y="1407"/>
                  <a:pt x="423" y="1408"/>
                  <a:pt x="394" y="1411"/>
                </a:cubicBezTo>
                <a:cubicBezTo>
                  <a:pt x="366" y="1418"/>
                  <a:pt x="337" y="1426"/>
                  <a:pt x="308" y="1431"/>
                </a:cubicBezTo>
                <a:cubicBezTo>
                  <a:pt x="274" y="1451"/>
                  <a:pt x="271" y="1444"/>
                  <a:pt x="221" y="1440"/>
                </a:cubicBezTo>
                <a:cubicBezTo>
                  <a:pt x="205" y="1395"/>
                  <a:pt x="213" y="1355"/>
                  <a:pt x="255" y="1330"/>
                </a:cubicBezTo>
                <a:cubicBezTo>
                  <a:pt x="266" y="1311"/>
                  <a:pt x="272" y="1291"/>
                  <a:pt x="284" y="1272"/>
                </a:cubicBezTo>
                <a:cubicBezTo>
                  <a:pt x="286" y="1261"/>
                  <a:pt x="293" y="1250"/>
                  <a:pt x="293" y="1239"/>
                </a:cubicBezTo>
                <a:cubicBezTo>
                  <a:pt x="293" y="1169"/>
                  <a:pt x="262" y="1186"/>
                  <a:pt x="197" y="1181"/>
                </a:cubicBezTo>
                <a:cubicBezTo>
                  <a:pt x="174" y="1175"/>
                  <a:pt x="157" y="1165"/>
                  <a:pt x="135" y="1157"/>
                </a:cubicBezTo>
                <a:cubicBezTo>
                  <a:pt x="116" y="1103"/>
                  <a:pt x="146" y="1062"/>
                  <a:pt x="159" y="1013"/>
                </a:cubicBezTo>
                <a:cubicBezTo>
                  <a:pt x="154" y="967"/>
                  <a:pt x="146" y="911"/>
                  <a:pt x="125" y="869"/>
                </a:cubicBezTo>
                <a:cubicBezTo>
                  <a:pt x="113" y="845"/>
                  <a:pt x="91" y="833"/>
                  <a:pt x="82" y="807"/>
                </a:cubicBezTo>
                <a:cubicBezTo>
                  <a:pt x="76" y="775"/>
                  <a:pt x="82" y="735"/>
                  <a:pt x="68" y="706"/>
                </a:cubicBezTo>
                <a:cubicBezTo>
                  <a:pt x="55" y="678"/>
                  <a:pt x="19" y="660"/>
                  <a:pt x="0" y="634"/>
                </a:cubicBezTo>
                <a:cubicBezTo>
                  <a:pt x="10" y="604"/>
                  <a:pt x="21" y="584"/>
                  <a:pt x="44" y="562"/>
                </a:cubicBezTo>
                <a:cubicBezTo>
                  <a:pt x="50" y="540"/>
                  <a:pt x="82" y="513"/>
                  <a:pt x="101" y="499"/>
                </a:cubicBezTo>
                <a:cubicBezTo>
                  <a:pt x="108" y="479"/>
                  <a:pt x="124" y="457"/>
                  <a:pt x="140" y="442"/>
                </a:cubicBezTo>
                <a:cubicBezTo>
                  <a:pt x="136" y="392"/>
                  <a:pt x="130" y="334"/>
                  <a:pt x="106" y="288"/>
                </a:cubicBezTo>
                <a:cubicBezTo>
                  <a:pt x="103" y="258"/>
                  <a:pt x="97" y="236"/>
                  <a:pt x="92" y="207"/>
                </a:cubicBezTo>
                <a:cubicBezTo>
                  <a:pt x="106" y="136"/>
                  <a:pt x="191" y="157"/>
                  <a:pt x="240" y="125"/>
                </a:cubicBezTo>
                <a:cubicBezTo>
                  <a:pt x="269" y="106"/>
                  <a:pt x="294" y="78"/>
                  <a:pt x="327" y="67"/>
                </a:cubicBezTo>
                <a:cubicBezTo>
                  <a:pt x="341" y="46"/>
                  <a:pt x="359" y="52"/>
                  <a:pt x="380" y="39"/>
                </a:cubicBezTo>
                <a:cubicBezTo>
                  <a:pt x="386" y="29"/>
                  <a:pt x="413" y="0"/>
                  <a:pt x="423" y="0"/>
                </a:cubicBezTo>
              </a:path>
            </a:pathLst>
          </a:custGeom>
          <a:noFill/>
          <a:ln w="22225" cap="flat" cmpd="sng">
            <a:solidFill>
              <a:schemeClr val="tx1"/>
            </a:solidFill>
            <a:prstDash val="dashDot"/>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44" name="未知"/>
          <p:cNvSpPr/>
          <p:nvPr/>
        </p:nvSpPr>
        <p:spPr>
          <a:xfrm>
            <a:off x="5699125" y="4122738"/>
            <a:ext cx="184150" cy="339725"/>
          </a:xfrm>
          <a:custGeom>
            <a:avLst/>
            <a:gdLst>
              <a:gd name="txL" fmla="*/ 0 w 116"/>
              <a:gd name="txT" fmla="*/ 0 h 214"/>
              <a:gd name="txR" fmla="*/ 116 w 116"/>
              <a:gd name="txB" fmla="*/ 214 h 214"/>
            </a:gdLst>
            <a:ahLst/>
            <a:cxnLst>
              <a:cxn ang="0">
                <a:pos x="0" y="0"/>
              </a:cxn>
              <a:cxn ang="0">
                <a:pos x="38100" y="136525"/>
              </a:cxn>
              <a:cxn ang="0">
                <a:pos x="31750" y="228600"/>
              </a:cxn>
              <a:cxn ang="0">
                <a:pos x="184150" y="304800"/>
              </a:cxn>
            </a:cxnLst>
            <a:rect l="txL" t="txT" r="txR" b="txB"/>
            <a:pathLst>
              <a:path w="116" h="214">
                <a:moveTo>
                  <a:pt x="0" y="0"/>
                </a:moveTo>
                <a:cubicBezTo>
                  <a:pt x="32" y="19"/>
                  <a:pt x="21" y="46"/>
                  <a:pt x="24" y="86"/>
                </a:cubicBezTo>
                <a:cubicBezTo>
                  <a:pt x="23" y="105"/>
                  <a:pt x="22" y="125"/>
                  <a:pt x="20" y="144"/>
                </a:cubicBezTo>
                <a:cubicBezTo>
                  <a:pt x="11" y="214"/>
                  <a:pt x="73" y="149"/>
                  <a:pt x="116" y="192"/>
                </a:cubicBezTo>
              </a:path>
            </a:pathLst>
          </a:custGeom>
          <a:noFill/>
          <a:ln w="22225" cap="flat" cmpd="sng">
            <a:solidFill>
              <a:schemeClr val="tx1"/>
            </a:solidFill>
            <a:prstDash val="dashDot"/>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45" name="未知"/>
          <p:cNvSpPr/>
          <p:nvPr/>
        </p:nvSpPr>
        <p:spPr>
          <a:xfrm>
            <a:off x="3878263" y="3619500"/>
            <a:ext cx="1608137" cy="777875"/>
          </a:xfrm>
          <a:custGeom>
            <a:avLst/>
            <a:gdLst>
              <a:gd name="txL" fmla="*/ 0 w 1013"/>
              <a:gd name="txT" fmla="*/ 0 h 490"/>
              <a:gd name="txR" fmla="*/ 1013 w 1013"/>
              <a:gd name="txB" fmla="*/ 490 h 490"/>
            </a:gdLst>
            <a:ahLst/>
            <a:cxnLst>
              <a:cxn ang="0">
                <a:pos x="1608137" y="571500"/>
              </a:cxn>
              <a:cxn ang="0">
                <a:pos x="1463675" y="601663"/>
              </a:cxn>
              <a:cxn ang="0">
                <a:pos x="1395412" y="631825"/>
              </a:cxn>
              <a:cxn ang="0">
                <a:pos x="1379537" y="579438"/>
              </a:cxn>
              <a:cxn ang="0">
                <a:pos x="1357312" y="457200"/>
              </a:cxn>
              <a:cxn ang="0">
                <a:pos x="1257300" y="479425"/>
              </a:cxn>
              <a:cxn ang="0">
                <a:pos x="1150937" y="473075"/>
              </a:cxn>
              <a:cxn ang="0">
                <a:pos x="1052512" y="427038"/>
              </a:cxn>
              <a:cxn ang="0">
                <a:pos x="944562" y="411163"/>
              </a:cxn>
              <a:cxn ang="0">
                <a:pos x="762000" y="396875"/>
              </a:cxn>
              <a:cxn ang="0">
                <a:pos x="739775" y="555625"/>
              </a:cxn>
              <a:cxn ang="0">
                <a:pos x="587375" y="555625"/>
              </a:cxn>
              <a:cxn ang="0">
                <a:pos x="495300" y="533400"/>
              </a:cxn>
              <a:cxn ang="0">
                <a:pos x="411162" y="593725"/>
              </a:cxn>
              <a:cxn ang="0">
                <a:pos x="342900" y="639763"/>
              </a:cxn>
              <a:cxn ang="0">
                <a:pos x="312737" y="708025"/>
              </a:cxn>
              <a:cxn ang="0">
                <a:pos x="282575" y="754063"/>
              </a:cxn>
              <a:cxn ang="0">
                <a:pos x="274637" y="777875"/>
              </a:cxn>
              <a:cxn ang="0">
                <a:pos x="220662" y="723900"/>
              </a:cxn>
              <a:cxn ang="0">
                <a:pos x="190500" y="677863"/>
              </a:cxn>
              <a:cxn ang="0">
                <a:pos x="122237" y="593725"/>
              </a:cxn>
              <a:cxn ang="0">
                <a:pos x="106362" y="541338"/>
              </a:cxn>
              <a:cxn ang="0">
                <a:pos x="61912" y="511175"/>
              </a:cxn>
              <a:cxn ang="0">
                <a:pos x="38100" y="495300"/>
              </a:cxn>
              <a:cxn ang="0">
                <a:pos x="0" y="250825"/>
              </a:cxn>
              <a:cxn ang="0">
                <a:pos x="176212" y="182563"/>
              </a:cxn>
              <a:cxn ang="0">
                <a:pos x="304800" y="228600"/>
              </a:cxn>
              <a:cxn ang="0">
                <a:pos x="381000" y="198437"/>
              </a:cxn>
              <a:cxn ang="0">
                <a:pos x="388937" y="174625"/>
              </a:cxn>
              <a:cxn ang="0">
                <a:pos x="434975" y="144463"/>
              </a:cxn>
              <a:cxn ang="0">
                <a:pos x="571500" y="98425"/>
              </a:cxn>
              <a:cxn ang="0">
                <a:pos x="617537" y="68263"/>
              </a:cxn>
              <a:cxn ang="0">
                <a:pos x="625475" y="22225"/>
              </a:cxn>
              <a:cxn ang="0">
                <a:pos x="633412" y="0"/>
              </a:cxn>
            </a:cxnLst>
            <a:rect l="txL" t="txT" r="txR" b="txB"/>
            <a:pathLst>
              <a:path w="1013" h="490">
                <a:moveTo>
                  <a:pt x="1013" y="360"/>
                </a:moveTo>
                <a:cubicBezTo>
                  <a:pt x="968" y="364"/>
                  <a:pt x="960" y="371"/>
                  <a:pt x="922" y="379"/>
                </a:cubicBezTo>
                <a:cubicBezTo>
                  <a:pt x="907" y="389"/>
                  <a:pt x="896" y="393"/>
                  <a:pt x="879" y="398"/>
                </a:cubicBezTo>
                <a:cubicBezTo>
                  <a:pt x="834" y="392"/>
                  <a:pt x="848" y="395"/>
                  <a:pt x="869" y="365"/>
                </a:cubicBezTo>
                <a:cubicBezTo>
                  <a:pt x="879" y="336"/>
                  <a:pt x="877" y="310"/>
                  <a:pt x="855" y="288"/>
                </a:cubicBezTo>
                <a:cubicBezTo>
                  <a:pt x="831" y="291"/>
                  <a:pt x="814" y="296"/>
                  <a:pt x="792" y="302"/>
                </a:cubicBezTo>
                <a:cubicBezTo>
                  <a:pt x="770" y="301"/>
                  <a:pt x="747" y="302"/>
                  <a:pt x="725" y="298"/>
                </a:cubicBezTo>
                <a:cubicBezTo>
                  <a:pt x="703" y="294"/>
                  <a:pt x="686" y="273"/>
                  <a:pt x="663" y="269"/>
                </a:cubicBezTo>
                <a:cubicBezTo>
                  <a:pt x="640" y="265"/>
                  <a:pt x="595" y="259"/>
                  <a:pt x="595" y="259"/>
                </a:cubicBezTo>
                <a:cubicBezTo>
                  <a:pt x="551" y="243"/>
                  <a:pt x="529" y="246"/>
                  <a:pt x="480" y="250"/>
                </a:cubicBezTo>
                <a:cubicBezTo>
                  <a:pt x="446" y="272"/>
                  <a:pt x="463" y="312"/>
                  <a:pt x="466" y="350"/>
                </a:cubicBezTo>
                <a:cubicBezTo>
                  <a:pt x="436" y="370"/>
                  <a:pt x="402" y="362"/>
                  <a:pt x="370" y="350"/>
                </a:cubicBezTo>
                <a:cubicBezTo>
                  <a:pt x="351" y="323"/>
                  <a:pt x="342" y="326"/>
                  <a:pt x="312" y="336"/>
                </a:cubicBezTo>
                <a:cubicBezTo>
                  <a:pt x="302" y="351"/>
                  <a:pt x="277" y="369"/>
                  <a:pt x="259" y="374"/>
                </a:cubicBezTo>
                <a:cubicBezTo>
                  <a:pt x="226" y="397"/>
                  <a:pt x="241" y="388"/>
                  <a:pt x="216" y="403"/>
                </a:cubicBezTo>
                <a:cubicBezTo>
                  <a:pt x="202" y="426"/>
                  <a:pt x="209" y="413"/>
                  <a:pt x="197" y="446"/>
                </a:cubicBezTo>
                <a:cubicBezTo>
                  <a:pt x="193" y="457"/>
                  <a:pt x="182" y="464"/>
                  <a:pt x="178" y="475"/>
                </a:cubicBezTo>
                <a:cubicBezTo>
                  <a:pt x="176" y="480"/>
                  <a:pt x="175" y="485"/>
                  <a:pt x="173" y="490"/>
                </a:cubicBezTo>
                <a:cubicBezTo>
                  <a:pt x="161" y="473"/>
                  <a:pt x="151" y="473"/>
                  <a:pt x="139" y="456"/>
                </a:cubicBezTo>
                <a:cubicBezTo>
                  <a:pt x="130" y="425"/>
                  <a:pt x="142" y="460"/>
                  <a:pt x="120" y="427"/>
                </a:cubicBezTo>
                <a:cubicBezTo>
                  <a:pt x="104" y="403"/>
                  <a:pt x="104" y="393"/>
                  <a:pt x="77" y="374"/>
                </a:cubicBezTo>
                <a:cubicBezTo>
                  <a:pt x="77" y="373"/>
                  <a:pt x="70" y="344"/>
                  <a:pt x="67" y="341"/>
                </a:cubicBezTo>
                <a:cubicBezTo>
                  <a:pt x="59" y="333"/>
                  <a:pt x="48" y="328"/>
                  <a:pt x="39" y="322"/>
                </a:cubicBezTo>
                <a:cubicBezTo>
                  <a:pt x="34" y="319"/>
                  <a:pt x="24" y="312"/>
                  <a:pt x="24" y="312"/>
                </a:cubicBezTo>
                <a:cubicBezTo>
                  <a:pt x="8" y="266"/>
                  <a:pt x="49" y="190"/>
                  <a:pt x="0" y="158"/>
                </a:cubicBezTo>
                <a:cubicBezTo>
                  <a:pt x="25" y="123"/>
                  <a:pt x="71" y="120"/>
                  <a:pt x="111" y="115"/>
                </a:cubicBezTo>
                <a:cubicBezTo>
                  <a:pt x="147" y="120"/>
                  <a:pt x="163" y="123"/>
                  <a:pt x="192" y="144"/>
                </a:cubicBezTo>
                <a:cubicBezTo>
                  <a:pt x="226" y="140"/>
                  <a:pt x="228" y="149"/>
                  <a:pt x="240" y="125"/>
                </a:cubicBezTo>
                <a:cubicBezTo>
                  <a:pt x="242" y="120"/>
                  <a:pt x="241" y="114"/>
                  <a:pt x="245" y="110"/>
                </a:cubicBezTo>
                <a:cubicBezTo>
                  <a:pt x="253" y="102"/>
                  <a:pt x="274" y="91"/>
                  <a:pt x="274" y="91"/>
                </a:cubicBezTo>
                <a:cubicBezTo>
                  <a:pt x="292" y="63"/>
                  <a:pt x="329" y="67"/>
                  <a:pt x="360" y="62"/>
                </a:cubicBezTo>
                <a:cubicBezTo>
                  <a:pt x="362" y="61"/>
                  <a:pt x="388" y="46"/>
                  <a:pt x="389" y="43"/>
                </a:cubicBezTo>
                <a:cubicBezTo>
                  <a:pt x="393" y="34"/>
                  <a:pt x="392" y="24"/>
                  <a:pt x="394" y="14"/>
                </a:cubicBezTo>
                <a:cubicBezTo>
                  <a:pt x="395" y="9"/>
                  <a:pt x="399" y="0"/>
                  <a:pt x="399" y="0"/>
                </a:cubicBezTo>
              </a:path>
            </a:pathLst>
          </a:custGeom>
          <a:noFill/>
          <a:ln w="22225" cap="flat" cmpd="sng">
            <a:solidFill>
              <a:schemeClr val="tx1"/>
            </a:solidFill>
            <a:prstDash val="dashDot"/>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46" name="未知"/>
          <p:cNvSpPr/>
          <p:nvPr/>
        </p:nvSpPr>
        <p:spPr>
          <a:xfrm>
            <a:off x="3978275" y="4435475"/>
            <a:ext cx="1987550" cy="1919288"/>
          </a:xfrm>
          <a:custGeom>
            <a:avLst/>
            <a:gdLst>
              <a:gd name="txL" fmla="*/ 0 w 1252"/>
              <a:gd name="txT" fmla="*/ 0 h 1209"/>
              <a:gd name="txR" fmla="*/ 1252 w 1252"/>
              <a:gd name="txB" fmla="*/ 1209 h 1209"/>
            </a:gdLst>
            <a:ahLst/>
            <a:cxnLst>
              <a:cxn ang="0">
                <a:pos x="196850" y="0"/>
              </a:cxn>
              <a:cxn ang="0">
                <a:pos x="174625" y="90488"/>
              </a:cxn>
              <a:cxn ang="0">
                <a:pos x="166687" y="114300"/>
              </a:cxn>
              <a:cxn ang="0">
                <a:pos x="204788" y="495300"/>
              </a:cxn>
              <a:cxn ang="0">
                <a:pos x="212725" y="639763"/>
              </a:cxn>
              <a:cxn ang="0">
                <a:pos x="212725" y="700088"/>
              </a:cxn>
              <a:cxn ang="0">
                <a:pos x="166687" y="730250"/>
              </a:cxn>
              <a:cxn ang="0">
                <a:pos x="136525" y="768350"/>
              </a:cxn>
              <a:cxn ang="0">
                <a:pos x="82550" y="822325"/>
              </a:cxn>
              <a:cxn ang="0">
                <a:pos x="0" y="890588"/>
              </a:cxn>
              <a:cxn ang="0">
                <a:pos x="158750" y="898525"/>
              </a:cxn>
              <a:cxn ang="0">
                <a:pos x="228600" y="958850"/>
              </a:cxn>
              <a:cxn ang="0">
                <a:pos x="204788" y="1111250"/>
              </a:cxn>
              <a:cxn ang="0">
                <a:pos x="242888" y="1325563"/>
              </a:cxn>
              <a:cxn ang="0">
                <a:pos x="228600" y="1385888"/>
              </a:cxn>
              <a:cxn ang="0">
                <a:pos x="311150" y="1401763"/>
              </a:cxn>
              <a:cxn ang="0">
                <a:pos x="419100" y="1385888"/>
              </a:cxn>
              <a:cxn ang="0">
                <a:pos x="601662" y="1333500"/>
              </a:cxn>
              <a:cxn ang="0">
                <a:pos x="669925" y="1301750"/>
              </a:cxn>
              <a:cxn ang="0">
                <a:pos x="838200" y="1263650"/>
              </a:cxn>
              <a:cxn ang="0">
                <a:pos x="906463" y="1309688"/>
              </a:cxn>
              <a:cxn ang="0">
                <a:pos x="936625" y="1355725"/>
              </a:cxn>
              <a:cxn ang="0">
                <a:pos x="882650" y="1416050"/>
              </a:cxn>
              <a:cxn ang="0">
                <a:pos x="944563" y="1554163"/>
              </a:cxn>
              <a:cxn ang="0">
                <a:pos x="898525" y="1638301"/>
              </a:cxn>
              <a:cxn ang="0">
                <a:pos x="890588" y="1660526"/>
              </a:cxn>
              <a:cxn ang="0">
                <a:pos x="868363" y="1676401"/>
              </a:cxn>
              <a:cxn ang="0">
                <a:pos x="838200" y="1744663"/>
              </a:cxn>
              <a:cxn ang="0">
                <a:pos x="822325" y="1790701"/>
              </a:cxn>
              <a:cxn ang="0">
                <a:pos x="830263" y="1828801"/>
              </a:cxn>
              <a:cxn ang="0">
                <a:pos x="882650" y="1797051"/>
              </a:cxn>
              <a:cxn ang="0">
                <a:pos x="906463" y="1790701"/>
              </a:cxn>
              <a:cxn ang="0">
                <a:pos x="952500" y="1766888"/>
              </a:cxn>
              <a:cxn ang="0">
                <a:pos x="982663" y="1835151"/>
              </a:cxn>
              <a:cxn ang="0">
                <a:pos x="1058862" y="1889126"/>
              </a:cxn>
              <a:cxn ang="0">
                <a:pos x="1127125" y="1919288"/>
              </a:cxn>
              <a:cxn ang="0">
                <a:pos x="1271587" y="1866901"/>
              </a:cxn>
              <a:cxn ang="0">
                <a:pos x="1295400" y="1797051"/>
              </a:cxn>
              <a:cxn ang="0">
                <a:pos x="1317625" y="1790701"/>
              </a:cxn>
              <a:cxn ang="0">
                <a:pos x="1385887" y="1766888"/>
              </a:cxn>
              <a:cxn ang="0">
                <a:pos x="1409700" y="1758951"/>
              </a:cxn>
              <a:cxn ang="0">
                <a:pos x="1492250" y="1797051"/>
              </a:cxn>
              <a:cxn ang="0">
                <a:pos x="1538287" y="1812926"/>
              </a:cxn>
              <a:cxn ang="0">
                <a:pos x="1638300" y="1720851"/>
              </a:cxn>
              <a:cxn ang="0">
                <a:pos x="1668463" y="1682751"/>
              </a:cxn>
              <a:cxn ang="0">
                <a:pos x="1828800" y="1600200"/>
              </a:cxn>
              <a:cxn ang="0">
                <a:pos x="1987550" y="1546225"/>
              </a:cxn>
            </a:cxnLst>
            <a:rect l="txL" t="txT" r="txR" b="txB"/>
            <a:pathLst>
              <a:path w="1252" h="1209">
                <a:moveTo>
                  <a:pt x="124" y="0"/>
                </a:moveTo>
                <a:cubicBezTo>
                  <a:pt x="118" y="39"/>
                  <a:pt x="123" y="18"/>
                  <a:pt x="110" y="57"/>
                </a:cubicBezTo>
                <a:cubicBezTo>
                  <a:pt x="108" y="62"/>
                  <a:pt x="105" y="72"/>
                  <a:pt x="105" y="72"/>
                </a:cubicBezTo>
                <a:cubicBezTo>
                  <a:pt x="111" y="195"/>
                  <a:pt x="101" y="227"/>
                  <a:pt x="129" y="312"/>
                </a:cubicBezTo>
                <a:cubicBezTo>
                  <a:pt x="131" y="342"/>
                  <a:pt x="131" y="373"/>
                  <a:pt x="134" y="403"/>
                </a:cubicBezTo>
                <a:cubicBezTo>
                  <a:pt x="136" y="424"/>
                  <a:pt x="149" y="413"/>
                  <a:pt x="134" y="441"/>
                </a:cubicBezTo>
                <a:cubicBezTo>
                  <a:pt x="132" y="444"/>
                  <a:pt x="108" y="458"/>
                  <a:pt x="105" y="460"/>
                </a:cubicBezTo>
                <a:cubicBezTo>
                  <a:pt x="93" y="495"/>
                  <a:pt x="110" y="457"/>
                  <a:pt x="86" y="484"/>
                </a:cubicBezTo>
                <a:cubicBezTo>
                  <a:pt x="54" y="521"/>
                  <a:pt x="83" y="508"/>
                  <a:pt x="52" y="518"/>
                </a:cubicBezTo>
                <a:cubicBezTo>
                  <a:pt x="31" y="532"/>
                  <a:pt x="20" y="548"/>
                  <a:pt x="0" y="561"/>
                </a:cubicBezTo>
                <a:cubicBezTo>
                  <a:pt x="22" y="569"/>
                  <a:pt x="88" y="565"/>
                  <a:pt x="100" y="566"/>
                </a:cubicBezTo>
                <a:cubicBezTo>
                  <a:pt x="115" y="580"/>
                  <a:pt x="127" y="594"/>
                  <a:pt x="144" y="604"/>
                </a:cubicBezTo>
                <a:cubicBezTo>
                  <a:pt x="152" y="636"/>
                  <a:pt x="135" y="668"/>
                  <a:pt x="129" y="700"/>
                </a:cubicBezTo>
                <a:cubicBezTo>
                  <a:pt x="133" y="747"/>
                  <a:pt x="138" y="790"/>
                  <a:pt x="153" y="835"/>
                </a:cubicBezTo>
                <a:cubicBezTo>
                  <a:pt x="153" y="835"/>
                  <a:pt x="143" y="872"/>
                  <a:pt x="144" y="873"/>
                </a:cubicBezTo>
                <a:cubicBezTo>
                  <a:pt x="158" y="884"/>
                  <a:pt x="179" y="879"/>
                  <a:pt x="196" y="883"/>
                </a:cubicBezTo>
                <a:cubicBezTo>
                  <a:pt x="223" y="899"/>
                  <a:pt x="240" y="886"/>
                  <a:pt x="264" y="873"/>
                </a:cubicBezTo>
                <a:cubicBezTo>
                  <a:pt x="298" y="856"/>
                  <a:pt x="342" y="850"/>
                  <a:pt x="379" y="840"/>
                </a:cubicBezTo>
                <a:cubicBezTo>
                  <a:pt x="427" y="802"/>
                  <a:pt x="367" y="845"/>
                  <a:pt x="422" y="820"/>
                </a:cubicBezTo>
                <a:cubicBezTo>
                  <a:pt x="499" y="785"/>
                  <a:pt x="381" y="806"/>
                  <a:pt x="528" y="796"/>
                </a:cubicBezTo>
                <a:cubicBezTo>
                  <a:pt x="551" y="802"/>
                  <a:pt x="551" y="813"/>
                  <a:pt x="571" y="825"/>
                </a:cubicBezTo>
                <a:cubicBezTo>
                  <a:pt x="577" y="835"/>
                  <a:pt x="590" y="842"/>
                  <a:pt x="590" y="854"/>
                </a:cubicBezTo>
                <a:cubicBezTo>
                  <a:pt x="590" y="865"/>
                  <a:pt x="562" y="883"/>
                  <a:pt x="556" y="892"/>
                </a:cubicBezTo>
                <a:cubicBezTo>
                  <a:pt x="546" y="930"/>
                  <a:pt x="564" y="958"/>
                  <a:pt x="595" y="979"/>
                </a:cubicBezTo>
                <a:cubicBezTo>
                  <a:pt x="590" y="1008"/>
                  <a:pt x="589" y="1015"/>
                  <a:pt x="566" y="1032"/>
                </a:cubicBezTo>
                <a:cubicBezTo>
                  <a:pt x="564" y="1037"/>
                  <a:pt x="564" y="1042"/>
                  <a:pt x="561" y="1046"/>
                </a:cubicBezTo>
                <a:cubicBezTo>
                  <a:pt x="557" y="1050"/>
                  <a:pt x="550" y="1051"/>
                  <a:pt x="547" y="1056"/>
                </a:cubicBezTo>
                <a:cubicBezTo>
                  <a:pt x="539" y="1069"/>
                  <a:pt x="534" y="1085"/>
                  <a:pt x="528" y="1099"/>
                </a:cubicBezTo>
                <a:cubicBezTo>
                  <a:pt x="524" y="1108"/>
                  <a:pt x="518" y="1128"/>
                  <a:pt x="518" y="1128"/>
                </a:cubicBezTo>
                <a:cubicBezTo>
                  <a:pt x="520" y="1136"/>
                  <a:pt x="516" y="1148"/>
                  <a:pt x="523" y="1152"/>
                </a:cubicBezTo>
                <a:cubicBezTo>
                  <a:pt x="546" y="1167"/>
                  <a:pt x="547" y="1139"/>
                  <a:pt x="556" y="1132"/>
                </a:cubicBezTo>
                <a:cubicBezTo>
                  <a:pt x="560" y="1129"/>
                  <a:pt x="566" y="1129"/>
                  <a:pt x="571" y="1128"/>
                </a:cubicBezTo>
                <a:cubicBezTo>
                  <a:pt x="575" y="1125"/>
                  <a:pt x="593" y="1110"/>
                  <a:pt x="600" y="1113"/>
                </a:cubicBezTo>
                <a:cubicBezTo>
                  <a:pt x="614" y="1119"/>
                  <a:pt x="608" y="1145"/>
                  <a:pt x="619" y="1156"/>
                </a:cubicBezTo>
                <a:cubicBezTo>
                  <a:pt x="638" y="1177"/>
                  <a:pt x="638" y="1184"/>
                  <a:pt x="667" y="1190"/>
                </a:cubicBezTo>
                <a:cubicBezTo>
                  <a:pt x="681" y="1200"/>
                  <a:pt x="694" y="1203"/>
                  <a:pt x="710" y="1209"/>
                </a:cubicBezTo>
                <a:cubicBezTo>
                  <a:pt x="754" y="1204"/>
                  <a:pt x="771" y="1206"/>
                  <a:pt x="801" y="1176"/>
                </a:cubicBezTo>
                <a:cubicBezTo>
                  <a:pt x="813" y="1142"/>
                  <a:pt x="808" y="1157"/>
                  <a:pt x="816" y="1132"/>
                </a:cubicBezTo>
                <a:cubicBezTo>
                  <a:pt x="818" y="1127"/>
                  <a:pt x="825" y="1130"/>
                  <a:pt x="830" y="1128"/>
                </a:cubicBezTo>
                <a:cubicBezTo>
                  <a:pt x="844" y="1123"/>
                  <a:pt x="859" y="1118"/>
                  <a:pt x="873" y="1113"/>
                </a:cubicBezTo>
                <a:cubicBezTo>
                  <a:pt x="878" y="1111"/>
                  <a:pt x="888" y="1108"/>
                  <a:pt x="888" y="1108"/>
                </a:cubicBezTo>
                <a:cubicBezTo>
                  <a:pt x="934" y="1116"/>
                  <a:pt x="907" y="1121"/>
                  <a:pt x="940" y="1132"/>
                </a:cubicBezTo>
                <a:cubicBezTo>
                  <a:pt x="950" y="1135"/>
                  <a:pt x="969" y="1142"/>
                  <a:pt x="969" y="1142"/>
                </a:cubicBezTo>
                <a:cubicBezTo>
                  <a:pt x="1023" y="1133"/>
                  <a:pt x="1007" y="1122"/>
                  <a:pt x="1032" y="1084"/>
                </a:cubicBezTo>
                <a:cubicBezTo>
                  <a:pt x="1040" y="1057"/>
                  <a:pt x="1029" y="1082"/>
                  <a:pt x="1051" y="1060"/>
                </a:cubicBezTo>
                <a:cubicBezTo>
                  <a:pt x="1089" y="1022"/>
                  <a:pt x="1100" y="1014"/>
                  <a:pt x="1152" y="1008"/>
                </a:cubicBezTo>
                <a:cubicBezTo>
                  <a:pt x="1182" y="997"/>
                  <a:pt x="1220" y="974"/>
                  <a:pt x="1252" y="974"/>
                </a:cubicBezTo>
              </a:path>
            </a:pathLst>
          </a:custGeom>
          <a:noFill/>
          <a:ln w="22225" cap="flat" cmpd="sng">
            <a:solidFill>
              <a:schemeClr val="tx1"/>
            </a:solidFill>
            <a:prstDash val="dashDot"/>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47" name="未知"/>
          <p:cNvSpPr/>
          <p:nvPr/>
        </p:nvSpPr>
        <p:spPr>
          <a:xfrm>
            <a:off x="6667500" y="6172200"/>
            <a:ext cx="458788" cy="441325"/>
          </a:xfrm>
          <a:custGeom>
            <a:avLst/>
            <a:gdLst>
              <a:gd name="txL" fmla="*/ 0 w 289"/>
              <a:gd name="txT" fmla="*/ 0 h 278"/>
              <a:gd name="txR" fmla="*/ 289 w 289"/>
              <a:gd name="txB" fmla="*/ 278 h 278"/>
            </a:gdLst>
            <a:ahLst/>
            <a:cxnLst>
              <a:cxn ang="0">
                <a:pos x="0" y="0"/>
              </a:cxn>
              <a:cxn ang="0">
                <a:pos x="76200" y="46037"/>
              </a:cxn>
              <a:cxn ang="0">
                <a:pos x="182563" y="84137"/>
              </a:cxn>
              <a:cxn ang="0">
                <a:pos x="244475" y="136525"/>
              </a:cxn>
              <a:cxn ang="0">
                <a:pos x="388938" y="168275"/>
              </a:cxn>
              <a:cxn ang="0">
                <a:pos x="396875" y="282575"/>
              </a:cxn>
              <a:cxn ang="0">
                <a:pos x="441325" y="327025"/>
              </a:cxn>
              <a:cxn ang="0">
                <a:pos x="449263" y="441325"/>
              </a:cxn>
            </a:cxnLst>
            <a:rect l="txL" t="txT" r="txR" b="txB"/>
            <a:pathLst>
              <a:path w="289" h="278">
                <a:moveTo>
                  <a:pt x="0" y="0"/>
                </a:moveTo>
                <a:cubicBezTo>
                  <a:pt x="38" y="8"/>
                  <a:pt x="24" y="9"/>
                  <a:pt x="48" y="29"/>
                </a:cubicBezTo>
                <a:cubicBezTo>
                  <a:pt x="64" y="43"/>
                  <a:pt x="95" y="49"/>
                  <a:pt x="115" y="53"/>
                </a:cubicBezTo>
                <a:cubicBezTo>
                  <a:pt x="131" y="62"/>
                  <a:pt x="136" y="81"/>
                  <a:pt x="154" y="86"/>
                </a:cubicBezTo>
                <a:cubicBezTo>
                  <a:pt x="184" y="95"/>
                  <a:pt x="215" y="96"/>
                  <a:pt x="245" y="106"/>
                </a:cubicBezTo>
                <a:cubicBezTo>
                  <a:pt x="247" y="130"/>
                  <a:pt x="242" y="155"/>
                  <a:pt x="250" y="178"/>
                </a:cubicBezTo>
                <a:cubicBezTo>
                  <a:pt x="254" y="191"/>
                  <a:pt x="278" y="206"/>
                  <a:pt x="278" y="206"/>
                </a:cubicBezTo>
                <a:cubicBezTo>
                  <a:pt x="289" y="239"/>
                  <a:pt x="283" y="216"/>
                  <a:pt x="283" y="278"/>
                </a:cubicBezTo>
              </a:path>
            </a:pathLst>
          </a:custGeom>
          <a:noFill/>
          <a:ln w="22225" cap="flat" cmpd="sng">
            <a:solidFill>
              <a:schemeClr val="tx1"/>
            </a:solidFill>
            <a:prstDash val="dashDot"/>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48" name="未知"/>
          <p:cNvSpPr/>
          <p:nvPr/>
        </p:nvSpPr>
        <p:spPr>
          <a:xfrm>
            <a:off x="5189538" y="6370638"/>
            <a:ext cx="220662" cy="312737"/>
          </a:xfrm>
          <a:custGeom>
            <a:avLst/>
            <a:gdLst>
              <a:gd name="txL" fmla="*/ 0 w 139"/>
              <a:gd name="txT" fmla="*/ 0 h 197"/>
              <a:gd name="txR" fmla="*/ 139 w 139"/>
              <a:gd name="txB" fmla="*/ 197 h 197"/>
            </a:gdLst>
            <a:ahLst/>
            <a:cxnLst>
              <a:cxn ang="0">
                <a:pos x="0" y="0"/>
              </a:cxn>
              <a:cxn ang="0">
                <a:pos x="0" y="160337"/>
              </a:cxn>
              <a:cxn ang="0">
                <a:pos x="60325" y="212725"/>
              </a:cxn>
              <a:cxn ang="0">
                <a:pos x="160337" y="136525"/>
              </a:cxn>
              <a:cxn ang="0">
                <a:pos x="212725" y="212725"/>
              </a:cxn>
              <a:cxn ang="0">
                <a:pos x="220662" y="274637"/>
              </a:cxn>
            </a:cxnLst>
            <a:rect l="txL" t="txT" r="txR" b="txB"/>
            <a:pathLst>
              <a:path w="139" h="197">
                <a:moveTo>
                  <a:pt x="0" y="0"/>
                </a:moveTo>
                <a:cubicBezTo>
                  <a:pt x="37" y="13"/>
                  <a:pt x="8" y="70"/>
                  <a:pt x="0" y="101"/>
                </a:cubicBezTo>
                <a:cubicBezTo>
                  <a:pt x="8" y="197"/>
                  <a:pt x="0" y="161"/>
                  <a:pt x="38" y="134"/>
                </a:cubicBezTo>
                <a:cubicBezTo>
                  <a:pt x="47" y="110"/>
                  <a:pt x="77" y="94"/>
                  <a:pt x="101" y="86"/>
                </a:cubicBezTo>
                <a:cubicBezTo>
                  <a:pt x="121" y="93"/>
                  <a:pt x="127" y="114"/>
                  <a:pt x="134" y="134"/>
                </a:cubicBezTo>
                <a:cubicBezTo>
                  <a:pt x="139" y="170"/>
                  <a:pt x="139" y="157"/>
                  <a:pt x="139" y="173"/>
                </a:cubicBezTo>
              </a:path>
            </a:pathLst>
          </a:custGeom>
          <a:noFill/>
          <a:ln w="22225" cap="flat" cmpd="sng">
            <a:solidFill>
              <a:schemeClr val="tx1"/>
            </a:solidFill>
            <a:prstDash val="dashDot"/>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49" name="未知"/>
          <p:cNvSpPr/>
          <p:nvPr/>
        </p:nvSpPr>
        <p:spPr>
          <a:xfrm>
            <a:off x="2308225" y="5826125"/>
            <a:ext cx="1933575" cy="819150"/>
          </a:xfrm>
          <a:custGeom>
            <a:avLst/>
            <a:gdLst>
              <a:gd name="txL" fmla="*/ 0 w 1218"/>
              <a:gd name="txT" fmla="*/ 0 h 516"/>
              <a:gd name="txR" fmla="*/ 1218 w 1218"/>
              <a:gd name="txB" fmla="*/ 516 h 516"/>
            </a:gdLst>
            <a:ahLst/>
            <a:cxnLst>
              <a:cxn ang="0">
                <a:pos x="1920875" y="11112"/>
              </a:cxn>
              <a:cxn ang="0">
                <a:pos x="1890713" y="41275"/>
              </a:cxn>
              <a:cxn ang="0">
                <a:pos x="1814513" y="79375"/>
              </a:cxn>
              <a:cxn ang="0">
                <a:pos x="1784350" y="133350"/>
              </a:cxn>
              <a:cxn ang="0">
                <a:pos x="1776413" y="171450"/>
              </a:cxn>
              <a:cxn ang="0">
                <a:pos x="1646238" y="193675"/>
              </a:cxn>
              <a:cxn ang="0">
                <a:pos x="1616075" y="223837"/>
              </a:cxn>
              <a:cxn ang="0">
                <a:pos x="1570037" y="247650"/>
              </a:cxn>
              <a:cxn ang="0">
                <a:pos x="1455737" y="201612"/>
              </a:cxn>
              <a:cxn ang="0">
                <a:pos x="1227137" y="261937"/>
              </a:cxn>
              <a:cxn ang="0">
                <a:pos x="1128712" y="315912"/>
              </a:cxn>
              <a:cxn ang="0">
                <a:pos x="1090612" y="307975"/>
              </a:cxn>
              <a:cxn ang="0">
                <a:pos x="1044575" y="292100"/>
              </a:cxn>
              <a:cxn ang="0">
                <a:pos x="930275" y="300037"/>
              </a:cxn>
              <a:cxn ang="0">
                <a:pos x="884238" y="338137"/>
              </a:cxn>
              <a:cxn ang="0">
                <a:pos x="793750" y="361950"/>
              </a:cxn>
              <a:cxn ang="0">
                <a:pos x="769937" y="376237"/>
              </a:cxn>
              <a:cxn ang="0">
                <a:pos x="747712" y="384175"/>
              </a:cxn>
              <a:cxn ang="0">
                <a:pos x="701675" y="414337"/>
              </a:cxn>
              <a:cxn ang="0">
                <a:pos x="685800" y="438150"/>
              </a:cxn>
              <a:cxn ang="0">
                <a:pos x="663575" y="452437"/>
              </a:cxn>
              <a:cxn ang="0">
                <a:pos x="587375" y="520700"/>
              </a:cxn>
              <a:cxn ang="0">
                <a:pos x="434975" y="468312"/>
              </a:cxn>
              <a:cxn ang="0">
                <a:pos x="374650" y="414337"/>
              </a:cxn>
              <a:cxn ang="0">
                <a:pos x="282575" y="400050"/>
              </a:cxn>
              <a:cxn ang="0">
                <a:pos x="0" y="482600"/>
              </a:cxn>
              <a:cxn ang="0">
                <a:pos x="7937" y="528637"/>
              </a:cxn>
              <a:cxn ang="0">
                <a:pos x="23812" y="574675"/>
              </a:cxn>
              <a:cxn ang="0">
                <a:pos x="184150" y="642937"/>
              </a:cxn>
              <a:cxn ang="0">
                <a:pos x="266700" y="704850"/>
              </a:cxn>
              <a:cxn ang="0">
                <a:pos x="298450" y="773112"/>
              </a:cxn>
              <a:cxn ang="0">
                <a:pos x="374650" y="795337"/>
              </a:cxn>
              <a:cxn ang="0">
                <a:pos x="511175" y="787400"/>
              </a:cxn>
              <a:cxn ang="0">
                <a:pos x="571500" y="795337"/>
              </a:cxn>
              <a:cxn ang="0">
                <a:pos x="587375" y="819150"/>
              </a:cxn>
            </a:cxnLst>
            <a:rect l="txL" t="txT" r="txR" b="txB"/>
            <a:pathLst>
              <a:path w="1218" h="516">
                <a:moveTo>
                  <a:pt x="1210" y="7"/>
                </a:moveTo>
                <a:cubicBezTo>
                  <a:pt x="1171" y="21"/>
                  <a:pt x="1218" y="0"/>
                  <a:pt x="1191" y="26"/>
                </a:cubicBezTo>
                <a:cubicBezTo>
                  <a:pt x="1172" y="45"/>
                  <a:pt x="1164" y="44"/>
                  <a:pt x="1143" y="50"/>
                </a:cubicBezTo>
                <a:cubicBezTo>
                  <a:pt x="1133" y="63"/>
                  <a:pt x="1129" y="67"/>
                  <a:pt x="1124" y="84"/>
                </a:cubicBezTo>
                <a:cubicBezTo>
                  <a:pt x="1122" y="92"/>
                  <a:pt x="1125" y="103"/>
                  <a:pt x="1119" y="108"/>
                </a:cubicBezTo>
                <a:cubicBezTo>
                  <a:pt x="1108" y="117"/>
                  <a:pt x="1043" y="121"/>
                  <a:pt x="1037" y="122"/>
                </a:cubicBezTo>
                <a:cubicBezTo>
                  <a:pt x="1000" y="135"/>
                  <a:pt x="1043" y="116"/>
                  <a:pt x="1018" y="141"/>
                </a:cubicBezTo>
                <a:cubicBezTo>
                  <a:pt x="1010" y="149"/>
                  <a:pt x="998" y="150"/>
                  <a:pt x="989" y="156"/>
                </a:cubicBezTo>
                <a:cubicBezTo>
                  <a:pt x="930" y="149"/>
                  <a:pt x="957" y="151"/>
                  <a:pt x="917" y="127"/>
                </a:cubicBezTo>
                <a:cubicBezTo>
                  <a:pt x="861" y="132"/>
                  <a:pt x="824" y="148"/>
                  <a:pt x="773" y="165"/>
                </a:cubicBezTo>
                <a:cubicBezTo>
                  <a:pt x="757" y="182"/>
                  <a:pt x="733" y="191"/>
                  <a:pt x="711" y="199"/>
                </a:cubicBezTo>
                <a:cubicBezTo>
                  <a:pt x="703" y="197"/>
                  <a:pt x="695" y="196"/>
                  <a:pt x="687" y="194"/>
                </a:cubicBezTo>
                <a:cubicBezTo>
                  <a:pt x="677" y="191"/>
                  <a:pt x="658" y="184"/>
                  <a:pt x="658" y="184"/>
                </a:cubicBezTo>
                <a:cubicBezTo>
                  <a:pt x="634" y="186"/>
                  <a:pt x="609" y="184"/>
                  <a:pt x="586" y="189"/>
                </a:cubicBezTo>
                <a:cubicBezTo>
                  <a:pt x="574" y="192"/>
                  <a:pt x="569" y="208"/>
                  <a:pt x="557" y="213"/>
                </a:cubicBezTo>
                <a:cubicBezTo>
                  <a:pt x="532" y="224"/>
                  <a:pt x="526" y="223"/>
                  <a:pt x="500" y="228"/>
                </a:cubicBezTo>
                <a:cubicBezTo>
                  <a:pt x="495" y="231"/>
                  <a:pt x="490" y="234"/>
                  <a:pt x="485" y="237"/>
                </a:cubicBezTo>
                <a:cubicBezTo>
                  <a:pt x="481" y="239"/>
                  <a:pt x="475" y="240"/>
                  <a:pt x="471" y="242"/>
                </a:cubicBezTo>
                <a:cubicBezTo>
                  <a:pt x="461" y="248"/>
                  <a:pt x="442" y="261"/>
                  <a:pt x="442" y="261"/>
                </a:cubicBezTo>
                <a:cubicBezTo>
                  <a:pt x="439" y="266"/>
                  <a:pt x="436" y="272"/>
                  <a:pt x="432" y="276"/>
                </a:cubicBezTo>
                <a:cubicBezTo>
                  <a:pt x="428" y="280"/>
                  <a:pt x="422" y="281"/>
                  <a:pt x="418" y="285"/>
                </a:cubicBezTo>
                <a:cubicBezTo>
                  <a:pt x="396" y="310"/>
                  <a:pt x="402" y="319"/>
                  <a:pt x="370" y="328"/>
                </a:cubicBezTo>
                <a:cubicBezTo>
                  <a:pt x="334" y="324"/>
                  <a:pt x="305" y="316"/>
                  <a:pt x="274" y="295"/>
                </a:cubicBezTo>
                <a:cubicBezTo>
                  <a:pt x="261" y="286"/>
                  <a:pt x="251" y="265"/>
                  <a:pt x="236" y="261"/>
                </a:cubicBezTo>
                <a:cubicBezTo>
                  <a:pt x="217" y="256"/>
                  <a:pt x="197" y="256"/>
                  <a:pt x="178" y="252"/>
                </a:cubicBezTo>
                <a:cubicBezTo>
                  <a:pt x="124" y="287"/>
                  <a:pt x="63" y="300"/>
                  <a:pt x="0" y="304"/>
                </a:cubicBezTo>
                <a:cubicBezTo>
                  <a:pt x="2" y="314"/>
                  <a:pt x="3" y="324"/>
                  <a:pt x="5" y="333"/>
                </a:cubicBezTo>
                <a:cubicBezTo>
                  <a:pt x="8" y="343"/>
                  <a:pt x="15" y="362"/>
                  <a:pt x="15" y="362"/>
                </a:cubicBezTo>
                <a:cubicBezTo>
                  <a:pt x="25" y="421"/>
                  <a:pt x="47" y="401"/>
                  <a:pt x="116" y="405"/>
                </a:cubicBezTo>
                <a:cubicBezTo>
                  <a:pt x="132" y="416"/>
                  <a:pt x="151" y="438"/>
                  <a:pt x="168" y="444"/>
                </a:cubicBezTo>
                <a:cubicBezTo>
                  <a:pt x="170" y="451"/>
                  <a:pt x="184" y="483"/>
                  <a:pt x="188" y="487"/>
                </a:cubicBezTo>
                <a:cubicBezTo>
                  <a:pt x="195" y="495"/>
                  <a:pt x="227" y="499"/>
                  <a:pt x="236" y="501"/>
                </a:cubicBezTo>
                <a:cubicBezTo>
                  <a:pt x="265" y="499"/>
                  <a:pt x="293" y="496"/>
                  <a:pt x="322" y="496"/>
                </a:cubicBezTo>
                <a:cubicBezTo>
                  <a:pt x="335" y="496"/>
                  <a:pt x="348" y="496"/>
                  <a:pt x="360" y="501"/>
                </a:cubicBezTo>
                <a:cubicBezTo>
                  <a:pt x="366" y="503"/>
                  <a:pt x="370" y="516"/>
                  <a:pt x="370" y="516"/>
                </a:cubicBezTo>
              </a:path>
            </a:pathLst>
          </a:custGeom>
          <a:noFill/>
          <a:ln w="22225" cap="flat" cmpd="sng">
            <a:solidFill>
              <a:schemeClr val="tx1"/>
            </a:solidFill>
            <a:prstDash val="dashDot"/>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50" name="未知"/>
          <p:cNvSpPr/>
          <p:nvPr/>
        </p:nvSpPr>
        <p:spPr>
          <a:xfrm>
            <a:off x="2362200" y="4419600"/>
            <a:ext cx="1790700" cy="544513"/>
          </a:xfrm>
          <a:custGeom>
            <a:avLst/>
            <a:gdLst>
              <a:gd name="txL" fmla="*/ 0 w 1128"/>
              <a:gd name="txT" fmla="*/ 0 h 343"/>
              <a:gd name="txR" fmla="*/ 1128 w 1128"/>
              <a:gd name="txB" fmla="*/ 343 h 343"/>
            </a:gdLst>
            <a:ahLst/>
            <a:cxnLst>
              <a:cxn ang="0">
                <a:pos x="1790700" y="301625"/>
              </a:cxn>
              <a:cxn ang="0">
                <a:pos x="1730375" y="385763"/>
              </a:cxn>
              <a:cxn ang="0">
                <a:pos x="1608137" y="339725"/>
              </a:cxn>
              <a:cxn ang="0">
                <a:pos x="1539875" y="247650"/>
              </a:cxn>
              <a:cxn ang="0">
                <a:pos x="1463675" y="133350"/>
              </a:cxn>
              <a:cxn ang="0">
                <a:pos x="1433512" y="103188"/>
              </a:cxn>
              <a:cxn ang="0">
                <a:pos x="1425575" y="80963"/>
              </a:cxn>
              <a:cxn ang="0">
                <a:pos x="1309687" y="79375"/>
              </a:cxn>
              <a:cxn ang="0">
                <a:pos x="1143000" y="4763"/>
              </a:cxn>
              <a:cxn ang="0">
                <a:pos x="1081087" y="109538"/>
              </a:cxn>
              <a:cxn ang="0">
                <a:pos x="906462" y="141288"/>
              </a:cxn>
              <a:cxn ang="0">
                <a:pos x="892175" y="125413"/>
              </a:cxn>
              <a:cxn ang="0">
                <a:pos x="868363" y="133350"/>
              </a:cxn>
              <a:cxn ang="0">
                <a:pos x="823913" y="163513"/>
              </a:cxn>
              <a:cxn ang="0">
                <a:pos x="808037" y="187325"/>
              </a:cxn>
              <a:cxn ang="0">
                <a:pos x="785812" y="195263"/>
              </a:cxn>
              <a:cxn ang="0">
                <a:pos x="777875" y="217488"/>
              </a:cxn>
              <a:cxn ang="0">
                <a:pos x="731837" y="233363"/>
              </a:cxn>
              <a:cxn ang="0">
                <a:pos x="663575" y="255588"/>
              </a:cxn>
              <a:cxn ang="0">
                <a:pos x="633412" y="331788"/>
              </a:cxn>
              <a:cxn ang="0">
                <a:pos x="579437" y="454025"/>
              </a:cxn>
              <a:cxn ang="0">
                <a:pos x="533400" y="544513"/>
              </a:cxn>
              <a:cxn ang="0">
                <a:pos x="427038" y="538163"/>
              </a:cxn>
              <a:cxn ang="0">
                <a:pos x="290512" y="385763"/>
              </a:cxn>
              <a:cxn ang="0">
                <a:pos x="214313" y="400050"/>
              </a:cxn>
              <a:cxn ang="0">
                <a:pos x="98425" y="514350"/>
              </a:cxn>
              <a:cxn ang="0">
                <a:pos x="0" y="392113"/>
              </a:cxn>
              <a:cxn ang="0">
                <a:pos x="46037" y="225425"/>
              </a:cxn>
            </a:cxnLst>
            <a:rect l="txL" t="txT" r="txR" b="txB"/>
            <a:pathLst>
              <a:path w="1128" h="343">
                <a:moveTo>
                  <a:pt x="1128" y="190"/>
                </a:moveTo>
                <a:cubicBezTo>
                  <a:pt x="1105" y="205"/>
                  <a:pt x="1112" y="227"/>
                  <a:pt x="1090" y="243"/>
                </a:cubicBezTo>
                <a:cubicBezTo>
                  <a:pt x="993" y="235"/>
                  <a:pt x="1058" y="243"/>
                  <a:pt x="1013" y="214"/>
                </a:cubicBezTo>
                <a:cubicBezTo>
                  <a:pt x="999" y="192"/>
                  <a:pt x="987" y="174"/>
                  <a:pt x="970" y="156"/>
                </a:cubicBezTo>
                <a:cubicBezTo>
                  <a:pt x="958" y="122"/>
                  <a:pt x="956" y="102"/>
                  <a:pt x="922" y="84"/>
                </a:cubicBezTo>
                <a:cubicBezTo>
                  <a:pt x="909" y="47"/>
                  <a:pt x="928" y="90"/>
                  <a:pt x="903" y="65"/>
                </a:cubicBezTo>
                <a:cubicBezTo>
                  <a:pt x="899" y="61"/>
                  <a:pt x="903" y="53"/>
                  <a:pt x="898" y="51"/>
                </a:cubicBezTo>
                <a:cubicBezTo>
                  <a:pt x="880" y="44"/>
                  <a:pt x="825" y="50"/>
                  <a:pt x="825" y="50"/>
                </a:cubicBezTo>
                <a:cubicBezTo>
                  <a:pt x="795" y="42"/>
                  <a:pt x="744" y="0"/>
                  <a:pt x="720" y="3"/>
                </a:cubicBezTo>
                <a:cubicBezTo>
                  <a:pt x="713" y="14"/>
                  <a:pt x="691" y="62"/>
                  <a:pt x="681" y="69"/>
                </a:cubicBezTo>
                <a:cubicBezTo>
                  <a:pt x="654" y="111"/>
                  <a:pt x="617" y="84"/>
                  <a:pt x="571" y="89"/>
                </a:cubicBezTo>
                <a:cubicBezTo>
                  <a:pt x="566" y="92"/>
                  <a:pt x="567" y="77"/>
                  <a:pt x="562" y="79"/>
                </a:cubicBezTo>
                <a:cubicBezTo>
                  <a:pt x="557" y="81"/>
                  <a:pt x="552" y="81"/>
                  <a:pt x="547" y="84"/>
                </a:cubicBezTo>
                <a:cubicBezTo>
                  <a:pt x="537" y="89"/>
                  <a:pt x="519" y="103"/>
                  <a:pt x="519" y="103"/>
                </a:cubicBezTo>
                <a:cubicBezTo>
                  <a:pt x="516" y="108"/>
                  <a:pt x="514" y="114"/>
                  <a:pt x="509" y="118"/>
                </a:cubicBezTo>
                <a:cubicBezTo>
                  <a:pt x="505" y="121"/>
                  <a:pt x="499" y="119"/>
                  <a:pt x="495" y="123"/>
                </a:cubicBezTo>
                <a:cubicBezTo>
                  <a:pt x="491" y="127"/>
                  <a:pt x="494" y="134"/>
                  <a:pt x="490" y="137"/>
                </a:cubicBezTo>
                <a:cubicBezTo>
                  <a:pt x="482" y="143"/>
                  <a:pt x="471" y="144"/>
                  <a:pt x="461" y="147"/>
                </a:cubicBezTo>
                <a:cubicBezTo>
                  <a:pt x="447" y="151"/>
                  <a:pt x="418" y="161"/>
                  <a:pt x="418" y="161"/>
                </a:cubicBezTo>
                <a:cubicBezTo>
                  <a:pt x="406" y="177"/>
                  <a:pt x="403" y="189"/>
                  <a:pt x="399" y="209"/>
                </a:cubicBezTo>
                <a:cubicBezTo>
                  <a:pt x="393" y="262"/>
                  <a:pt x="395" y="254"/>
                  <a:pt x="365" y="286"/>
                </a:cubicBezTo>
                <a:cubicBezTo>
                  <a:pt x="358" y="307"/>
                  <a:pt x="343" y="322"/>
                  <a:pt x="336" y="343"/>
                </a:cubicBezTo>
                <a:cubicBezTo>
                  <a:pt x="314" y="342"/>
                  <a:pt x="291" y="341"/>
                  <a:pt x="269" y="339"/>
                </a:cubicBezTo>
                <a:cubicBezTo>
                  <a:pt x="224" y="334"/>
                  <a:pt x="194" y="281"/>
                  <a:pt x="183" y="243"/>
                </a:cubicBezTo>
                <a:cubicBezTo>
                  <a:pt x="170" y="245"/>
                  <a:pt x="148" y="244"/>
                  <a:pt x="135" y="252"/>
                </a:cubicBezTo>
                <a:cubicBezTo>
                  <a:pt x="114" y="264"/>
                  <a:pt x="84" y="316"/>
                  <a:pt x="62" y="324"/>
                </a:cubicBezTo>
                <a:cubicBezTo>
                  <a:pt x="0" y="319"/>
                  <a:pt x="15" y="293"/>
                  <a:pt x="0" y="247"/>
                </a:cubicBezTo>
                <a:cubicBezTo>
                  <a:pt x="4" y="211"/>
                  <a:pt x="7" y="172"/>
                  <a:pt x="29" y="142"/>
                </a:cubicBezTo>
              </a:path>
            </a:pathLst>
          </a:custGeom>
          <a:noFill/>
          <a:ln w="22225" cap="flat" cmpd="sng">
            <a:solidFill>
              <a:schemeClr val="tx1"/>
            </a:solidFill>
            <a:prstDash val="dashDot"/>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51" name="未知"/>
          <p:cNvSpPr/>
          <p:nvPr/>
        </p:nvSpPr>
        <p:spPr>
          <a:xfrm>
            <a:off x="2038350" y="5021263"/>
            <a:ext cx="666750" cy="1303337"/>
          </a:xfrm>
          <a:custGeom>
            <a:avLst/>
            <a:gdLst>
              <a:gd name="txL" fmla="*/ 0 w 420"/>
              <a:gd name="txT" fmla="*/ 0 h 821"/>
              <a:gd name="txR" fmla="*/ 420 w 420"/>
              <a:gd name="txB" fmla="*/ 821 h 821"/>
            </a:gdLst>
            <a:ahLst/>
            <a:cxnLst>
              <a:cxn ang="0">
                <a:pos x="658813" y="0"/>
              </a:cxn>
              <a:cxn ang="0">
                <a:pos x="628650" y="53975"/>
              </a:cxn>
              <a:cxn ang="0">
                <a:pos x="582613" y="114300"/>
              </a:cxn>
              <a:cxn ang="0">
                <a:pos x="544513" y="152400"/>
              </a:cxn>
              <a:cxn ang="0">
                <a:pos x="498475" y="168275"/>
              </a:cxn>
              <a:cxn ang="0">
                <a:pos x="407988" y="160337"/>
              </a:cxn>
              <a:cxn ang="0">
                <a:pos x="293688" y="106362"/>
              </a:cxn>
              <a:cxn ang="0">
                <a:pos x="149225" y="114300"/>
              </a:cxn>
              <a:cxn ang="0">
                <a:pos x="103188" y="152400"/>
              </a:cxn>
              <a:cxn ang="0">
                <a:pos x="19050" y="312737"/>
              </a:cxn>
              <a:cxn ang="0">
                <a:pos x="79375" y="495300"/>
              </a:cxn>
              <a:cxn ang="0">
                <a:pos x="201612" y="473075"/>
              </a:cxn>
              <a:cxn ang="0">
                <a:pos x="301625" y="481012"/>
              </a:cxn>
              <a:cxn ang="0">
                <a:pos x="346075" y="601662"/>
              </a:cxn>
              <a:cxn ang="0">
                <a:pos x="293688" y="663575"/>
              </a:cxn>
              <a:cxn ang="0">
                <a:pos x="263525" y="785812"/>
              </a:cxn>
              <a:cxn ang="0">
                <a:pos x="255588" y="830262"/>
              </a:cxn>
              <a:cxn ang="0">
                <a:pos x="239713" y="876300"/>
              </a:cxn>
              <a:cxn ang="0">
                <a:pos x="346075" y="1082675"/>
              </a:cxn>
              <a:cxn ang="0">
                <a:pos x="277813" y="1303337"/>
              </a:cxn>
            </a:cxnLst>
            <a:rect l="txL" t="txT" r="txR" b="txB"/>
            <a:pathLst>
              <a:path w="420" h="821">
                <a:moveTo>
                  <a:pt x="415" y="0"/>
                </a:moveTo>
                <a:cubicBezTo>
                  <a:pt x="404" y="52"/>
                  <a:pt x="420" y="4"/>
                  <a:pt x="396" y="34"/>
                </a:cubicBezTo>
                <a:cubicBezTo>
                  <a:pt x="383" y="50"/>
                  <a:pt x="387" y="60"/>
                  <a:pt x="367" y="72"/>
                </a:cubicBezTo>
                <a:cubicBezTo>
                  <a:pt x="358" y="87"/>
                  <a:pt x="360" y="89"/>
                  <a:pt x="343" y="96"/>
                </a:cubicBezTo>
                <a:cubicBezTo>
                  <a:pt x="334" y="100"/>
                  <a:pt x="314" y="106"/>
                  <a:pt x="314" y="106"/>
                </a:cubicBezTo>
                <a:cubicBezTo>
                  <a:pt x="295" y="104"/>
                  <a:pt x="275" y="106"/>
                  <a:pt x="257" y="101"/>
                </a:cubicBezTo>
                <a:cubicBezTo>
                  <a:pt x="220" y="91"/>
                  <a:pt x="230" y="75"/>
                  <a:pt x="185" y="67"/>
                </a:cubicBezTo>
                <a:cubicBezTo>
                  <a:pt x="155" y="69"/>
                  <a:pt x="124" y="68"/>
                  <a:pt x="94" y="72"/>
                </a:cubicBezTo>
                <a:cubicBezTo>
                  <a:pt x="87" y="73"/>
                  <a:pt x="69" y="92"/>
                  <a:pt x="65" y="96"/>
                </a:cubicBezTo>
                <a:cubicBezTo>
                  <a:pt x="43" y="123"/>
                  <a:pt x="24" y="164"/>
                  <a:pt x="12" y="197"/>
                </a:cubicBezTo>
                <a:cubicBezTo>
                  <a:pt x="6" y="243"/>
                  <a:pt x="0" y="294"/>
                  <a:pt x="50" y="312"/>
                </a:cubicBezTo>
                <a:cubicBezTo>
                  <a:pt x="81" y="309"/>
                  <a:pt x="100" y="308"/>
                  <a:pt x="127" y="298"/>
                </a:cubicBezTo>
                <a:cubicBezTo>
                  <a:pt x="148" y="300"/>
                  <a:pt x="170" y="298"/>
                  <a:pt x="190" y="303"/>
                </a:cubicBezTo>
                <a:cubicBezTo>
                  <a:pt x="197" y="305"/>
                  <a:pt x="214" y="366"/>
                  <a:pt x="218" y="379"/>
                </a:cubicBezTo>
                <a:cubicBezTo>
                  <a:pt x="202" y="391"/>
                  <a:pt x="199" y="403"/>
                  <a:pt x="185" y="418"/>
                </a:cubicBezTo>
                <a:cubicBezTo>
                  <a:pt x="180" y="445"/>
                  <a:pt x="171" y="469"/>
                  <a:pt x="166" y="495"/>
                </a:cubicBezTo>
                <a:cubicBezTo>
                  <a:pt x="164" y="504"/>
                  <a:pt x="163" y="514"/>
                  <a:pt x="161" y="523"/>
                </a:cubicBezTo>
                <a:cubicBezTo>
                  <a:pt x="158" y="533"/>
                  <a:pt x="151" y="552"/>
                  <a:pt x="151" y="552"/>
                </a:cubicBezTo>
                <a:cubicBezTo>
                  <a:pt x="157" y="608"/>
                  <a:pt x="172" y="649"/>
                  <a:pt x="218" y="682"/>
                </a:cubicBezTo>
                <a:cubicBezTo>
                  <a:pt x="232" y="734"/>
                  <a:pt x="211" y="785"/>
                  <a:pt x="175" y="821"/>
                </a:cubicBezTo>
              </a:path>
            </a:pathLst>
          </a:custGeom>
          <a:noFill/>
          <a:ln w="22225" cap="flat" cmpd="sng">
            <a:solidFill>
              <a:schemeClr val="tx1"/>
            </a:solidFill>
            <a:prstDash val="dashDot"/>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52" name="未知"/>
          <p:cNvSpPr/>
          <p:nvPr/>
        </p:nvSpPr>
        <p:spPr>
          <a:xfrm>
            <a:off x="244475" y="4259263"/>
            <a:ext cx="2171700" cy="1401762"/>
          </a:xfrm>
          <a:custGeom>
            <a:avLst/>
            <a:gdLst>
              <a:gd name="txL" fmla="*/ 0 w 1368"/>
              <a:gd name="txT" fmla="*/ 0 h 883"/>
              <a:gd name="txR" fmla="*/ 1368 w 1368"/>
              <a:gd name="txB" fmla="*/ 883 h 883"/>
            </a:gdLst>
            <a:ahLst/>
            <a:cxnLst>
              <a:cxn ang="0">
                <a:pos x="0" y="0"/>
              </a:cxn>
              <a:cxn ang="0">
                <a:pos x="52388" y="53975"/>
              </a:cxn>
              <a:cxn ang="0">
                <a:pos x="98425" y="68262"/>
              </a:cxn>
              <a:cxn ang="0">
                <a:pos x="228600" y="0"/>
              </a:cxn>
              <a:cxn ang="0">
                <a:pos x="220663" y="23812"/>
              </a:cxn>
              <a:cxn ang="0">
                <a:pos x="204788" y="46037"/>
              </a:cxn>
              <a:cxn ang="0">
                <a:pos x="182562" y="122237"/>
              </a:cxn>
              <a:cxn ang="0">
                <a:pos x="158750" y="266700"/>
              </a:cxn>
              <a:cxn ang="0">
                <a:pos x="190500" y="358775"/>
              </a:cxn>
              <a:cxn ang="0">
                <a:pos x="234950" y="373062"/>
              </a:cxn>
              <a:cxn ang="0">
                <a:pos x="280987" y="388937"/>
              </a:cxn>
              <a:cxn ang="0">
                <a:pos x="381000" y="373062"/>
              </a:cxn>
              <a:cxn ang="0">
                <a:pos x="463550" y="328612"/>
              </a:cxn>
              <a:cxn ang="0">
                <a:pos x="547687" y="312737"/>
              </a:cxn>
              <a:cxn ang="0">
                <a:pos x="585787" y="503237"/>
              </a:cxn>
              <a:cxn ang="0">
                <a:pos x="768350" y="595312"/>
              </a:cxn>
              <a:cxn ang="0">
                <a:pos x="806450" y="639762"/>
              </a:cxn>
              <a:cxn ang="0">
                <a:pos x="822325" y="685800"/>
              </a:cxn>
              <a:cxn ang="0">
                <a:pos x="876300" y="862012"/>
              </a:cxn>
              <a:cxn ang="0">
                <a:pos x="928688" y="976312"/>
              </a:cxn>
              <a:cxn ang="0">
                <a:pos x="982663" y="1143000"/>
              </a:cxn>
              <a:cxn ang="0">
                <a:pos x="1004888" y="1219200"/>
              </a:cxn>
              <a:cxn ang="0">
                <a:pos x="1050925" y="1311275"/>
              </a:cxn>
              <a:cxn ang="0">
                <a:pos x="1073150" y="1387475"/>
              </a:cxn>
              <a:cxn ang="0">
                <a:pos x="1135062" y="1401762"/>
              </a:cxn>
              <a:cxn ang="0">
                <a:pos x="1263650" y="1387475"/>
              </a:cxn>
              <a:cxn ang="0">
                <a:pos x="1439862" y="1311275"/>
              </a:cxn>
              <a:cxn ang="0">
                <a:pos x="1538287" y="1219200"/>
              </a:cxn>
              <a:cxn ang="0">
                <a:pos x="1562100" y="1120775"/>
              </a:cxn>
              <a:cxn ang="0">
                <a:pos x="1492250" y="960437"/>
              </a:cxn>
              <a:cxn ang="0">
                <a:pos x="1568450" y="823912"/>
              </a:cxn>
              <a:cxn ang="0">
                <a:pos x="1614487" y="792162"/>
              </a:cxn>
              <a:cxn ang="0">
                <a:pos x="1714500" y="754062"/>
              </a:cxn>
              <a:cxn ang="0">
                <a:pos x="1728788" y="731837"/>
              </a:cxn>
              <a:cxn ang="0">
                <a:pos x="1752600" y="715962"/>
              </a:cxn>
              <a:cxn ang="0">
                <a:pos x="1774825" y="671512"/>
              </a:cxn>
              <a:cxn ang="0">
                <a:pos x="1812925" y="511175"/>
              </a:cxn>
              <a:cxn ang="0">
                <a:pos x="1873250" y="434975"/>
              </a:cxn>
              <a:cxn ang="0">
                <a:pos x="1905000" y="366712"/>
              </a:cxn>
              <a:cxn ang="0">
                <a:pos x="2019300" y="296862"/>
              </a:cxn>
              <a:cxn ang="0">
                <a:pos x="2171700" y="290512"/>
              </a:cxn>
            </a:cxnLst>
            <a:rect l="txL" t="txT" r="txR" b="txB"/>
            <a:pathLst>
              <a:path w="1368" h="883">
                <a:moveTo>
                  <a:pt x="0" y="0"/>
                </a:moveTo>
                <a:cubicBezTo>
                  <a:pt x="31" y="11"/>
                  <a:pt x="19" y="20"/>
                  <a:pt x="33" y="34"/>
                </a:cubicBezTo>
                <a:cubicBezTo>
                  <a:pt x="34" y="35"/>
                  <a:pt x="60" y="42"/>
                  <a:pt x="62" y="43"/>
                </a:cubicBezTo>
                <a:cubicBezTo>
                  <a:pt x="103" y="36"/>
                  <a:pt x="111" y="11"/>
                  <a:pt x="144" y="0"/>
                </a:cubicBezTo>
                <a:cubicBezTo>
                  <a:pt x="142" y="5"/>
                  <a:pt x="141" y="10"/>
                  <a:pt x="139" y="15"/>
                </a:cubicBezTo>
                <a:cubicBezTo>
                  <a:pt x="136" y="20"/>
                  <a:pt x="131" y="24"/>
                  <a:pt x="129" y="29"/>
                </a:cubicBezTo>
                <a:cubicBezTo>
                  <a:pt x="123" y="44"/>
                  <a:pt x="121" y="61"/>
                  <a:pt x="115" y="77"/>
                </a:cubicBezTo>
                <a:cubicBezTo>
                  <a:pt x="111" y="108"/>
                  <a:pt x="108" y="138"/>
                  <a:pt x="100" y="168"/>
                </a:cubicBezTo>
                <a:cubicBezTo>
                  <a:pt x="104" y="210"/>
                  <a:pt x="92" y="212"/>
                  <a:pt x="120" y="226"/>
                </a:cubicBezTo>
                <a:cubicBezTo>
                  <a:pt x="127" y="230"/>
                  <a:pt x="141" y="233"/>
                  <a:pt x="148" y="235"/>
                </a:cubicBezTo>
                <a:cubicBezTo>
                  <a:pt x="158" y="238"/>
                  <a:pt x="177" y="245"/>
                  <a:pt x="177" y="245"/>
                </a:cubicBezTo>
                <a:cubicBezTo>
                  <a:pt x="194" y="243"/>
                  <a:pt x="222" y="244"/>
                  <a:pt x="240" y="235"/>
                </a:cubicBezTo>
                <a:cubicBezTo>
                  <a:pt x="264" y="223"/>
                  <a:pt x="263" y="212"/>
                  <a:pt x="292" y="207"/>
                </a:cubicBezTo>
                <a:cubicBezTo>
                  <a:pt x="312" y="197"/>
                  <a:pt x="323" y="189"/>
                  <a:pt x="345" y="197"/>
                </a:cubicBezTo>
                <a:cubicBezTo>
                  <a:pt x="357" y="230"/>
                  <a:pt x="339" y="291"/>
                  <a:pt x="369" y="317"/>
                </a:cubicBezTo>
                <a:cubicBezTo>
                  <a:pt x="403" y="346"/>
                  <a:pt x="451" y="347"/>
                  <a:pt x="484" y="375"/>
                </a:cubicBezTo>
                <a:cubicBezTo>
                  <a:pt x="494" y="383"/>
                  <a:pt x="503" y="391"/>
                  <a:pt x="508" y="403"/>
                </a:cubicBezTo>
                <a:cubicBezTo>
                  <a:pt x="512" y="412"/>
                  <a:pt x="518" y="432"/>
                  <a:pt x="518" y="432"/>
                </a:cubicBezTo>
                <a:cubicBezTo>
                  <a:pt x="523" y="471"/>
                  <a:pt x="530" y="510"/>
                  <a:pt x="552" y="543"/>
                </a:cubicBezTo>
                <a:cubicBezTo>
                  <a:pt x="559" y="568"/>
                  <a:pt x="577" y="590"/>
                  <a:pt x="585" y="615"/>
                </a:cubicBezTo>
                <a:cubicBezTo>
                  <a:pt x="589" y="657"/>
                  <a:pt x="595" y="686"/>
                  <a:pt x="619" y="720"/>
                </a:cubicBezTo>
                <a:cubicBezTo>
                  <a:pt x="619" y="721"/>
                  <a:pt x="628" y="759"/>
                  <a:pt x="633" y="768"/>
                </a:cubicBezTo>
                <a:cubicBezTo>
                  <a:pt x="643" y="787"/>
                  <a:pt x="656" y="805"/>
                  <a:pt x="662" y="826"/>
                </a:cubicBezTo>
                <a:cubicBezTo>
                  <a:pt x="665" y="835"/>
                  <a:pt x="669" y="867"/>
                  <a:pt x="676" y="874"/>
                </a:cubicBezTo>
                <a:cubicBezTo>
                  <a:pt x="680" y="878"/>
                  <a:pt x="714" y="883"/>
                  <a:pt x="715" y="883"/>
                </a:cubicBezTo>
                <a:cubicBezTo>
                  <a:pt x="716" y="883"/>
                  <a:pt x="778" y="883"/>
                  <a:pt x="796" y="874"/>
                </a:cubicBezTo>
                <a:cubicBezTo>
                  <a:pt x="846" y="849"/>
                  <a:pt x="847" y="834"/>
                  <a:pt x="907" y="826"/>
                </a:cubicBezTo>
                <a:cubicBezTo>
                  <a:pt x="937" y="815"/>
                  <a:pt x="944" y="786"/>
                  <a:pt x="969" y="768"/>
                </a:cubicBezTo>
                <a:cubicBezTo>
                  <a:pt x="974" y="747"/>
                  <a:pt x="977" y="726"/>
                  <a:pt x="984" y="706"/>
                </a:cubicBezTo>
                <a:cubicBezTo>
                  <a:pt x="976" y="659"/>
                  <a:pt x="954" y="644"/>
                  <a:pt x="940" y="605"/>
                </a:cubicBezTo>
                <a:cubicBezTo>
                  <a:pt x="947" y="572"/>
                  <a:pt x="951" y="530"/>
                  <a:pt x="988" y="519"/>
                </a:cubicBezTo>
                <a:cubicBezTo>
                  <a:pt x="998" y="512"/>
                  <a:pt x="1007" y="506"/>
                  <a:pt x="1017" y="499"/>
                </a:cubicBezTo>
                <a:cubicBezTo>
                  <a:pt x="1029" y="490"/>
                  <a:pt x="1060" y="488"/>
                  <a:pt x="1080" y="475"/>
                </a:cubicBezTo>
                <a:cubicBezTo>
                  <a:pt x="1083" y="470"/>
                  <a:pt x="1085" y="465"/>
                  <a:pt x="1089" y="461"/>
                </a:cubicBezTo>
                <a:cubicBezTo>
                  <a:pt x="1093" y="457"/>
                  <a:pt x="1100" y="456"/>
                  <a:pt x="1104" y="451"/>
                </a:cubicBezTo>
                <a:cubicBezTo>
                  <a:pt x="1110" y="443"/>
                  <a:pt x="1112" y="431"/>
                  <a:pt x="1118" y="423"/>
                </a:cubicBezTo>
                <a:cubicBezTo>
                  <a:pt x="1122" y="388"/>
                  <a:pt x="1121" y="351"/>
                  <a:pt x="1142" y="322"/>
                </a:cubicBezTo>
                <a:cubicBezTo>
                  <a:pt x="1150" y="299"/>
                  <a:pt x="1157" y="282"/>
                  <a:pt x="1180" y="274"/>
                </a:cubicBezTo>
                <a:cubicBezTo>
                  <a:pt x="1185" y="258"/>
                  <a:pt x="1194" y="247"/>
                  <a:pt x="1200" y="231"/>
                </a:cubicBezTo>
                <a:cubicBezTo>
                  <a:pt x="1206" y="178"/>
                  <a:pt x="1215" y="192"/>
                  <a:pt x="1272" y="187"/>
                </a:cubicBezTo>
                <a:cubicBezTo>
                  <a:pt x="1312" y="175"/>
                  <a:pt x="1281" y="183"/>
                  <a:pt x="1368" y="183"/>
                </a:cubicBezTo>
              </a:path>
            </a:pathLst>
          </a:custGeom>
          <a:noFill/>
          <a:ln w="22225" cap="flat" cmpd="sng">
            <a:solidFill>
              <a:schemeClr val="tx1"/>
            </a:solidFill>
            <a:prstDash val="dashDot"/>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53" name="未知"/>
          <p:cNvSpPr/>
          <p:nvPr/>
        </p:nvSpPr>
        <p:spPr>
          <a:xfrm>
            <a:off x="282575" y="2187575"/>
            <a:ext cx="1382713" cy="2711450"/>
          </a:xfrm>
          <a:custGeom>
            <a:avLst/>
            <a:gdLst>
              <a:gd name="txL" fmla="*/ 0 w 871"/>
              <a:gd name="txT" fmla="*/ 0 h 1708"/>
              <a:gd name="txR" fmla="*/ 871 w 871"/>
              <a:gd name="txB" fmla="*/ 1708 h 1708"/>
            </a:gdLst>
            <a:ahLst/>
            <a:cxnLst>
              <a:cxn ang="0">
                <a:pos x="0" y="22225"/>
              </a:cxn>
              <a:cxn ang="0">
                <a:pos x="196850" y="6350"/>
              </a:cxn>
              <a:cxn ang="0">
                <a:pos x="228600" y="38100"/>
              </a:cxn>
              <a:cxn ang="0">
                <a:pos x="296863" y="98425"/>
              </a:cxn>
              <a:cxn ang="0">
                <a:pos x="304800" y="120650"/>
              </a:cxn>
              <a:cxn ang="0">
                <a:pos x="311150" y="228600"/>
              </a:cxn>
              <a:cxn ang="0">
                <a:pos x="449263" y="266700"/>
              </a:cxn>
              <a:cxn ang="0">
                <a:pos x="601663" y="288925"/>
              </a:cxn>
              <a:cxn ang="0">
                <a:pos x="669925" y="403225"/>
              </a:cxn>
              <a:cxn ang="0">
                <a:pos x="715963" y="419100"/>
              </a:cxn>
              <a:cxn ang="0">
                <a:pos x="768350" y="495300"/>
              </a:cxn>
              <a:cxn ang="0">
                <a:pos x="944563" y="563563"/>
              </a:cxn>
              <a:cxn ang="0">
                <a:pos x="1028700" y="577850"/>
              </a:cxn>
              <a:cxn ang="0">
                <a:pos x="1066800" y="631825"/>
              </a:cxn>
              <a:cxn ang="0">
                <a:pos x="1111250" y="654050"/>
              </a:cxn>
              <a:cxn ang="0">
                <a:pos x="1181100" y="692150"/>
              </a:cxn>
              <a:cxn ang="0">
                <a:pos x="1219200" y="768350"/>
              </a:cxn>
              <a:cxn ang="0">
                <a:pos x="1195388" y="890588"/>
              </a:cxn>
              <a:cxn ang="0">
                <a:pos x="1203325" y="1073150"/>
              </a:cxn>
              <a:cxn ang="0">
                <a:pos x="1249363" y="1104900"/>
              </a:cxn>
              <a:cxn ang="0">
                <a:pos x="1279525" y="1173163"/>
              </a:cxn>
              <a:cxn ang="0">
                <a:pos x="1257300" y="1325563"/>
              </a:cxn>
              <a:cxn ang="0">
                <a:pos x="1301750" y="1416050"/>
              </a:cxn>
              <a:cxn ang="0">
                <a:pos x="1339850" y="1562100"/>
              </a:cxn>
              <a:cxn ang="0">
                <a:pos x="1333500" y="1638300"/>
              </a:cxn>
              <a:cxn ang="0">
                <a:pos x="1317625" y="1682750"/>
              </a:cxn>
              <a:cxn ang="0">
                <a:pos x="1339850" y="1943100"/>
              </a:cxn>
              <a:cxn ang="0">
                <a:pos x="1347788" y="2057400"/>
              </a:cxn>
              <a:cxn ang="0">
                <a:pos x="1371600" y="2125663"/>
              </a:cxn>
              <a:cxn ang="0">
                <a:pos x="1377950" y="2201863"/>
              </a:cxn>
              <a:cxn ang="0">
                <a:pos x="1355725" y="2216150"/>
              </a:cxn>
              <a:cxn ang="0">
                <a:pos x="1309688" y="2247900"/>
              </a:cxn>
              <a:cxn ang="0">
                <a:pos x="1257300" y="2300288"/>
              </a:cxn>
              <a:cxn ang="0">
                <a:pos x="1181100" y="2362200"/>
              </a:cxn>
              <a:cxn ang="0">
                <a:pos x="1143000" y="2400300"/>
              </a:cxn>
              <a:cxn ang="0">
                <a:pos x="1073150" y="2476500"/>
              </a:cxn>
              <a:cxn ang="0">
                <a:pos x="1012825" y="2620963"/>
              </a:cxn>
              <a:cxn ang="0">
                <a:pos x="974725" y="2667000"/>
              </a:cxn>
              <a:cxn ang="0">
                <a:pos x="822325" y="2681288"/>
              </a:cxn>
              <a:cxn ang="0">
                <a:pos x="776288" y="2711450"/>
              </a:cxn>
            </a:cxnLst>
            <a:rect l="txL" t="txT" r="txR" b="txB"/>
            <a:pathLst>
              <a:path w="871" h="1708">
                <a:moveTo>
                  <a:pt x="0" y="14"/>
                </a:moveTo>
                <a:cubicBezTo>
                  <a:pt x="60" y="8"/>
                  <a:pt x="59" y="0"/>
                  <a:pt x="124" y="4"/>
                </a:cubicBezTo>
                <a:cubicBezTo>
                  <a:pt x="156" y="15"/>
                  <a:pt x="125" y="0"/>
                  <a:pt x="144" y="24"/>
                </a:cubicBezTo>
                <a:cubicBezTo>
                  <a:pt x="155" y="38"/>
                  <a:pt x="175" y="46"/>
                  <a:pt x="187" y="62"/>
                </a:cubicBezTo>
                <a:cubicBezTo>
                  <a:pt x="189" y="67"/>
                  <a:pt x="191" y="71"/>
                  <a:pt x="192" y="76"/>
                </a:cubicBezTo>
                <a:cubicBezTo>
                  <a:pt x="194" y="99"/>
                  <a:pt x="191" y="122"/>
                  <a:pt x="196" y="144"/>
                </a:cubicBezTo>
                <a:cubicBezTo>
                  <a:pt x="200" y="160"/>
                  <a:pt x="274" y="167"/>
                  <a:pt x="283" y="168"/>
                </a:cubicBezTo>
                <a:cubicBezTo>
                  <a:pt x="319" y="178"/>
                  <a:pt x="333" y="179"/>
                  <a:pt x="379" y="182"/>
                </a:cubicBezTo>
                <a:cubicBezTo>
                  <a:pt x="384" y="196"/>
                  <a:pt x="410" y="247"/>
                  <a:pt x="422" y="254"/>
                </a:cubicBezTo>
                <a:cubicBezTo>
                  <a:pt x="431" y="259"/>
                  <a:pt x="451" y="264"/>
                  <a:pt x="451" y="264"/>
                </a:cubicBezTo>
                <a:cubicBezTo>
                  <a:pt x="461" y="279"/>
                  <a:pt x="472" y="300"/>
                  <a:pt x="484" y="312"/>
                </a:cubicBezTo>
                <a:cubicBezTo>
                  <a:pt x="508" y="336"/>
                  <a:pt x="564" y="350"/>
                  <a:pt x="595" y="355"/>
                </a:cubicBezTo>
                <a:cubicBezTo>
                  <a:pt x="612" y="361"/>
                  <a:pt x="631" y="358"/>
                  <a:pt x="648" y="364"/>
                </a:cubicBezTo>
                <a:cubicBezTo>
                  <a:pt x="661" y="369"/>
                  <a:pt x="665" y="389"/>
                  <a:pt x="672" y="398"/>
                </a:cubicBezTo>
                <a:cubicBezTo>
                  <a:pt x="680" y="408"/>
                  <a:pt x="689" y="409"/>
                  <a:pt x="700" y="412"/>
                </a:cubicBezTo>
                <a:cubicBezTo>
                  <a:pt x="733" y="435"/>
                  <a:pt x="718" y="429"/>
                  <a:pt x="744" y="436"/>
                </a:cubicBezTo>
                <a:cubicBezTo>
                  <a:pt x="754" y="453"/>
                  <a:pt x="763" y="464"/>
                  <a:pt x="768" y="484"/>
                </a:cubicBezTo>
                <a:cubicBezTo>
                  <a:pt x="764" y="512"/>
                  <a:pt x="759" y="534"/>
                  <a:pt x="753" y="561"/>
                </a:cubicBezTo>
                <a:cubicBezTo>
                  <a:pt x="755" y="599"/>
                  <a:pt x="749" y="639"/>
                  <a:pt x="758" y="676"/>
                </a:cubicBezTo>
                <a:cubicBezTo>
                  <a:pt x="761" y="687"/>
                  <a:pt x="787" y="696"/>
                  <a:pt x="787" y="696"/>
                </a:cubicBezTo>
                <a:cubicBezTo>
                  <a:pt x="795" y="709"/>
                  <a:pt x="806" y="739"/>
                  <a:pt x="806" y="739"/>
                </a:cubicBezTo>
                <a:cubicBezTo>
                  <a:pt x="802" y="773"/>
                  <a:pt x="795" y="801"/>
                  <a:pt x="792" y="835"/>
                </a:cubicBezTo>
                <a:cubicBezTo>
                  <a:pt x="796" y="866"/>
                  <a:pt x="795" y="876"/>
                  <a:pt x="820" y="892"/>
                </a:cubicBezTo>
                <a:cubicBezTo>
                  <a:pt x="830" y="922"/>
                  <a:pt x="838" y="953"/>
                  <a:pt x="844" y="984"/>
                </a:cubicBezTo>
                <a:cubicBezTo>
                  <a:pt x="843" y="1000"/>
                  <a:pt x="843" y="1016"/>
                  <a:pt x="840" y="1032"/>
                </a:cubicBezTo>
                <a:cubicBezTo>
                  <a:pt x="838" y="1042"/>
                  <a:pt x="830" y="1060"/>
                  <a:pt x="830" y="1060"/>
                </a:cubicBezTo>
                <a:cubicBezTo>
                  <a:pt x="836" y="1118"/>
                  <a:pt x="841" y="1162"/>
                  <a:pt x="844" y="1224"/>
                </a:cubicBezTo>
                <a:cubicBezTo>
                  <a:pt x="845" y="1248"/>
                  <a:pt x="845" y="1272"/>
                  <a:pt x="849" y="1296"/>
                </a:cubicBezTo>
                <a:cubicBezTo>
                  <a:pt x="851" y="1311"/>
                  <a:pt x="864" y="1339"/>
                  <a:pt x="864" y="1339"/>
                </a:cubicBezTo>
                <a:cubicBezTo>
                  <a:pt x="865" y="1355"/>
                  <a:pt x="871" y="1371"/>
                  <a:pt x="868" y="1387"/>
                </a:cubicBezTo>
                <a:cubicBezTo>
                  <a:pt x="867" y="1392"/>
                  <a:pt x="859" y="1393"/>
                  <a:pt x="854" y="1396"/>
                </a:cubicBezTo>
                <a:cubicBezTo>
                  <a:pt x="844" y="1403"/>
                  <a:pt x="825" y="1416"/>
                  <a:pt x="825" y="1416"/>
                </a:cubicBezTo>
                <a:cubicBezTo>
                  <a:pt x="803" y="1448"/>
                  <a:pt x="817" y="1440"/>
                  <a:pt x="792" y="1449"/>
                </a:cubicBezTo>
                <a:cubicBezTo>
                  <a:pt x="785" y="1470"/>
                  <a:pt x="764" y="1474"/>
                  <a:pt x="744" y="1488"/>
                </a:cubicBezTo>
                <a:cubicBezTo>
                  <a:pt x="735" y="1495"/>
                  <a:pt x="729" y="1505"/>
                  <a:pt x="720" y="1512"/>
                </a:cubicBezTo>
                <a:cubicBezTo>
                  <a:pt x="713" y="1531"/>
                  <a:pt x="693" y="1549"/>
                  <a:pt x="676" y="1560"/>
                </a:cubicBezTo>
                <a:cubicBezTo>
                  <a:pt x="672" y="1578"/>
                  <a:pt x="648" y="1637"/>
                  <a:pt x="638" y="1651"/>
                </a:cubicBezTo>
                <a:cubicBezTo>
                  <a:pt x="635" y="1655"/>
                  <a:pt x="619" y="1679"/>
                  <a:pt x="614" y="1680"/>
                </a:cubicBezTo>
                <a:cubicBezTo>
                  <a:pt x="583" y="1687"/>
                  <a:pt x="550" y="1686"/>
                  <a:pt x="518" y="1689"/>
                </a:cubicBezTo>
                <a:cubicBezTo>
                  <a:pt x="513" y="1693"/>
                  <a:pt x="489" y="1703"/>
                  <a:pt x="489" y="1708"/>
                </a:cubicBezTo>
              </a:path>
            </a:pathLst>
          </a:custGeom>
          <a:noFill/>
          <a:ln w="22225" cap="flat" cmpd="sng">
            <a:solidFill>
              <a:schemeClr val="tx1"/>
            </a:solidFill>
            <a:prstDash val="dashDot"/>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54" name="未知"/>
          <p:cNvSpPr/>
          <p:nvPr/>
        </p:nvSpPr>
        <p:spPr>
          <a:xfrm>
            <a:off x="4267200" y="3246438"/>
            <a:ext cx="212725" cy="304800"/>
          </a:xfrm>
          <a:custGeom>
            <a:avLst/>
            <a:gdLst>
              <a:gd name="txL" fmla="*/ 0 w 134"/>
              <a:gd name="txT" fmla="*/ 0 h 192"/>
              <a:gd name="txR" fmla="*/ 134 w 134"/>
              <a:gd name="txB" fmla="*/ 192 h 192"/>
            </a:gdLst>
            <a:ahLst/>
            <a:cxnLst>
              <a:cxn ang="0">
                <a:pos x="0" y="38100"/>
              </a:cxn>
              <a:cxn ang="0">
                <a:pos x="92075" y="0"/>
              </a:cxn>
              <a:cxn ang="0">
                <a:pos x="160337" y="122238"/>
              </a:cxn>
              <a:cxn ang="0">
                <a:pos x="190500" y="166687"/>
              </a:cxn>
              <a:cxn ang="0">
                <a:pos x="212725" y="304800"/>
              </a:cxn>
            </a:cxnLst>
            <a:rect l="txL" t="txT" r="txR" b="txB"/>
            <a:pathLst>
              <a:path w="134" h="192">
                <a:moveTo>
                  <a:pt x="0" y="24"/>
                </a:moveTo>
                <a:cubicBezTo>
                  <a:pt x="20" y="17"/>
                  <a:pt x="37" y="7"/>
                  <a:pt x="58" y="0"/>
                </a:cubicBezTo>
                <a:cubicBezTo>
                  <a:pt x="114" y="10"/>
                  <a:pt x="85" y="20"/>
                  <a:pt x="101" y="77"/>
                </a:cubicBezTo>
                <a:cubicBezTo>
                  <a:pt x="104" y="88"/>
                  <a:pt x="120" y="105"/>
                  <a:pt x="120" y="105"/>
                </a:cubicBezTo>
                <a:cubicBezTo>
                  <a:pt x="130" y="135"/>
                  <a:pt x="134" y="158"/>
                  <a:pt x="134" y="192"/>
                </a:cubicBezTo>
              </a:path>
            </a:pathLst>
          </a:custGeom>
          <a:noFill/>
          <a:ln w="28575" cap="flat" cmpd="sng">
            <a:solidFill>
              <a:schemeClr val="tx1"/>
            </a:solidFill>
            <a:prstDash val="dashDot"/>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55" name="未知"/>
          <p:cNvSpPr/>
          <p:nvPr/>
        </p:nvSpPr>
        <p:spPr>
          <a:xfrm>
            <a:off x="1303338" y="2066925"/>
            <a:ext cx="1943100" cy="812800"/>
          </a:xfrm>
          <a:custGeom>
            <a:avLst/>
            <a:gdLst>
              <a:gd name="txL" fmla="*/ 0 w 1224"/>
              <a:gd name="txT" fmla="*/ 0 h 512"/>
              <a:gd name="txR" fmla="*/ 1224 w 1224"/>
              <a:gd name="txB" fmla="*/ 512 h 512"/>
            </a:gdLst>
            <a:ahLst/>
            <a:cxnLst>
              <a:cxn ang="0">
                <a:pos x="1943100" y="744537"/>
              </a:cxn>
              <a:cxn ang="0">
                <a:pos x="1905000" y="752475"/>
              </a:cxn>
              <a:cxn ang="0">
                <a:pos x="1858963" y="768350"/>
              </a:cxn>
              <a:cxn ang="0">
                <a:pos x="1752600" y="714375"/>
              </a:cxn>
              <a:cxn ang="0">
                <a:pos x="1676400" y="684212"/>
              </a:cxn>
              <a:cxn ang="0">
                <a:pos x="1584325" y="692150"/>
              </a:cxn>
              <a:cxn ang="0">
                <a:pos x="1576387" y="714375"/>
              </a:cxn>
              <a:cxn ang="0">
                <a:pos x="1493837" y="774700"/>
              </a:cxn>
              <a:cxn ang="0">
                <a:pos x="1401762" y="812800"/>
              </a:cxn>
              <a:cxn ang="0">
                <a:pos x="1287462" y="806450"/>
              </a:cxn>
              <a:cxn ang="0">
                <a:pos x="1241425" y="790575"/>
              </a:cxn>
              <a:cxn ang="0">
                <a:pos x="1195387" y="760412"/>
              </a:cxn>
              <a:cxn ang="0">
                <a:pos x="1189037" y="736600"/>
              </a:cxn>
              <a:cxn ang="0">
                <a:pos x="1165225" y="714375"/>
              </a:cxn>
              <a:cxn ang="0">
                <a:pos x="1157287" y="692150"/>
              </a:cxn>
              <a:cxn ang="0">
                <a:pos x="1143000" y="668337"/>
              </a:cxn>
              <a:cxn ang="0">
                <a:pos x="1127125" y="622300"/>
              </a:cxn>
              <a:cxn ang="0">
                <a:pos x="1081087" y="439737"/>
              </a:cxn>
              <a:cxn ang="0">
                <a:pos x="1004887" y="523875"/>
              </a:cxn>
              <a:cxn ang="0">
                <a:pos x="944563" y="515937"/>
              </a:cxn>
              <a:cxn ang="0">
                <a:pos x="890588" y="447675"/>
              </a:cxn>
              <a:cxn ang="0">
                <a:pos x="792162" y="287337"/>
              </a:cxn>
              <a:cxn ang="0">
                <a:pos x="731837" y="211137"/>
              </a:cxn>
              <a:cxn ang="0">
                <a:pos x="350837" y="142875"/>
              </a:cxn>
              <a:cxn ang="0">
                <a:pos x="274637" y="66675"/>
              </a:cxn>
              <a:cxn ang="0">
                <a:pos x="166687" y="6350"/>
              </a:cxn>
              <a:cxn ang="0">
                <a:pos x="68262" y="28575"/>
              </a:cxn>
              <a:cxn ang="0">
                <a:pos x="52388" y="74612"/>
              </a:cxn>
              <a:cxn ang="0">
                <a:pos x="198437" y="127000"/>
              </a:cxn>
              <a:cxn ang="0">
                <a:pos x="266700" y="158750"/>
              </a:cxn>
              <a:cxn ang="0">
                <a:pos x="319087" y="211137"/>
              </a:cxn>
              <a:cxn ang="0">
                <a:pos x="465138" y="311150"/>
              </a:cxn>
              <a:cxn ang="0">
                <a:pos x="342900" y="379412"/>
              </a:cxn>
              <a:cxn ang="0">
                <a:pos x="266700" y="493712"/>
              </a:cxn>
              <a:cxn ang="0">
                <a:pos x="190500" y="439737"/>
              </a:cxn>
              <a:cxn ang="0">
                <a:pos x="122237" y="409575"/>
              </a:cxn>
              <a:cxn ang="0">
                <a:pos x="60325" y="485775"/>
              </a:cxn>
              <a:cxn ang="0">
                <a:pos x="52388" y="508000"/>
              </a:cxn>
              <a:cxn ang="0">
                <a:pos x="30163" y="523875"/>
              </a:cxn>
              <a:cxn ang="0">
                <a:pos x="0" y="654050"/>
              </a:cxn>
              <a:cxn ang="0">
                <a:pos x="14288" y="698500"/>
              </a:cxn>
            </a:cxnLst>
            <a:rect l="txL" t="txT" r="txR" b="txB"/>
            <a:pathLst>
              <a:path w="1224" h="512">
                <a:moveTo>
                  <a:pt x="1224" y="469"/>
                </a:moveTo>
                <a:cubicBezTo>
                  <a:pt x="1216" y="471"/>
                  <a:pt x="1208" y="472"/>
                  <a:pt x="1200" y="474"/>
                </a:cubicBezTo>
                <a:cubicBezTo>
                  <a:pt x="1190" y="477"/>
                  <a:pt x="1171" y="484"/>
                  <a:pt x="1171" y="484"/>
                </a:cubicBezTo>
                <a:cubicBezTo>
                  <a:pt x="1079" y="475"/>
                  <a:pt x="1141" y="487"/>
                  <a:pt x="1104" y="450"/>
                </a:cubicBezTo>
                <a:cubicBezTo>
                  <a:pt x="1092" y="438"/>
                  <a:pt x="1056" y="431"/>
                  <a:pt x="1056" y="431"/>
                </a:cubicBezTo>
                <a:cubicBezTo>
                  <a:pt x="1037" y="433"/>
                  <a:pt x="1017" y="430"/>
                  <a:pt x="998" y="436"/>
                </a:cubicBezTo>
                <a:cubicBezTo>
                  <a:pt x="993" y="437"/>
                  <a:pt x="996" y="446"/>
                  <a:pt x="993" y="450"/>
                </a:cubicBezTo>
                <a:cubicBezTo>
                  <a:pt x="980" y="466"/>
                  <a:pt x="961" y="482"/>
                  <a:pt x="941" y="488"/>
                </a:cubicBezTo>
                <a:cubicBezTo>
                  <a:pt x="923" y="500"/>
                  <a:pt x="904" y="506"/>
                  <a:pt x="883" y="512"/>
                </a:cubicBezTo>
                <a:cubicBezTo>
                  <a:pt x="859" y="511"/>
                  <a:pt x="835" y="511"/>
                  <a:pt x="811" y="508"/>
                </a:cubicBezTo>
                <a:cubicBezTo>
                  <a:pt x="801" y="507"/>
                  <a:pt x="782" y="498"/>
                  <a:pt x="782" y="498"/>
                </a:cubicBezTo>
                <a:cubicBezTo>
                  <a:pt x="773" y="491"/>
                  <a:pt x="760" y="488"/>
                  <a:pt x="753" y="479"/>
                </a:cubicBezTo>
                <a:cubicBezTo>
                  <a:pt x="750" y="475"/>
                  <a:pt x="752" y="468"/>
                  <a:pt x="749" y="464"/>
                </a:cubicBezTo>
                <a:cubicBezTo>
                  <a:pt x="745" y="458"/>
                  <a:pt x="739" y="455"/>
                  <a:pt x="734" y="450"/>
                </a:cubicBezTo>
                <a:cubicBezTo>
                  <a:pt x="732" y="445"/>
                  <a:pt x="731" y="440"/>
                  <a:pt x="729" y="436"/>
                </a:cubicBezTo>
                <a:cubicBezTo>
                  <a:pt x="726" y="431"/>
                  <a:pt x="722" y="426"/>
                  <a:pt x="720" y="421"/>
                </a:cubicBezTo>
                <a:cubicBezTo>
                  <a:pt x="716" y="412"/>
                  <a:pt x="710" y="392"/>
                  <a:pt x="710" y="392"/>
                </a:cubicBezTo>
                <a:cubicBezTo>
                  <a:pt x="705" y="357"/>
                  <a:pt x="709" y="296"/>
                  <a:pt x="681" y="277"/>
                </a:cubicBezTo>
                <a:cubicBezTo>
                  <a:pt x="644" y="290"/>
                  <a:pt x="666" y="319"/>
                  <a:pt x="633" y="330"/>
                </a:cubicBezTo>
                <a:cubicBezTo>
                  <a:pt x="620" y="328"/>
                  <a:pt x="606" y="331"/>
                  <a:pt x="595" y="325"/>
                </a:cubicBezTo>
                <a:cubicBezTo>
                  <a:pt x="593" y="324"/>
                  <a:pt x="572" y="289"/>
                  <a:pt x="561" y="282"/>
                </a:cubicBezTo>
                <a:cubicBezTo>
                  <a:pt x="550" y="243"/>
                  <a:pt x="527" y="209"/>
                  <a:pt x="499" y="181"/>
                </a:cubicBezTo>
                <a:cubicBezTo>
                  <a:pt x="482" y="164"/>
                  <a:pt x="484" y="141"/>
                  <a:pt x="461" y="133"/>
                </a:cubicBezTo>
                <a:cubicBezTo>
                  <a:pt x="434" y="59"/>
                  <a:pt x="238" y="90"/>
                  <a:pt x="221" y="90"/>
                </a:cubicBezTo>
                <a:cubicBezTo>
                  <a:pt x="202" y="62"/>
                  <a:pt x="199" y="60"/>
                  <a:pt x="173" y="42"/>
                </a:cubicBezTo>
                <a:cubicBezTo>
                  <a:pt x="164" y="18"/>
                  <a:pt x="130" y="9"/>
                  <a:pt x="105" y="4"/>
                </a:cubicBezTo>
                <a:cubicBezTo>
                  <a:pt x="96" y="5"/>
                  <a:pt x="54" y="0"/>
                  <a:pt x="43" y="18"/>
                </a:cubicBezTo>
                <a:cubicBezTo>
                  <a:pt x="38" y="27"/>
                  <a:pt x="33" y="47"/>
                  <a:pt x="33" y="47"/>
                </a:cubicBezTo>
                <a:cubicBezTo>
                  <a:pt x="61" y="64"/>
                  <a:pt x="93" y="74"/>
                  <a:pt x="125" y="80"/>
                </a:cubicBezTo>
                <a:cubicBezTo>
                  <a:pt x="138" y="89"/>
                  <a:pt x="168" y="100"/>
                  <a:pt x="168" y="100"/>
                </a:cubicBezTo>
                <a:cubicBezTo>
                  <a:pt x="190" y="132"/>
                  <a:pt x="176" y="124"/>
                  <a:pt x="201" y="133"/>
                </a:cubicBezTo>
                <a:cubicBezTo>
                  <a:pt x="213" y="151"/>
                  <a:pt x="273" y="191"/>
                  <a:pt x="293" y="196"/>
                </a:cubicBezTo>
                <a:cubicBezTo>
                  <a:pt x="308" y="247"/>
                  <a:pt x="255" y="236"/>
                  <a:pt x="216" y="239"/>
                </a:cubicBezTo>
                <a:cubicBezTo>
                  <a:pt x="208" y="271"/>
                  <a:pt x="202" y="299"/>
                  <a:pt x="168" y="311"/>
                </a:cubicBezTo>
                <a:cubicBezTo>
                  <a:pt x="116" y="302"/>
                  <a:pt x="153" y="304"/>
                  <a:pt x="120" y="277"/>
                </a:cubicBezTo>
                <a:cubicBezTo>
                  <a:pt x="108" y="267"/>
                  <a:pt x="77" y="258"/>
                  <a:pt x="77" y="258"/>
                </a:cubicBezTo>
                <a:cubicBezTo>
                  <a:pt x="69" y="282"/>
                  <a:pt x="62" y="298"/>
                  <a:pt x="38" y="306"/>
                </a:cubicBezTo>
                <a:cubicBezTo>
                  <a:pt x="36" y="311"/>
                  <a:pt x="36" y="316"/>
                  <a:pt x="33" y="320"/>
                </a:cubicBezTo>
                <a:cubicBezTo>
                  <a:pt x="29" y="324"/>
                  <a:pt x="22" y="325"/>
                  <a:pt x="19" y="330"/>
                </a:cubicBezTo>
                <a:cubicBezTo>
                  <a:pt x="12" y="344"/>
                  <a:pt x="4" y="394"/>
                  <a:pt x="0" y="412"/>
                </a:cubicBezTo>
                <a:cubicBezTo>
                  <a:pt x="6" y="434"/>
                  <a:pt x="2" y="425"/>
                  <a:pt x="9" y="440"/>
                </a:cubicBezTo>
              </a:path>
            </a:pathLst>
          </a:custGeom>
          <a:noFill/>
          <a:ln w="22225" cap="flat" cmpd="sng">
            <a:solidFill>
              <a:schemeClr val="tx1"/>
            </a:solidFill>
            <a:prstDash val="dashDot"/>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56" name="未知"/>
          <p:cNvSpPr/>
          <p:nvPr/>
        </p:nvSpPr>
        <p:spPr>
          <a:xfrm>
            <a:off x="1211263" y="114300"/>
            <a:ext cx="830262" cy="2019300"/>
          </a:xfrm>
          <a:custGeom>
            <a:avLst/>
            <a:gdLst>
              <a:gd name="txL" fmla="*/ 0 w 523"/>
              <a:gd name="txT" fmla="*/ 0 h 1272"/>
              <a:gd name="txR" fmla="*/ 523 w 523"/>
              <a:gd name="txB" fmla="*/ 1272 h 1272"/>
            </a:gdLst>
            <a:ahLst/>
            <a:cxnLst>
              <a:cxn ang="0">
                <a:pos x="0" y="0"/>
              </a:cxn>
              <a:cxn ang="0">
                <a:pos x="68262" y="60325"/>
              </a:cxn>
              <a:cxn ang="0">
                <a:pos x="84137" y="84137"/>
              </a:cxn>
              <a:cxn ang="0">
                <a:pos x="106362" y="92075"/>
              </a:cxn>
              <a:cxn ang="0">
                <a:pos x="138112" y="136525"/>
              </a:cxn>
              <a:cxn ang="0">
                <a:pos x="160337" y="152400"/>
              </a:cxn>
              <a:cxn ang="0">
                <a:pos x="214312" y="212725"/>
              </a:cxn>
              <a:cxn ang="0">
                <a:pos x="312737" y="373062"/>
              </a:cxn>
              <a:cxn ang="0">
                <a:pos x="320675" y="396875"/>
              </a:cxn>
              <a:cxn ang="0">
                <a:pos x="373062" y="411163"/>
              </a:cxn>
              <a:cxn ang="0">
                <a:pos x="541337" y="403225"/>
              </a:cxn>
              <a:cxn ang="0">
                <a:pos x="601662" y="495300"/>
              </a:cxn>
              <a:cxn ang="0">
                <a:pos x="617537" y="517525"/>
              </a:cxn>
              <a:cxn ang="0">
                <a:pos x="625475" y="541337"/>
              </a:cxn>
              <a:cxn ang="0">
                <a:pos x="647700" y="555625"/>
              </a:cxn>
              <a:cxn ang="0">
                <a:pos x="685799" y="669925"/>
              </a:cxn>
              <a:cxn ang="0">
                <a:pos x="739774" y="815975"/>
              </a:cxn>
              <a:cxn ang="0">
                <a:pos x="761999" y="892175"/>
              </a:cxn>
              <a:cxn ang="0">
                <a:pos x="785812" y="936625"/>
              </a:cxn>
              <a:cxn ang="0">
                <a:pos x="808037" y="1006475"/>
              </a:cxn>
              <a:cxn ang="0">
                <a:pos x="830262" y="1135062"/>
              </a:cxn>
              <a:cxn ang="0">
                <a:pos x="808037" y="1363662"/>
              </a:cxn>
              <a:cxn ang="0">
                <a:pos x="761999" y="1379537"/>
              </a:cxn>
              <a:cxn ang="0">
                <a:pos x="739774" y="1371600"/>
              </a:cxn>
              <a:cxn ang="0">
                <a:pos x="685799" y="1431925"/>
              </a:cxn>
              <a:cxn ang="0">
                <a:pos x="639762" y="1447800"/>
              </a:cxn>
              <a:cxn ang="0">
                <a:pos x="625475" y="1584325"/>
              </a:cxn>
              <a:cxn ang="0">
                <a:pos x="617537" y="1608137"/>
              </a:cxn>
              <a:cxn ang="0">
                <a:pos x="481012" y="1692275"/>
              </a:cxn>
              <a:cxn ang="0">
                <a:pos x="449262" y="1736725"/>
              </a:cxn>
              <a:cxn ang="0">
                <a:pos x="434975" y="1790700"/>
              </a:cxn>
              <a:cxn ang="0">
                <a:pos x="427037" y="1997075"/>
              </a:cxn>
              <a:cxn ang="0">
                <a:pos x="419100" y="2019300"/>
              </a:cxn>
            </a:cxnLst>
            <a:rect l="txL" t="txT" r="txR" b="txB"/>
            <a:pathLst>
              <a:path w="523" h="1272">
                <a:moveTo>
                  <a:pt x="0" y="0"/>
                </a:moveTo>
                <a:cubicBezTo>
                  <a:pt x="28" y="9"/>
                  <a:pt x="12" y="29"/>
                  <a:pt x="43" y="38"/>
                </a:cubicBezTo>
                <a:cubicBezTo>
                  <a:pt x="46" y="43"/>
                  <a:pt x="48" y="49"/>
                  <a:pt x="53" y="53"/>
                </a:cubicBezTo>
                <a:cubicBezTo>
                  <a:pt x="57" y="56"/>
                  <a:pt x="63" y="55"/>
                  <a:pt x="67" y="58"/>
                </a:cubicBezTo>
                <a:cubicBezTo>
                  <a:pt x="75" y="66"/>
                  <a:pt x="80" y="77"/>
                  <a:pt x="87" y="86"/>
                </a:cubicBezTo>
                <a:cubicBezTo>
                  <a:pt x="90" y="91"/>
                  <a:pt x="96" y="93"/>
                  <a:pt x="101" y="96"/>
                </a:cubicBezTo>
                <a:cubicBezTo>
                  <a:pt x="108" y="116"/>
                  <a:pt x="122" y="118"/>
                  <a:pt x="135" y="134"/>
                </a:cubicBezTo>
                <a:cubicBezTo>
                  <a:pt x="160" y="164"/>
                  <a:pt x="174" y="203"/>
                  <a:pt x="197" y="235"/>
                </a:cubicBezTo>
                <a:cubicBezTo>
                  <a:pt x="199" y="240"/>
                  <a:pt x="198" y="247"/>
                  <a:pt x="202" y="250"/>
                </a:cubicBezTo>
                <a:cubicBezTo>
                  <a:pt x="212" y="256"/>
                  <a:pt x="235" y="259"/>
                  <a:pt x="235" y="259"/>
                </a:cubicBezTo>
                <a:cubicBezTo>
                  <a:pt x="281" y="254"/>
                  <a:pt x="294" y="250"/>
                  <a:pt x="341" y="254"/>
                </a:cubicBezTo>
                <a:cubicBezTo>
                  <a:pt x="358" y="272"/>
                  <a:pt x="365" y="291"/>
                  <a:pt x="379" y="312"/>
                </a:cubicBezTo>
                <a:cubicBezTo>
                  <a:pt x="382" y="317"/>
                  <a:pt x="389" y="326"/>
                  <a:pt x="389" y="326"/>
                </a:cubicBezTo>
                <a:cubicBezTo>
                  <a:pt x="391" y="331"/>
                  <a:pt x="391" y="337"/>
                  <a:pt x="394" y="341"/>
                </a:cubicBezTo>
                <a:cubicBezTo>
                  <a:pt x="397" y="345"/>
                  <a:pt x="405" y="345"/>
                  <a:pt x="408" y="350"/>
                </a:cubicBezTo>
                <a:cubicBezTo>
                  <a:pt x="420" y="369"/>
                  <a:pt x="424" y="400"/>
                  <a:pt x="432" y="422"/>
                </a:cubicBezTo>
                <a:cubicBezTo>
                  <a:pt x="437" y="453"/>
                  <a:pt x="439" y="496"/>
                  <a:pt x="466" y="514"/>
                </a:cubicBezTo>
                <a:cubicBezTo>
                  <a:pt x="472" y="529"/>
                  <a:pt x="472" y="547"/>
                  <a:pt x="480" y="562"/>
                </a:cubicBezTo>
                <a:cubicBezTo>
                  <a:pt x="496" y="592"/>
                  <a:pt x="486" y="560"/>
                  <a:pt x="495" y="590"/>
                </a:cubicBezTo>
                <a:cubicBezTo>
                  <a:pt x="500" y="605"/>
                  <a:pt x="509" y="634"/>
                  <a:pt x="509" y="634"/>
                </a:cubicBezTo>
                <a:cubicBezTo>
                  <a:pt x="512" y="669"/>
                  <a:pt x="514" y="685"/>
                  <a:pt x="523" y="715"/>
                </a:cubicBezTo>
                <a:cubicBezTo>
                  <a:pt x="521" y="738"/>
                  <a:pt x="512" y="851"/>
                  <a:pt x="509" y="859"/>
                </a:cubicBezTo>
                <a:cubicBezTo>
                  <a:pt x="505" y="869"/>
                  <a:pt x="480" y="869"/>
                  <a:pt x="480" y="869"/>
                </a:cubicBezTo>
                <a:cubicBezTo>
                  <a:pt x="475" y="867"/>
                  <a:pt x="471" y="865"/>
                  <a:pt x="466" y="864"/>
                </a:cubicBezTo>
                <a:cubicBezTo>
                  <a:pt x="410" y="849"/>
                  <a:pt x="454" y="877"/>
                  <a:pt x="432" y="902"/>
                </a:cubicBezTo>
                <a:cubicBezTo>
                  <a:pt x="425" y="910"/>
                  <a:pt x="403" y="912"/>
                  <a:pt x="403" y="912"/>
                </a:cubicBezTo>
                <a:cubicBezTo>
                  <a:pt x="371" y="935"/>
                  <a:pt x="370" y="965"/>
                  <a:pt x="394" y="998"/>
                </a:cubicBezTo>
                <a:cubicBezTo>
                  <a:pt x="392" y="1003"/>
                  <a:pt x="393" y="1009"/>
                  <a:pt x="389" y="1013"/>
                </a:cubicBezTo>
                <a:cubicBezTo>
                  <a:pt x="371" y="1031"/>
                  <a:pt x="328" y="1057"/>
                  <a:pt x="303" y="1066"/>
                </a:cubicBezTo>
                <a:cubicBezTo>
                  <a:pt x="296" y="1075"/>
                  <a:pt x="286" y="1083"/>
                  <a:pt x="283" y="1094"/>
                </a:cubicBezTo>
                <a:cubicBezTo>
                  <a:pt x="280" y="1105"/>
                  <a:pt x="274" y="1128"/>
                  <a:pt x="274" y="1128"/>
                </a:cubicBezTo>
                <a:cubicBezTo>
                  <a:pt x="272" y="1171"/>
                  <a:pt x="272" y="1215"/>
                  <a:pt x="269" y="1258"/>
                </a:cubicBezTo>
                <a:cubicBezTo>
                  <a:pt x="269" y="1263"/>
                  <a:pt x="264" y="1272"/>
                  <a:pt x="264" y="1272"/>
                </a:cubicBezTo>
              </a:path>
            </a:pathLst>
          </a:custGeom>
          <a:noFill/>
          <a:ln w="22225" cap="flat" cmpd="sng">
            <a:solidFill>
              <a:schemeClr val="tx1"/>
            </a:solidFill>
            <a:prstDash val="dashDot"/>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57" name="未知"/>
          <p:cNvSpPr/>
          <p:nvPr/>
        </p:nvSpPr>
        <p:spPr>
          <a:xfrm>
            <a:off x="2324100" y="92075"/>
            <a:ext cx="1692275" cy="2628900"/>
          </a:xfrm>
          <a:custGeom>
            <a:avLst/>
            <a:gdLst>
              <a:gd name="txL" fmla="*/ 0 w 1066"/>
              <a:gd name="txT" fmla="*/ 0 h 1656"/>
              <a:gd name="txR" fmla="*/ 1066 w 1066"/>
              <a:gd name="txB" fmla="*/ 1656 h 1656"/>
            </a:gdLst>
            <a:ahLst/>
            <a:cxnLst>
              <a:cxn ang="0">
                <a:pos x="168275" y="0"/>
              </a:cxn>
              <a:cxn ang="0">
                <a:pos x="198437" y="76200"/>
              </a:cxn>
              <a:cxn ang="0">
                <a:pos x="152400" y="182562"/>
              </a:cxn>
              <a:cxn ang="0">
                <a:pos x="38100" y="266700"/>
              </a:cxn>
              <a:cxn ang="0">
                <a:pos x="22225" y="311150"/>
              </a:cxn>
              <a:cxn ang="0">
                <a:pos x="15875" y="342900"/>
              </a:cxn>
              <a:cxn ang="0">
                <a:pos x="0" y="387350"/>
              </a:cxn>
              <a:cxn ang="0">
                <a:pos x="38100" y="457200"/>
              </a:cxn>
              <a:cxn ang="0">
                <a:pos x="76200" y="509588"/>
              </a:cxn>
              <a:cxn ang="0">
                <a:pos x="136525" y="571500"/>
              </a:cxn>
              <a:cxn ang="0">
                <a:pos x="168275" y="623888"/>
              </a:cxn>
              <a:cxn ang="0">
                <a:pos x="266700" y="654050"/>
              </a:cxn>
              <a:cxn ang="0">
                <a:pos x="334962" y="685800"/>
              </a:cxn>
              <a:cxn ang="0">
                <a:pos x="334962" y="685800"/>
              </a:cxn>
              <a:cxn ang="0">
                <a:pos x="427037" y="754062"/>
              </a:cxn>
              <a:cxn ang="0">
                <a:pos x="441325" y="776287"/>
              </a:cxn>
              <a:cxn ang="0">
                <a:pos x="465137" y="792162"/>
              </a:cxn>
              <a:cxn ang="0">
                <a:pos x="473075" y="814388"/>
              </a:cxn>
              <a:cxn ang="0">
                <a:pos x="571500" y="928688"/>
              </a:cxn>
              <a:cxn ang="0">
                <a:pos x="685800" y="920750"/>
              </a:cxn>
              <a:cxn ang="0">
                <a:pos x="754062" y="906463"/>
              </a:cxn>
              <a:cxn ang="0">
                <a:pos x="846138" y="914400"/>
              </a:cxn>
              <a:cxn ang="0">
                <a:pos x="884237" y="952500"/>
              </a:cxn>
              <a:cxn ang="0">
                <a:pos x="974725" y="996950"/>
              </a:cxn>
              <a:cxn ang="0">
                <a:pos x="1050925" y="990600"/>
              </a:cxn>
              <a:cxn ang="0">
                <a:pos x="1058862" y="966788"/>
              </a:cxn>
              <a:cxn ang="0">
                <a:pos x="1082675" y="792162"/>
              </a:cxn>
              <a:cxn ang="0">
                <a:pos x="1143000" y="800100"/>
              </a:cxn>
              <a:cxn ang="0">
                <a:pos x="1203325" y="844550"/>
              </a:cxn>
              <a:cxn ang="0">
                <a:pos x="1235075" y="876300"/>
              </a:cxn>
              <a:cxn ang="0">
                <a:pos x="1241425" y="898525"/>
              </a:cxn>
              <a:cxn ang="0">
                <a:pos x="1355725" y="958850"/>
              </a:cxn>
              <a:cxn ang="0">
                <a:pos x="1417637" y="1004888"/>
              </a:cxn>
              <a:cxn ang="0">
                <a:pos x="1577975" y="1081088"/>
              </a:cxn>
              <a:cxn ang="0">
                <a:pos x="1646238" y="1127125"/>
              </a:cxn>
              <a:cxn ang="0">
                <a:pos x="1668463" y="1143000"/>
              </a:cxn>
              <a:cxn ang="0">
                <a:pos x="1660525" y="1279525"/>
              </a:cxn>
              <a:cxn ang="0">
                <a:pos x="1646238" y="1363662"/>
              </a:cxn>
              <a:cxn ang="0">
                <a:pos x="1638300" y="1546225"/>
              </a:cxn>
              <a:cxn ang="0">
                <a:pos x="1333500" y="1644650"/>
              </a:cxn>
              <a:cxn ang="0">
                <a:pos x="1203325" y="1774825"/>
              </a:cxn>
              <a:cxn ang="0">
                <a:pos x="960437" y="1682750"/>
              </a:cxn>
              <a:cxn ang="0">
                <a:pos x="922337" y="1797050"/>
              </a:cxn>
              <a:cxn ang="0">
                <a:pos x="914400" y="1897063"/>
              </a:cxn>
              <a:cxn ang="0">
                <a:pos x="868362" y="1927225"/>
              </a:cxn>
              <a:cxn ang="0">
                <a:pos x="944562" y="2003425"/>
              </a:cxn>
              <a:cxn ang="0">
                <a:pos x="930275" y="2079625"/>
              </a:cxn>
              <a:cxn ang="0">
                <a:pos x="914400" y="2125663"/>
              </a:cxn>
              <a:cxn ang="0">
                <a:pos x="906462" y="2147888"/>
              </a:cxn>
              <a:cxn ang="0">
                <a:pos x="830263" y="2354263"/>
              </a:cxn>
              <a:cxn ang="0">
                <a:pos x="685800" y="2406650"/>
              </a:cxn>
              <a:cxn ang="0">
                <a:pos x="701675" y="2506663"/>
              </a:cxn>
              <a:cxn ang="0">
                <a:pos x="701675" y="2582863"/>
              </a:cxn>
              <a:cxn ang="0">
                <a:pos x="655637" y="2613025"/>
              </a:cxn>
              <a:cxn ang="0">
                <a:pos x="631825" y="2628900"/>
              </a:cxn>
            </a:cxnLst>
            <a:rect l="txL" t="txT" r="txR" b="txB"/>
            <a:pathLst>
              <a:path w="1066" h="1656">
                <a:moveTo>
                  <a:pt x="106" y="0"/>
                </a:moveTo>
                <a:cubicBezTo>
                  <a:pt x="116" y="16"/>
                  <a:pt x="120" y="29"/>
                  <a:pt x="125" y="48"/>
                </a:cubicBezTo>
                <a:cubicBezTo>
                  <a:pt x="121" y="83"/>
                  <a:pt x="129" y="103"/>
                  <a:pt x="96" y="115"/>
                </a:cubicBezTo>
                <a:cubicBezTo>
                  <a:pt x="74" y="137"/>
                  <a:pt x="46" y="145"/>
                  <a:pt x="24" y="168"/>
                </a:cubicBezTo>
                <a:cubicBezTo>
                  <a:pt x="21" y="177"/>
                  <a:pt x="16" y="186"/>
                  <a:pt x="14" y="196"/>
                </a:cubicBezTo>
                <a:cubicBezTo>
                  <a:pt x="13" y="203"/>
                  <a:pt x="12" y="209"/>
                  <a:pt x="10" y="216"/>
                </a:cubicBezTo>
                <a:cubicBezTo>
                  <a:pt x="7" y="226"/>
                  <a:pt x="0" y="244"/>
                  <a:pt x="0" y="244"/>
                </a:cubicBezTo>
                <a:cubicBezTo>
                  <a:pt x="6" y="266"/>
                  <a:pt x="5" y="275"/>
                  <a:pt x="24" y="288"/>
                </a:cubicBezTo>
                <a:cubicBezTo>
                  <a:pt x="36" y="321"/>
                  <a:pt x="25" y="313"/>
                  <a:pt x="48" y="321"/>
                </a:cubicBezTo>
                <a:cubicBezTo>
                  <a:pt x="59" y="338"/>
                  <a:pt x="72" y="346"/>
                  <a:pt x="86" y="360"/>
                </a:cubicBezTo>
                <a:cubicBezTo>
                  <a:pt x="95" y="369"/>
                  <a:pt x="97" y="384"/>
                  <a:pt x="106" y="393"/>
                </a:cubicBezTo>
                <a:cubicBezTo>
                  <a:pt x="117" y="404"/>
                  <a:pt x="153" y="408"/>
                  <a:pt x="168" y="412"/>
                </a:cubicBezTo>
                <a:lnTo>
                  <a:pt x="211" y="432"/>
                </a:lnTo>
                <a:cubicBezTo>
                  <a:pt x="211" y="432"/>
                  <a:pt x="211" y="432"/>
                  <a:pt x="211" y="432"/>
                </a:cubicBezTo>
                <a:cubicBezTo>
                  <a:pt x="232" y="445"/>
                  <a:pt x="249" y="461"/>
                  <a:pt x="269" y="475"/>
                </a:cubicBezTo>
                <a:cubicBezTo>
                  <a:pt x="272" y="480"/>
                  <a:pt x="274" y="485"/>
                  <a:pt x="278" y="489"/>
                </a:cubicBezTo>
                <a:cubicBezTo>
                  <a:pt x="282" y="493"/>
                  <a:pt x="289" y="494"/>
                  <a:pt x="293" y="499"/>
                </a:cubicBezTo>
                <a:cubicBezTo>
                  <a:pt x="296" y="503"/>
                  <a:pt x="295" y="509"/>
                  <a:pt x="298" y="513"/>
                </a:cubicBezTo>
                <a:cubicBezTo>
                  <a:pt x="317" y="538"/>
                  <a:pt x="341" y="559"/>
                  <a:pt x="360" y="585"/>
                </a:cubicBezTo>
                <a:cubicBezTo>
                  <a:pt x="384" y="583"/>
                  <a:pt x="408" y="583"/>
                  <a:pt x="432" y="580"/>
                </a:cubicBezTo>
                <a:cubicBezTo>
                  <a:pt x="447" y="578"/>
                  <a:pt x="475" y="571"/>
                  <a:pt x="475" y="571"/>
                </a:cubicBezTo>
                <a:cubicBezTo>
                  <a:pt x="494" y="573"/>
                  <a:pt x="514" y="572"/>
                  <a:pt x="533" y="576"/>
                </a:cubicBezTo>
                <a:cubicBezTo>
                  <a:pt x="549" y="579"/>
                  <a:pt x="547" y="590"/>
                  <a:pt x="557" y="600"/>
                </a:cubicBezTo>
                <a:cubicBezTo>
                  <a:pt x="572" y="615"/>
                  <a:pt x="596" y="617"/>
                  <a:pt x="614" y="628"/>
                </a:cubicBezTo>
                <a:cubicBezTo>
                  <a:pt x="630" y="627"/>
                  <a:pt x="647" y="629"/>
                  <a:pt x="662" y="624"/>
                </a:cubicBezTo>
                <a:cubicBezTo>
                  <a:pt x="667" y="622"/>
                  <a:pt x="667" y="614"/>
                  <a:pt x="667" y="609"/>
                </a:cubicBezTo>
                <a:cubicBezTo>
                  <a:pt x="677" y="501"/>
                  <a:pt x="653" y="540"/>
                  <a:pt x="682" y="499"/>
                </a:cubicBezTo>
                <a:cubicBezTo>
                  <a:pt x="695" y="501"/>
                  <a:pt x="708" y="499"/>
                  <a:pt x="720" y="504"/>
                </a:cubicBezTo>
                <a:cubicBezTo>
                  <a:pt x="729" y="507"/>
                  <a:pt x="735" y="526"/>
                  <a:pt x="758" y="532"/>
                </a:cubicBezTo>
                <a:cubicBezTo>
                  <a:pt x="771" y="572"/>
                  <a:pt x="751" y="525"/>
                  <a:pt x="778" y="552"/>
                </a:cubicBezTo>
                <a:cubicBezTo>
                  <a:pt x="781" y="555"/>
                  <a:pt x="779" y="562"/>
                  <a:pt x="782" y="566"/>
                </a:cubicBezTo>
                <a:cubicBezTo>
                  <a:pt x="799" y="588"/>
                  <a:pt x="828" y="597"/>
                  <a:pt x="854" y="604"/>
                </a:cubicBezTo>
                <a:cubicBezTo>
                  <a:pt x="871" y="615"/>
                  <a:pt x="874" y="627"/>
                  <a:pt x="893" y="633"/>
                </a:cubicBezTo>
                <a:cubicBezTo>
                  <a:pt x="924" y="655"/>
                  <a:pt x="962" y="660"/>
                  <a:pt x="994" y="681"/>
                </a:cubicBezTo>
                <a:cubicBezTo>
                  <a:pt x="1008" y="690"/>
                  <a:pt x="1023" y="700"/>
                  <a:pt x="1037" y="710"/>
                </a:cubicBezTo>
                <a:cubicBezTo>
                  <a:pt x="1042" y="713"/>
                  <a:pt x="1051" y="720"/>
                  <a:pt x="1051" y="720"/>
                </a:cubicBezTo>
                <a:cubicBezTo>
                  <a:pt x="1066" y="749"/>
                  <a:pt x="1066" y="779"/>
                  <a:pt x="1046" y="806"/>
                </a:cubicBezTo>
                <a:cubicBezTo>
                  <a:pt x="1044" y="824"/>
                  <a:pt x="1038" y="841"/>
                  <a:pt x="1037" y="859"/>
                </a:cubicBezTo>
                <a:cubicBezTo>
                  <a:pt x="1034" y="897"/>
                  <a:pt x="1036" y="936"/>
                  <a:pt x="1032" y="974"/>
                </a:cubicBezTo>
                <a:cubicBezTo>
                  <a:pt x="1024" y="1052"/>
                  <a:pt x="874" y="1035"/>
                  <a:pt x="840" y="1036"/>
                </a:cubicBezTo>
                <a:cubicBezTo>
                  <a:pt x="831" y="1122"/>
                  <a:pt x="846" y="1110"/>
                  <a:pt x="758" y="1118"/>
                </a:cubicBezTo>
                <a:cubicBezTo>
                  <a:pt x="704" y="1104"/>
                  <a:pt x="657" y="1079"/>
                  <a:pt x="605" y="1060"/>
                </a:cubicBezTo>
                <a:cubicBezTo>
                  <a:pt x="558" y="1070"/>
                  <a:pt x="547" y="1085"/>
                  <a:pt x="581" y="1132"/>
                </a:cubicBezTo>
                <a:cubicBezTo>
                  <a:pt x="583" y="1145"/>
                  <a:pt x="594" y="1183"/>
                  <a:pt x="576" y="1195"/>
                </a:cubicBezTo>
                <a:cubicBezTo>
                  <a:pt x="566" y="1201"/>
                  <a:pt x="547" y="1214"/>
                  <a:pt x="547" y="1214"/>
                </a:cubicBezTo>
                <a:cubicBezTo>
                  <a:pt x="553" y="1251"/>
                  <a:pt x="561" y="1250"/>
                  <a:pt x="595" y="1262"/>
                </a:cubicBezTo>
                <a:cubicBezTo>
                  <a:pt x="591" y="1288"/>
                  <a:pt x="592" y="1291"/>
                  <a:pt x="586" y="1310"/>
                </a:cubicBezTo>
                <a:cubicBezTo>
                  <a:pt x="583" y="1320"/>
                  <a:pt x="579" y="1329"/>
                  <a:pt x="576" y="1339"/>
                </a:cubicBezTo>
                <a:cubicBezTo>
                  <a:pt x="574" y="1344"/>
                  <a:pt x="571" y="1353"/>
                  <a:pt x="571" y="1353"/>
                </a:cubicBezTo>
                <a:cubicBezTo>
                  <a:pt x="565" y="1541"/>
                  <a:pt x="605" y="1510"/>
                  <a:pt x="523" y="1483"/>
                </a:cubicBezTo>
                <a:cubicBezTo>
                  <a:pt x="439" y="1491"/>
                  <a:pt x="483" y="1483"/>
                  <a:pt x="432" y="1516"/>
                </a:cubicBezTo>
                <a:cubicBezTo>
                  <a:pt x="424" y="1540"/>
                  <a:pt x="428" y="1558"/>
                  <a:pt x="442" y="1579"/>
                </a:cubicBezTo>
                <a:cubicBezTo>
                  <a:pt x="447" y="1597"/>
                  <a:pt x="451" y="1604"/>
                  <a:pt x="442" y="1627"/>
                </a:cubicBezTo>
                <a:cubicBezTo>
                  <a:pt x="436" y="1642"/>
                  <a:pt x="424" y="1640"/>
                  <a:pt x="413" y="1646"/>
                </a:cubicBezTo>
                <a:cubicBezTo>
                  <a:pt x="408" y="1649"/>
                  <a:pt x="398" y="1656"/>
                  <a:pt x="398" y="1656"/>
                </a:cubicBezTo>
              </a:path>
            </a:pathLst>
          </a:custGeom>
          <a:noFill/>
          <a:ln w="22225" cap="flat" cmpd="sng">
            <a:solidFill>
              <a:schemeClr val="tx1"/>
            </a:solidFill>
            <a:prstDash val="dashDot"/>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58" name="未知"/>
          <p:cNvSpPr/>
          <p:nvPr/>
        </p:nvSpPr>
        <p:spPr>
          <a:xfrm>
            <a:off x="3281363" y="92075"/>
            <a:ext cx="1320800" cy="633413"/>
          </a:xfrm>
          <a:custGeom>
            <a:avLst/>
            <a:gdLst>
              <a:gd name="txL" fmla="*/ 0 w 832"/>
              <a:gd name="txT" fmla="*/ 0 h 399"/>
              <a:gd name="txR" fmla="*/ 832 w 832"/>
              <a:gd name="txB" fmla="*/ 399 h 399"/>
            </a:gdLst>
            <a:ahLst/>
            <a:cxnLst>
              <a:cxn ang="0">
                <a:pos x="55563" y="30163"/>
              </a:cxn>
              <a:cxn ang="0">
                <a:pos x="101600" y="296863"/>
              </a:cxn>
              <a:cxn ang="0">
                <a:pos x="139700" y="334963"/>
              </a:cxn>
              <a:cxn ang="0">
                <a:pos x="193675" y="419100"/>
              </a:cxn>
              <a:cxn ang="0">
                <a:pos x="207963" y="441325"/>
              </a:cxn>
              <a:cxn ang="0">
                <a:pos x="231775" y="449263"/>
              </a:cxn>
              <a:cxn ang="0">
                <a:pos x="261938" y="479425"/>
              </a:cxn>
              <a:cxn ang="0">
                <a:pos x="277813" y="501650"/>
              </a:cxn>
              <a:cxn ang="0">
                <a:pos x="300038" y="509588"/>
              </a:cxn>
              <a:cxn ang="0">
                <a:pos x="346075" y="585788"/>
              </a:cxn>
              <a:cxn ang="0">
                <a:pos x="392112" y="601663"/>
              </a:cxn>
              <a:cxn ang="0">
                <a:pos x="490538" y="623888"/>
              </a:cxn>
              <a:cxn ang="0">
                <a:pos x="681037" y="571500"/>
              </a:cxn>
              <a:cxn ang="0">
                <a:pos x="757237" y="555625"/>
              </a:cxn>
              <a:cxn ang="0">
                <a:pos x="803275" y="539750"/>
              </a:cxn>
              <a:cxn ang="0">
                <a:pos x="825500" y="517525"/>
              </a:cxn>
              <a:cxn ang="0">
                <a:pos x="849313" y="509588"/>
              </a:cxn>
              <a:cxn ang="0">
                <a:pos x="863600" y="487363"/>
              </a:cxn>
              <a:cxn ang="0">
                <a:pos x="887413" y="471488"/>
              </a:cxn>
              <a:cxn ang="0">
                <a:pos x="993775" y="319088"/>
              </a:cxn>
              <a:cxn ang="0">
                <a:pos x="1054100" y="258763"/>
              </a:cxn>
              <a:cxn ang="0">
                <a:pos x="1130300" y="196850"/>
              </a:cxn>
              <a:cxn ang="0">
                <a:pos x="1260475" y="90488"/>
              </a:cxn>
              <a:cxn ang="0">
                <a:pos x="1282700" y="60325"/>
              </a:cxn>
              <a:cxn ang="0">
                <a:pos x="1306513" y="38100"/>
              </a:cxn>
              <a:cxn ang="0">
                <a:pos x="1320800" y="0"/>
              </a:cxn>
            </a:cxnLst>
            <a:rect l="txL" t="txT" r="txR" b="txB"/>
            <a:pathLst>
              <a:path w="832" h="399">
                <a:moveTo>
                  <a:pt x="35" y="19"/>
                </a:moveTo>
                <a:cubicBezTo>
                  <a:pt x="72" y="70"/>
                  <a:pt x="0" y="164"/>
                  <a:pt x="64" y="187"/>
                </a:cubicBezTo>
                <a:cubicBezTo>
                  <a:pt x="71" y="196"/>
                  <a:pt x="82" y="201"/>
                  <a:pt x="88" y="211"/>
                </a:cubicBezTo>
                <a:cubicBezTo>
                  <a:pt x="105" y="239"/>
                  <a:pt x="94" y="245"/>
                  <a:pt x="122" y="264"/>
                </a:cubicBezTo>
                <a:cubicBezTo>
                  <a:pt x="125" y="269"/>
                  <a:pt x="127" y="275"/>
                  <a:pt x="131" y="278"/>
                </a:cubicBezTo>
                <a:cubicBezTo>
                  <a:pt x="135" y="281"/>
                  <a:pt x="142" y="279"/>
                  <a:pt x="146" y="283"/>
                </a:cubicBezTo>
                <a:cubicBezTo>
                  <a:pt x="173" y="309"/>
                  <a:pt x="126" y="288"/>
                  <a:pt x="165" y="302"/>
                </a:cubicBezTo>
                <a:cubicBezTo>
                  <a:pt x="168" y="307"/>
                  <a:pt x="171" y="312"/>
                  <a:pt x="175" y="316"/>
                </a:cubicBezTo>
                <a:cubicBezTo>
                  <a:pt x="179" y="319"/>
                  <a:pt x="186" y="317"/>
                  <a:pt x="189" y="321"/>
                </a:cubicBezTo>
                <a:cubicBezTo>
                  <a:pt x="202" y="334"/>
                  <a:pt x="200" y="357"/>
                  <a:pt x="218" y="369"/>
                </a:cubicBezTo>
                <a:cubicBezTo>
                  <a:pt x="227" y="375"/>
                  <a:pt x="247" y="379"/>
                  <a:pt x="247" y="379"/>
                </a:cubicBezTo>
                <a:cubicBezTo>
                  <a:pt x="274" y="399"/>
                  <a:pt x="275" y="399"/>
                  <a:pt x="309" y="393"/>
                </a:cubicBezTo>
                <a:cubicBezTo>
                  <a:pt x="347" y="379"/>
                  <a:pt x="389" y="368"/>
                  <a:pt x="429" y="360"/>
                </a:cubicBezTo>
                <a:cubicBezTo>
                  <a:pt x="457" y="354"/>
                  <a:pt x="454" y="357"/>
                  <a:pt x="477" y="350"/>
                </a:cubicBezTo>
                <a:cubicBezTo>
                  <a:pt x="487" y="347"/>
                  <a:pt x="506" y="340"/>
                  <a:pt x="506" y="340"/>
                </a:cubicBezTo>
                <a:cubicBezTo>
                  <a:pt x="511" y="335"/>
                  <a:pt x="514" y="330"/>
                  <a:pt x="520" y="326"/>
                </a:cubicBezTo>
                <a:cubicBezTo>
                  <a:pt x="524" y="323"/>
                  <a:pt x="531" y="324"/>
                  <a:pt x="535" y="321"/>
                </a:cubicBezTo>
                <a:cubicBezTo>
                  <a:pt x="539" y="318"/>
                  <a:pt x="540" y="311"/>
                  <a:pt x="544" y="307"/>
                </a:cubicBezTo>
                <a:cubicBezTo>
                  <a:pt x="548" y="303"/>
                  <a:pt x="554" y="300"/>
                  <a:pt x="559" y="297"/>
                </a:cubicBezTo>
                <a:cubicBezTo>
                  <a:pt x="576" y="270"/>
                  <a:pt x="600" y="218"/>
                  <a:pt x="626" y="201"/>
                </a:cubicBezTo>
                <a:cubicBezTo>
                  <a:pt x="632" y="184"/>
                  <a:pt x="664" y="163"/>
                  <a:pt x="664" y="163"/>
                </a:cubicBezTo>
                <a:cubicBezTo>
                  <a:pt x="672" y="138"/>
                  <a:pt x="691" y="144"/>
                  <a:pt x="712" y="124"/>
                </a:cubicBezTo>
                <a:cubicBezTo>
                  <a:pt x="738" y="100"/>
                  <a:pt x="769" y="83"/>
                  <a:pt x="794" y="57"/>
                </a:cubicBezTo>
                <a:cubicBezTo>
                  <a:pt x="799" y="51"/>
                  <a:pt x="803" y="44"/>
                  <a:pt x="808" y="38"/>
                </a:cubicBezTo>
                <a:cubicBezTo>
                  <a:pt x="813" y="33"/>
                  <a:pt x="818" y="29"/>
                  <a:pt x="823" y="24"/>
                </a:cubicBezTo>
                <a:cubicBezTo>
                  <a:pt x="828" y="6"/>
                  <a:pt x="824" y="14"/>
                  <a:pt x="832" y="0"/>
                </a:cubicBezTo>
              </a:path>
            </a:pathLst>
          </a:custGeom>
          <a:noFill/>
          <a:ln w="22225" cap="flat" cmpd="sng">
            <a:solidFill>
              <a:schemeClr val="tx1"/>
            </a:solidFill>
            <a:prstDash val="dashDot"/>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59" name="未知"/>
          <p:cNvSpPr/>
          <p:nvPr/>
        </p:nvSpPr>
        <p:spPr>
          <a:xfrm>
            <a:off x="3521075" y="677863"/>
            <a:ext cx="82550" cy="323850"/>
          </a:xfrm>
          <a:custGeom>
            <a:avLst/>
            <a:gdLst>
              <a:gd name="txL" fmla="*/ 0 w 52"/>
              <a:gd name="txT" fmla="*/ 0 h 204"/>
              <a:gd name="txR" fmla="*/ 52 w 52"/>
              <a:gd name="txB" fmla="*/ 204 h 204"/>
            </a:gdLst>
            <a:ahLst/>
            <a:cxnLst>
              <a:cxn ang="0">
                <a:pos x="82550" y="0"/>
              </a:cxn>
              <a:cxn ang="0">
                <a:pos x="0" y="130175"/>
              </a:cxn>
              <a:cxn ang="0">
                <a:pos x="6350" y="220663"/>
              </a:cxn>
              <a:cxn ang="0">
                <a:pos x="22225" y="274638"/>
              </a:cxn>
            </a:cxnLst>
            <a:rect l="txL" t="txT" r="txR" b="txB"/>
            <a:pathLst>
              <a:path w="52" h="204">
                <a:moveTo>
                  <a:pt x="52" y="0"/>
                </a:moveTo>
                <a:cubicBezTo>
                  <a:pt x="9" y="11"/>
                  <a:pt x="10" y="43"/>
                  <a:pt x="0" y="82"/>
                </a:cubicBezTo>
                <a:cubicBezTo>
                  <a:pt x="1" y="101"/>
                  <a:pt x="1" y="120"/>
                  <a:pt x="4" y="139"/>
                </a:cubicBezTo>
                <a:cubicBezTo>
                  <a:pt x="15" y="204"/>
                  <a:pt x="14" y="152"/>
                  <a:pt x="14" y="173"/>
                </a:cubicBezTo>
              </a:path>
            </a:pathLst>
          </a:custGeom>
          <a:noFill/>
          <a:ln w="28575" cap="flat" cmpd="sng">
            <a:solidFill>
              <a:schemeClr val="tx1"/>
            </a:solidFill>
            <a:prstDash val="dashDot"/>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60" name="未知"/>
          <p:cNvSpPr/>
          <p:nvPr/>
        </p:nvSpPr>
        <p:spPr>
          <a:xfrm>
            <a:off x="4495800" y="76200"/>
            <a:ext cx="268288" cy="2582863"/>
          </a:xfrm>
          <a:custGeom>
            <a:avLst/>
            <a:gdLst>
              <a:gd name="txL" fmla="*/ 0 w 169"/>
              <a:gd name="txT" fmla="*/ 0 h 1627"/>
              <a:gd name="txR" fmla="*/ 169 w 169"/>
              <a:gd name="txB" fmla="*/ 1627 h 1627"/>
            </a:gdLst>
            <a:ahLst/>
            <a:cxnLst>
              <a:cxn ang="0">
                <a:pos x="258763" y="0"/>
              </a:cxn>
              <a:cxn ang="0">
                <a:pos x="174625" y="174625"/>
              </a:cxn>
              <a:cxn ang="0">
                <a:pos x="190500" y="242888"/>
              </a:cxn>
              <a:cxn ang="0">
                <a:pos x="128588" y="327025"/>
              </a:cxn>
              <a:cxn ang="0">
                <a:pos x="98425" y="373063"/>
              </a:cxn>
              <a:cxn ang="0">
                <a:pos x="114300" y="487363"/>
              </a:cxn>
              <a:cxn ang="0">
                <a:pos x="144463" y="669925"/>
              </a:cxn>
              <a:cxn ang="0">
                <a:pos x="90488" y="792163"/>
              </a:cxn>
              <a:cxn ang="0">
                <a:pos x="38100" y="898525"/>
              </a:cxn>
              <a:cxn ang="0">
                <a:pos x="38100" y="990600"/>
              </a:cxn>
              <a:cxn ang="0">
                <a:pos x="30163" y="1089025"/>
              </a:cxn>
              <a:cxn ang="0">
                <a:pos x="60325" y="1135063"/>
              </a:cxn>
              <a:cxn ang="0">
                <a:pos x="76200" y="1181100"/>
              </a:cxn>
              <a:cxn ang="0">
                <a:pos x="84138" y="1203325"/>
              </a:cxn>
              <a:cxn ang="0">
                <a:pos x="76200" y="1349375"/>
              </a:cxn>
              <a:cxn ang="0">
                <a:pos x="60325" y="1524000"/>
              </a:cxn>
              <a:cxn ang="0">
                <a:pos x="0" y="1835151"/>
              </a:cxn>
              <a:cxn ang="0">
                <a:pos x="46038" y="1919288"/>
              </a:cxn>
              <a:cxn ang="0">
                <a:pos x="84138" y="2019301"/>
              </a:cxn>
              <a:cxn ang="0">
                <a:pos x="114300" y="2147888"/>
              </a:cxn>
              <a:cxn ang="0">
                <a:pos x="160338" y="2239963"/>
              </a:cxn>
              <a:cxn ang="0">
                <a:pos x="198438" y="2346326"/>
              </a:cxn>
              <a:cxn ang="0">
                <a:pos x="204788" y="2384426"/>
              </a:cxn>
              <a:cxn ang="0">
                <a:pos x="220663" y="2430463"/>
              </a:cxn>
              <a:cxn ang="0">
                <a:pos x="228600" y="2528888"/>
              </a:cxn>
            </a:cxnLst>
            <a:rect l="txL" t="txT" r="txR" b="txB"/>
            <a:pathLst>
              <a:path w="169" h="1627">
                <a:moveTo>
                  <a:pt x="163" y="0"/>
                </a:moveTo>
                <a:cubicBezTo>
                  <a:pt x="169" y="45"/>
                  <a:pt x="139" y="70"/>
                  <a:pt x="110" y="110"/>
                </a:cubicBezTo>
                <a:cubicBezTo>
                  <a:pt x="102" y="133"/>
                  <a:pt x="140" y="140"/>
                  <a:pt x="120" y="153"/>
                </a:cubicBezTo>
                <a:cubicBezTo>
                  <a:pt x="112" y="178"/>
                  <a:pt x="95" y="186"/>
                  <a:pt x="81" y="206"/>
                </a:cubicBezTo>
                <a:cubicBezTo>
                  <a:pt x="78" y="217"/>
                  <a:pt x="65" y="224"/>
                  <a:pt x="62" y="235"/>
                </a:cubicBezTo>
                <a:cubicBezTo>
                  <a:pt x="57" y="255"/>
                  <a:pt x="74" y="286"/>
                  <a:pt x="72" y="307"/>
                </a:cubicBezTo>
                <a:cubicBezTo>
                  <a:pt x="87" y="330"/>
                  <a:pt x="101" y="384"/>
                  <a:pt x="91" y="422"/>
                </a:cubicBezTo>
                <a:cubicBezTo>
                  <a:pt x="88" y="474"/>
                  <a:pt x="93" y="463"/>
                  <a:pt x="57" y="499"/>
                </a:cubicBezTo>
                <a:cubicBezTo>
                  <a:pt x="51" y="521"/>
                  <a:pt x="33" y="545"/>
                  <a:pt x="24" y="566"/>
                </a:cubicBezTo>
                <a:cubicBezTo>
                  <a:pt x="16" y="584"/>
                  <a:pt x="30" y="605"/>
                  <a:pt x="24" y="624"/>
                </a:cubicBezTo>
                <a:cubicBezTo>
                  <a:pt x="26" y="642"/>
                  <a:pt x="7" y="669"/>
                  <a:pt x="19" y="686"/>
                </a:cubicBezTo>
                <a:cubicBezTo>
                  <a:pt x="24" y="693"/>
                  <a:pt x="35" y="707"/>
                  <a:pt x="38" y="715"/>
                </a:cubicBezTo>
                <a:cubicBezTo>
                  <a:pt x="42" y="724"/>
                  <a:pt x="45" y="734"/>
                  <a:pt x="48" y="744"/>
                </a:cubicBezTo>
                <a:cubicBezTo>
                  <a:pt x="50" y="749"/>
                  <a:pt x="53" y="758"/>
                  <a:pt x="53" y="758"/>
                </a:cubicBezTo>
                <a:cubicBezTo>
                  <a:pt x="47" y="827"/>
                  <a:pt x="90" y="835"/>
                  <a:pt x="48" y="850"/>
                </a:cubicBezTo>
                <a:cubicBezTo>
                  <a:pt x="51" y="911"/>
                  <a:pt x="22" y="911"/>
                  <a:pt x="38" y="960"/>
                </a:cubicBezTo>
                <a:cubicBezTo>
                  <a:pt x="48" y="1023"/>
                  <a:pt x="36" y="1101"/>
                  <a:pt x="0" y="1156"/>
                </a:cubicBezTo>
                <a:cubicBezTo>
                  <a:pt x="5" y="1185"/>
                  <a:pt x="5" y="1194"/>
                  <a:pt x="29" y="1209"/>
                </a:cubicBezTo>
                <a:cubicBezTo>
                  <a:pt x="35" y="1231"/>
                  <a:pt x="46" y="1250"/>
                  <a:pt x="53" y="1272"/>
                </a:cubicBezTo>
                <a:cubicBezTo>
                  <a:pt x="56" y="1301"/>
                  <a:pt x="55" y="1329"/>
                  <a:pt x="72" y="1353"/>
                </a:cubicBezTo>
                <a:cubicBezTo>
                  <a:pt x="79" y="1373"/>
                  <a:pt x="89" y="1393"/>
                  <a:pt x="101" y="1411"/>
                </a:cubicBezTo>
                <a:cubicBezTo>
                  <a:pt x="108" y="1434"/>
                  <a:pt x="120" y="1455"/>
                  <a:pt x="125" y="1478"/>
                </a:cubicBezTo>
                <a:cubicBezTo>
                  <a:pt x="127" y="1486"/>
                  <a:pt x="127" y="1494"/>
                  <a:pt x="129" y="1502"/>
                </a:cubicBezTo>
                <a:cubicBezTo>
                  <a:pt x="132" y="1512"/>
                  <a:pt x="139" y="1531"/>
                  <a:pt x="139" y="1531"/>
                </a:cubicBezTo>
                <a:cubicBezTo>
                  <a:pt x="144" y="1606"/>
                  <a:pt x="144" y="1627"/>
                  <a:pt x="144" y="1593"/>
                </a:cubicBezTo>
              </a:path>
            </a:pathLst>
          </a:custGeom>
          <a:noFill/>
          <a:ln w="22225" cap="flat" cmpd="sng">
            <a:solidFill>
              <a:schemeClr val="tx1"/>
            </a:solidFill>
            <a:prstDash val="dashDot"/>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61" name="未知"/>
          <p:cNvSpPr/>
          <p:nvPr/>
        </p:nvSpPr>
        <p:spPr>
          <a:xfrm>
            <a:off x="5067300" y="92075"/>
            <a:ext cx="709613" cy="1690688"/>
          </a:xfrm>
          <a:custGeom>
            <a:avLst/>
            <a:gdLst>
              <a:gd name="txL" fmla="*/ 0 w 447"/>
              <a:gd name="txT" fmla="*/ 0 h 1065"/>
              <a:gd name="txR" fmla="*/ 447 w 447"/>
              <a:gd name="txB" fmla="*/ 1065 h 1065"/>
            </a:gdLst>
            <a:ahLst/>
            <a:cxnLst>
              <a:cxn ang="0">
                <a:pos x="593725" y="0"/>
              </a:cxn>
              <a:cxn ang="0">
                <a:pos x="549275" y="114300"/>
              </a:cxn>
              <a:cxn ang="0">
                <a:pos x="533400" y="158750"/>
              </a:cxn>
              <a:cxn ang="0">
                <a:pos x="593725" y="319088"/>
              </a:cxn>
              <a:cxn ang="0">
                <a:pos x="631825" y="381000"/>
              </a:cxn>
              <a:cxn ang="0">
                <a:pos x="663575" y="411163"/>
              </a:cxn>
              <a:cxn ang="0">
                <a:pos x="669925" y="433388"/>
              </a:cxn>
              <a:cxn ang="0">
                <a:pos x="708025" y="525463"/>
              </a:cxn>
              <a:cxn ang="0">
                <a:pos x="701675" y="609600"/>
              </a:cxn>
              <a:cxn ang="0">
                <a:pos x="669925" y="654050"/>
              </a:cxn>
              <a:cxn ang="0">
                <a:pos x="663575" y="685800"/>
              </a:cxn>
              <a:cxn ang="0">
                <a:pos x="647700" y="730250"/>
              </a:cxn>
              <a:cxn ang="0">
                <a:pos x="571500" y="928688"/>
              </a:cxn>
              <a:cxn ang="0">
                <a:pos x="593725" y="1104900"/>
              </a:cxn>
              <a:cxn ang="0">
                <a:pos x="579438" y="1219200"/>
              </a:cxn>
              <a:cxn ang="0">
                <a:pos x="563563" y="1279525"/>
              </a:cxn>
              <a:cxn ang="0">
                <a:pos x="555625" y="1309688"/>
              </a:cxn>
              <a:cxn ang="0">
                <a:pos x="525463" y="1508125"/>
              </a:cxn>
              <a:cxn ang="0">
                <a:pos x="517525" y="1530350"/>
              </a:cxn>
              <a:cxn ang="0">
                <a:pos x="473075" y="1546225"/>
              </a:cxn>
              <a:cxn ang="0">
                <a:pos x="365125" y="1606550"/>
              </a:cxn>
              <a:cxn ang="0">
                <a:pos x="174625" y="1630363"/>
              </a:cxn>
              <a:cxn ang="0">
                <a:pos x="98425" y="1676401"/>
              </a:cxn>
              <a:cxn ang="0">
                <a:pos x="0" y="1690688"/>
              </a:cxn>
              <a:cxn ang="0">
                <a:pos x="53975" y="1630363"/>
              </a:cxn>
            </a:cxnLst>
            <a:rect l="txL" t="txT" r="txR" b="txB"/>
            <a:pathLst>
              <a:path w="447" h="1065">
                <a:moveTo>
                  <a:pt x="374" y="0"/>
                </a:moveTo>
                <a:cubicBezTo>
                  <a:pt x="368" y="39"/>
                  <a:pt x="360" y="40"/>
                  <a:pt x="346" y="72"/>
                </a:cubicBezTo>
                <a:cubicBezTo>
                  <a:pt x="342" y="81"/>
                  <a:pt x="336" y="100"/>
                  <a:pt x="336" y="100"/>
                </a:cubicBezTo>
                <a:cubicBezTo>
                  <a:pt x="342" y="143"/>
                  <a:pt x="344" y="171"/>
                  <a:pt x="374" y="201"/>
                </a:cubicBezTo>
                <a:cubicBezTo>
                  <a:pt x="386" y="235"/>
                  <a:pt x="376" y="224"/>
                  <a:pt x="398" y="240"/>
                </a:cubicBezTo>
                <a:cubicBezTo>
                  <a:pt x="412" y="278"/>
                  <a:pt x="391" y="232"/>
                  <a:pt x="418" y="259"/>
                </a:cubicBezTo>
                <a:cubicBezTo>
                  <a:pt x="421" y="262"/>
                  <a:pt x="420" y="269"/>
                  <a:pt x="422" y="273"/>
                </a:cubicBezTo>
                <a:cubicBezTo>
                  <a:pt x="431" y="292"/>
                  <a:pt x="440" y="310"/>
                  <a:pt x="446" y="331"/>
                </a:cubicBezTo>
                <a:cubicBezTo>
                  <a:pt x="445" y="349"/>
                  <a:pt x="447" y="367"/>
                  <a:pt x="442" y="384"/>
                </a:cubicBezTo>
                <a:cubicBezTo>
                  <a:pt x="439" y="395"/>
                  <a:pt x="422" y="412"/>
                  <a:pt x="422" y="412"/>
                </a:cubicBezTo>
                <a:cubicBezTo>
                  <a:pt x="421" y="419"/>
                  <a:pt x="420" y="425"/>
                  <a:pt x="418" y="432"/>
                </a:cubicBezTo>
                <a:cubicBezTo>
                  <a:pt x="415" y="442"/>
                  <a:pt x="408" y="460"/>
                  <a:pt x="408" y="460"/>
                </a:cubicBezTo>
                <a:cubicBezTo>
                  <a:pt x="402" y="511"/>
                  <a:pt x="406" y="555"/>
                  <a:pt x="360" y="585"/>
                </a:cubicBezTo>
                <a:cubicBezTo>
                  <a:pt x="336" y="621"/>
                  <a:pt x="353" y="661"/>
                  <a:pt x="374" y="696"/>
                </a:cubicBezTo>
                <a:cubicBezTo>
                  <a:pt x="368" y="787"/>
                  <a:pt x="377" y="727"/>
                  <a:pt x="365" y="768"/>
                </a:cubicBezTo>
                <a:cubicBezTo>
                  <a:pt x="361" y="781"/>
                  <a:pt x="358" y="793"/>
                  <a:pt x="355" y="806"/>
                </a:cubicBezTo>
                <a:cubicBezTo>
                  <a:pt x="353" y="812"/>
                  <a:pt x="350" y="825"/>
                  <a:pt x="350" y="825"/>
                </a:cubicBezTo>
                <a:cubicBezTo>
                  <a:pt x="352" y="854"/>
                  <a:pt x="372" y="936"/>
                  <a:pt x="331" y="950"/>
                </a:cubicBezTo>
                <a:cubicBezTo>
                  <a:pt x="329" y="955"/>
                  <a:pt x="330" y="961"/>
                  <a:pt x="326" y="964"/>
                </a:cubicBezTo>
                <a:cubicBezTo>
                  <a:pt x="318" y="970"/>
                  <a:pt x="298" y="974"/>
                  <a:pt x="298" y="974"/>
                </a:cubicBezTo>
                <a:cubicBezTo>
                  <a:pt x="283" y="995"/>
                  <a:pt x="255" y="1005"/>
                  <a:pt x="230" y="1012"/>
                </a:cubicBezTo>
                <a:cubicBezTo>
                  <a:pt x="185" y="1044"/>
                  <a:pt x="235" y="1012"/>
                  <a:pt x="110" y="1027"/>
                </a:cubicBezTo>
                <a:cubicBezTo>
                  <a:pt x="95" y="1029"/>
                  <a:pt x="76" y="1049"/>
                  <a:pt x="62" y="1056"/>
                </a:cubicBezTo>
                <a:cubicBezTo>
                  <a:pt x="48" y="1063"/>
                  <a:pt x="2" y="1065"/>
                  <a:pt x="0" y="1065"/>
                </a:cubicBezTo>
                <a:cubicBezTo>
                  <a:pt x="11" y="1052"/>
                  <a:pt x="34" y="1027"/>
                  <a:pt x="34" y="1027"/>
                </a:cubicBezTo>
              </a:path>
            </a:pathLst>
          </a:custGeom>
          <a:noFill/>
          <a:ln w="22225" cap="flat" cmpd="sng">
            <a:solidFill>
              <a:schemeClr val="tx1"/>
            </a:solidFill>
            <a:prstDash val="dashDot"/>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62" name="未知"/>
          <p:cNvSpPr/>
          <p:nvPr/>
        </p:nvSpPr>
        <p:spPr>
          <a:xfrm>
            <a:off x="5707063" y="936625"/>
            <a:ext cx="838200" cy="1041400"/>
          </a:xfrm>
          <a:custGeom>
            <a:avLst/>
            <a:gdLst>
              <a:gd name="txL" fmla="*/ 0 w 528"/>
              <a:gd name="txT" fmla="*/ 0 h 656"/>
              <a:gd name="txR" fmla="*/ 528 w 528"/>
              <a:gd name="txB" fmla="*/ 656 h 656"/>
            </a:gdLst>
            <a:ahLst/>
            <a:cxnLst>
              <a:cxn ang="0">
                <a:pos x="0" y="0"/>
              </a:cxn>
              <a:cxn ang="0">
                <a:pos x="84137" y="61913"/>
              </a:cxn>
              <a:cxn ang="0">
                <a:pos x="182562" y="76200"/>
              </a:cxn>
              <a:cxn ang="0">
                <a:pos x="100012" y="176212"/>
              </a:cxn>
              <a:cxn ang="0">
                <a:pos x="106362" y="236538"/>
              </a:cxn>
              <a:cxn ang="0">
                <a:pos x="152400" y="266700"/>
              </a:cxn>
              <a:cxn ang="0">
                <a:pos x="266700" y="328612"/>
              </a:cxn>
              <a:cxn ang="0">
                <a:pos x="334962" y="358775"/>
              </a:cxn>
              <a:cxn ang="0">
                <a:pos x="381000" y="374650"/>
              </a:cxn>
              <a:cxn ang="0">
                <a:pos x="373062" y="457200"/>
              </a:cxn>
              <a:cxn ang="0">
                <a:pos x="334962" y="693737"/>
              </a:cxn>
              <a:cxn ang="0">
                <a:pos x="258762" y="769937"/>
              </a:cxn>
              <a:cxn ang="0">
                <a:pos x="252412" y="793750"/>
              </a:cxn>
              <a:cxn ang="0">
                <a:pos x="304800" y="815975"/>
              </a:cxn>
              <a:cxn ang="0">
                <a:pos x="487362" y="869950"/>
              </a:cxn>
              <a:cxn ang="0">
                <a:pos x="549275" y="922338"/>
              </a:cxn>
              <a:cxn ang="0">
                <a:pos x="838200" y="1028700"/>
              </a:cxn>
            </a:cxnLst>
            <a:rect l="txL" t="txT" r="txR" b="txB"/>
            <a:pathLst>
              <a:path w="528" h="656">
                <a:moveTo>
                  <a:pt x="0" y="0"/>
                </a:moveTo>
                <a:cubicBezTo>
                  <a:pt x="22" y="7"/>
                  <a:pt x="31" y="29"/>
                  <a:pt x="53" y="39"/>
                </a:cubicBezTo>
                <a:cubicBezTo>
                  <a:pt x="68" y="46"/>
                  <a:pt x="104" y="47"/>
                  <a:pt x="115" y="48"/>
                </a:cubicBezTo>
                <a:cubicBezTo>
                  <a:pt x="92" y="56"/>
                  <a:pt x="81" y="91"/>
                  <a:pt x="63" y="111"/>
                </a:cubicBezTo>
                <a:cubicBezTo>
                  <a:pt x="64" y="124"/>
                  <a:pt x="61" y="138"/>
                  <a:pt x="67" y="149"/>
                </a:cubicBezTo>
                <a:cubicBezTo>
                  <a:pt x="73" y="159"/>
                  <a:pt x="86" y="162"/>
                  <a:pt x="96" y="168"/>
                </a:cubicBezTo>
                <a:cubicBezTo>
                  <a:pt x="119" y="183"/>
                  <a:pt x="144" y="192"/>
                  <a:pt x="168" y="207"/>
                </a:cubicBezTo>
                <a:cubicBezTo>
                  <a:pt x="187" y="219"/>
                  <a:pt x="186" y="217"/>
                  <a:pt x="211" y="226"/>
                </a:cubicBezTo>
                <a:cubicBezTo>
                  <a:pt x="221" y="229"/>
                  <a:pt x="240" y="236"/>
                  <a:pt x="240" y="236"/>
                </a:cubicBezTo>
                <a:cubicBezTo>
                  <a:pt x="255" y="257"/>
                  <a:pt x="249" y="268"/>
                  <a:pt x="235" y="288"/>
                </a:cubicBezTo>
                <a:cubicBezTo>
                  <a:pt x="240" y="332"/>
                  <a:pt x="265" y="419"/>
                  <a:pt x="211" y="437"/>
                </a:cubicBezTo>
                <a:cubicBezTo>
                  <a:pt x="201" y="453"/>
                  <a:pt x="179" y="475"/>
                  <a:pt x="163" y="485"/>
                </a:cubicBezTo>
                <a:cubicBezTo>
                  <a:pt x="162" y="490"/>
                  <a:pt x="157" y="495"/>
                  <a:pt x="159" y="500"/>
                </a:cubicBezTo>
                <a:cubicBezTo>
                  <a:pt x="163" y="509"/>
                  <a:pt x="186" y="512"/>
                  <a:pt x="192" y="514"/>
                </a:cubicBezTo>
                <a:cubicBezTo>
                  <a:pt x="230" y="526"/>
                  <a:pt x="268" y="540"/>
                  <a:pt x="307" y="548"/>
                </a:cubicBezTo>
                <a:cubicBezTo>
                  <a:pt x="324" y="558"/>
                  <a:pt x="329" y="571"/>
                  <a:pt x="346" y="581"/>
                </a:cubicBezTo>
                <a:cubicBezTo>
                  <a:pt x="391" y="656"/>
                  <a:pt x="435" y="648"/>
                  <a:pt x="528" y="648"/>
                </a:cubicBezTo>
              </a:path>
            </a:pathLst>
          </a:custGeom>
          <a:noFill/>
          <a:ln w="22225" cap="flat" cmpd="sng">
            <a:solidFill>
              <a:schemeClr val="tx1"/>
            </a:solidFill>
            <a:prstDash val="dashDot"/>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63" name="未知"/>
          <p:cNvSpPr/>
          <p:nvPr/>
        </p:nvSpPr>
        <p:spPr>
          <a:xfrm>
            <a:off x="5867400" y="-149225"/>
            <a:ext cx="1055688" cy="1651000"/>
          </a:xfrm>
          <a:custGeom>
            <a:avLst/>
            <a:gdLst>
              <a:gd name="txL" fmla="*/ 0 w 665"/>
              <a:gd name="txT" fmla="*/ 0 h 1042"/>
              <a:gd name="txR" fmla="*/ 665 w 665"/>
              <a:gd name="txB" fmla="*/ 1042 h 1042"/>
            </a:gdLst>
            <a:ahLst/>
            <a:cxnLst>
              <a:cxn ang="0">
                <a:pos x="1055688" y="3169"/>
              </a:cxn>
              <a:cxn ang="0">
                <a:pos x="325438" y="556143"/>
              </a:cxn>
              <a:cxn ang="0">
                <a:pos x="227013" y="632197"/>
              </a:cxn>
              <a:cxn ang="0">
                <a:pos x="166688" y="716173"/>
              </a:cxn>
              <a:cxn ang="0">
                <a:pos x="82550" y="830253"/>
              </a:cxn>
              <a:cxn ang="0">
                <a:pos x="58738" y="838176"/>
              </a:cxn>
              <a:cxn ang="0">
                <a:pos x="14288" y="876202"/>
              </a:cxn>
              <a:cxn ang="0">
                <a:pos x="36513" y="966516"/>
              </a:cxn>
              <a:cxn ang="0">
                <a:pos x="90488" y="1020388"/>
              </a:cxn>
              <a:cxn ang="0">
                <a:pos x="128588" y="1080597"/>
              </a:cxn>
              <a:cxn ang="0">
                <a:pos x="96838" y="1302420"/>
              </a:cxn>
              <a:cxn ang="0">
                <a:pos x="120650" y="1530581"/>
              </a:cxn>
              <a:cxn ang="0">
                <a:pos x="66675" y="1651000"/>
              </a:cxn>
            </a:cxnLst>
            <a:rect l="txL" t="txT" r="txR" b="txB"/>
            <a:pathLst>
              <a:path w="665" h="1042">
                <a:moveTo>
                  <a:pt x="665" y="2"/>
                </a:moveTo>
                <a:cubicBezTo>
                  <a:pt x="660" y="0"/>
                  <a:pt x="210" y="351"/>
                  <a:pt x="205" y="351"/>
                </a:cubicBezTo>
                <a:cubicBezTo>
                  <a:pt x="140" y="351"/>
                  <a:pt x="170" y="362"/>
                  <a:pt x="143" y="399"/>
                </a:cubicBezTo>
                <a:cubicBezTo>
                  <a:pt x="135" y="424"/>
                  <a:pt x="120" y="435"/>
                  <a:pt x="105" y="452"/>
                </a:cubicBezTo>
                <a:cubicBezTo>
                  <a:pt x="87" y="473"/>
                  <a:pt x="67" y="502"/>
                  <a:pt x="52" y="524"/>
                </a:cubicBezTo>
                <a:cubicBezTo>
                  <a:pt x="49" y="528"/>
                  <a:pt x="42" y="527"/>
                  <a:pt x="37" y="529"/>
                </a:cubicBezTo>
                <a:cubicBezTo>
                  <a:pt x="23" y="536"/>
                  <a:pt x="20" y="541"/>
                  <a:pt x="9" y="553"/>
                </a:cubicBezTo>
                <a:cubicBezTo>
                  <a:pt x="0" y="579"/>
                  <a:pt x="8" y="590"/>
                  <a:pt x="23" y="610"/>
                </a:cubicBezTo>
                <a:cubicBezTo>
                  <a:pt x="50" y="645"/>
                  <a:pt x="29" y="635"/>
                  <a:pt x="57" y="644"/>
                </a:cubicBezTo>
                <a:cubicBezTo>
                  <a:pt x="62" y="663"/>
                  <a:pt x="74" y="664"/>
                  <a:pt x="81" y="682"/>
                </a:cubicBezTo>
                <a:cubicBezTo>
                  <a:pt x="78" y="753"/>
                  <a:pt x="91" y="776"/>
                  <a:pt x="61" y="822"/>
                </a:cubicBezTo>
                <a:cubicBezTo>
                  <a:pt x="65" y="910"/>
                  <a:pt x="62" y="909"/>
                  <a:pt x="76" y="966"/>
                </a:cubicBezTo>
                <a:cubicBezTo>
                  <a:pt x="71" y="1015"/>
                  <a:pt x="75" y="1016"/>
                  <a:pt x="42" y="1042"/>
                </a:cubicBezTo>
              </a:path>
            </a:pathLst>
          </a:custGeom>
          <a:noFill/>
          <a:ln w="22225" cap="flat" cmpd="sng">
            <a:solidFill>
              <a:schemeClr val="tx1"/>
            </a:solidFill>
            <a:prstDash val="dashDot"/>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64" name="未知"/>
          <p:cNvSpPr/>
          <p:nvPr/>
        </p:nvSpPr>
        <p:spPr>
          <a:xfrm>
            <a:off x="4267200" y="0"/>
            <a:ext cx="2933700" cy="1962150"/>
          </a:xfrm>
          <a:custGeom>
            <a:avLst/>
            <a:gdLst>
              <a:gd name="txL" fmla="*/ 0 w 1848"/>
              <a:gd name="txT" fmla="*/ 0 h 1236"/>
              <a:gd name="txR" fmla="*/ 1848 w 1848"/>
              <a:gd name="txB" fmla="*/ 1236 h 1236"/>
            </a:gdLst>
            <a:ahLst/>
            <a:cxnLst>
              <a:cxn ang="0">
                <a:pos x="2933700" y="411163"/>
              </a:cxn>
              <a:cxn ang="0">
                <a:pos x="2303463" y="825500"/>
              </a:cxn>
              <a:cxn ang="0">
                <a:pos x="1944688" y="1268412"/>
              </a:cxn>
              <a:cxn ang="0">
                <a:pos x="1884363" y="1366837"/>
              </a:cxn>
              <a:cxn ang="0">
                <a:pos x="1854200" y="1397000"/>
              </a:cxn>
              <a:cxn ang="0">
                <a:pos x="1838325" y="1420812"/>
              </a:cxn>
              <a:cxn ang="0">
                <a:pos x="1770063" y="1450975"/>
              </a:cxn>
              <a:cxn ang="0">
                <a:pos x="1701800" y="1489075"/>
              </a:cxn>
              <a:cxn ang="0">
                <a:pos x="1671638" y="1527175"/>
              </a:cxn>
              <a:cxn ang="0">
                <a:pos x="1609725" y="1641475"/>
              </a:cxn>
              <a:cxn ang="0">
                <a:pos x="1427163" y="1771650"/>
              </a:cxn>
              <a:cxn ang="0">
                <a:pos x="1130300" y="1763713"/>
              </a:cxn>
              <a:cxn ang="0">
                <a:pos x="1008063" y="1771650"/>
              </a:cxn>
              <a:cxn ang="0">
                <a:pos x="939800" y="1809750"/>
              </a:cxn>
              <a:cxn ang="0">
                <a:pos x="825500" y="1831975"/>
              </a:cxn>
              <a:cxn ang="0">
                <a:pos x="749300" y="1793875"/>
              </a:cxn>
              <a:cxn ang="0">
                <a:pos x="642938" y="1763713"/>
              </a:cxn>
              <a:cxn ang="0">
                <a:pos x="542925" y="1771650"/>
              </a:cxn>
              <a:cxn ang="0">
                <a:pos x="496888" y="1809750"/>
              </a:cxn>
              <a:cxn ang="0">
                <a:pos x="452438" y="1824038"/>
              </a:cxn>
              <a:cxn ang="0">
                <a:pos x="268288" y="1892300"/>
              </a:cxn>
              <a:cxn ang="0">
                <a:pos x="147638" y="1946275"/>
              </a:cxn>
              <a:cxn ang="0">
                <a:pos x="39688" y="1847850"/>
              </a:cxn>
              <a:cxn ang="0">
                <a:pos x="109538" y="1671638"/>
              </a:cxn>
              <a:cxn ang="0">
                <a:pos x="139700" y="1603375"/>
              </a:cxn>
              <a:cxn ang="0">
                <a:pos x="101600" y="1260475"/>
              </a:cxn>
              <a:cxn ang="0">
                <a:pos x="93662" y="1054100"/>
              </a:cxn>
              <a:cxn ang="0">
                <a:pos x="77788" y="1001712"/>
              </a:cxn>
              <a:cxn ang="0">
                <a:pos x="109538" y="863600"/>
              </a:cxn>
              <a:cxn ang="0">
                <a:pos x="200025" y="650875"/>
              </a:cxn>
              <a:cxn ang="0">
                <a:pos x="147638" y="452438"/>
              </a:cxn>
              <a:cxn ang="0">
                <a:pos x="161925" y="323850"/>
              </a:cxn>
              <a:cxn ang="0">
                <a:pos x="200025" y="254000"/>
              </a:cxn>
              <a:cxn ang="0">
                <a:pos x="230188" y="139700"/>
              </a:cxn>
              <a:cxn ang="0">
                <a:pos x="295275" y="17462"/>
              </a:cxn>
              <a:cxn ang="0">
                <a:pos x="249238" y="122238"/>
              </a:cxn>
            </a:cxnLst>
            <a:rect l="txL" t="txT" r="txR" b="txB"/>
            <a:pathLst>
              <a:path w="1848" h="1236">
                <a:moveTo>
                  <a:pt x="1848" y="259"/>
                </a:moveTo>
                <a:cubicBezTo>
                  <a:pt x="1796" y="305"/>
                  <a:pt x="1555" y="430"/>
                  <a:pt x="1451" y="520"/>
                </a:cubicBezTo>
                <a:cubicBezTo>
                  <a:pt x="1347" y="610"/>
                  <a:pt x="1269" y="742"/>
                  <a:pt x="1225" y="799"/>
                </a:cubicBezTo>
                <a:cubicBezTo>
                  <a:pt x="1208" y="820"/>
                  <a:pt x="1215" y="851"/>
                  <a:pt x="1187" y="861"/>
                </a:cubicBezTo>
                <a:cubicBezTo>
                  <a:pt x="1176" y="895"/>
                  <a:pt x="1191" y="861"/>
                  <a:pt x="1168" y="880"/>
                </a:cubicBezTo>
                <a:cubicBezTo>
                  <a:pt x="1163" y="884"/>
                  <a:pt x="1163" y="891"/>
                  <a:pt x="1158" y="895"/>
                </a:cubicBezTo>
                <a:cubicBezTo>
                  <a:pt x="1147" y="904"/>
                  <a:pt x="1127" y="907"/>
                  <a:pt x="1115" y="914"/>
                </a:cubicBezTo>
                <a:cubicBezTo>
                  <a:pt x="1100" y="922"/>
                  <a:pt x="1089" y="932"/>
                  <a:pt x="1072" y="938"/>
                </a:cubicBezTo>
                <a:cubicBezTo>
                  <a:pt x="1060" y="973"/>
                  <a:pt x="1077" y="931"/>
                  <a:pt x="1053" y="962"/>
                </a:cubicBezTo>
                <a:cubicBezTo>
                  <a:pt x="1035" y="985"/>
                  <a:pt x="1036" y="1014"/>
                  <a:pt x="1014" y="1034"/>
                </a:cubicBezTo>
                <a:cubicBezTo>
                  <a:pt x="993" y="1093"/>
                  <a:pt x="957" y="1108"/>
                  <a:pt x="899" y="1116"/>
                </a:cubicBezTo>
                <a:cubicBezTo>
                  <a:pt x="841" y="1133"/>
                  <a:pt x="772" y="1117"/>
                  <a:pt x="712" y="1111"/>
                </a:cubicBezTo>
                <a:cubicBezTo>
                  <a:pt x="686" y="1113"/>
                  <a:pt x="661" y="1113"/>
                  <a:pt x="635" y="1116"/>
                </a:cubicBezTo>
                <a:cubicBezTo>
                  <a:pt x="603" y="1119"/>
                  <a:pt x="640" y="1127"/>
                  <a:pt x="592" y="1140"/>
                </a:cubicBezTo>
                <a:cubicBezTo>
                  <a:pt x="566" y="1147"/>
                  <a:pt x="549" y="1151"/>
                  <a:pt x="520" y="1154"/>
                </a:cubicBezTo>
                <a:cubicBezTo>
                  <a:pt x="499" y="1149"/>
                  <a:pt x="490" y="1139"/>
                  <a:pt x="472" y="1130"/>
                </a:cubicBezTo>
                <a:cubicBezTo>
                  <a:pt x="452" y="1119"/>
                  <a:pt x="426" y="1119"/>
                  <a:pt x="405" y="1111"/>
                </a:cubicBezTo>
                <a:cubicBezTo>
                  <a:pt x="384" y="1113"/>
                  <a:pt x="363" y="1112"/>
                  <a:pt x="342" y="1116"/>
                </a:cubicBezTo>
                <a:cubicBezTo>
                  <a:pt x="331" y="1118"/>
                  <a:pt x="321" y="1135"/>
                  <a:pt x="313" y="1140"/>
                </a:cubicBezTo>
                <a:cubicBezTo>
                  <a:pt x="305" y="1145"/>
                  <a:pt x="294" y="1144"/>
                  <a:pt x="285" y="1149"/>
                </a:cubicBezTo>
                <a:cubicBezTo>
                  <a:pt x="247" y="1169"/>
                  <a:pt x="210" y="1181"/>
                  <a:pt x="169" y="1192"/>
                </a:cubicBezTo>
                <a:cubicBezTo>
                  <a:pt x="142" y="1211"/>
                  <a:pt x="125" y="1218"/>
                  <a:pt x="93" y="1226"/>
                </a:cubicBezTo>
                <a:cubicBezTo>
                  <a:pt x="0" y="1218"/>
                  <a:pt x="51" y="1236"/>
                  <a:pt x="25" y="1164"/>
                </a:cubicBezTo>
                <a:cubicBezTo>
                  <a:pt x="30" y="1122"/>
                  <a:pt x="39" y="1083"/>
                  <a:pt x="69" y="1053"/>
                </a:cubicBezTo>
                <a:cubicBezTo>
                  <a:pt x="74" y="1036"/>
                  <a:pt x="78" y="1024"/>
                  <a:pt x="88" y="1010"/>
                </a:cubicBezTo>
                <a:cubicBezTo>
                  <a:pt x="103" y="925"/>
                  <a:pt x="90" y="867"/>
                  <a:pt x="64" y="794"/>
                </a:cubicBezTo>
                <a:cubicBezTo>
                  <a:pt x="60" y="738"/>
                  <a:pt x="53" y="715"/>
                  <a:pt x="59" y="664"/>
                </a:cubicBezTo>
                <a:cubicBezTo>
                  <a:pt x="35" y="657"/>
                  <a:pt x="45" y="665"/>
                  <a:pt x="49" y="631"/>
                </a:cubicBezTo>
                <a:cubicBezTo>
                  <a:pt x="54" y="586"/>
                  <a:pt x="48" y="575"/>
                  <a:pt x="69" y="544"/>
                </a:cubicBezTo>
                <a:cubicBezTo>
                  <a:pt x="82" y="498"/>
                  <a:pt x="110" y="456"/>
                  <a:pt x="126" y="410"/>
                </a:cubicBezTo>
                <a:cubicBezTo>
                  <a:pt x="121" y="322"/>
                  <a:pt x="126" y="340"/>
                  <a:pt x="93" y="285"/>
                </a:cubicBezTo>
                <a:cubicBezTo>
                  <a:pt x="87" y="259"/>
                  <a:pt x="68" y="214"/>
                  <a:pt x="102" y="204"/>
                </a:cubicBezTo>
                <a:cubicBezTo>
                  <a:pt x="108" y="187"/>
                  <a:pt x="117" y="175"/>
                  <a:pt x="126" y="160"/>
                </a:cubicBezTo>
                <a:cubicBezTo>
                  <a:pt x="130" y="138"/>
                  <a:pt x="134" y="108"/>
                  <a:pt x="145" y="88"/>
                </a:cubicBezTo>
                <a:cubicBezTo>
                  <a:pt x="151" y="78"/>
                  <a:pt x="186" y="11"/>
                  <a:pt x="186" y="11"/>
                </a:cubicBezTo>
                <a:cubicBezTo>
                  <a:pt x="189" y="0"/>
                  <a:pt x="159" y="74"/>
                  <a:pt x="157" y="77"/>
                </a:cubicBezTo>
              </a:path>
            </a:pathLst>
          </a:custGeom>
          <a:noFill/>
          <a:ln w="38100" cap="flat" cmpd="sng">
            <a:solidFill>
              <a:srgbClr val="99CC00"/>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65" name="未知"/>
          <p:cNvSpPr/>
          <p:nvPr/>
        </p:nvSpPr>
        <p:spPr>
          <a:xfrm>
            <a:off x="2090738" y="122238"/>
            <a:ext cx="1217612" cy="1314450"/>
          </a:xfrm>
          <a:custGeom>
            <a:avLst/>
            <a:gdLst>
              <a:gd name="txL" fmla="*/ 0 w 767"/>
              <a:gd name="txT" fmla="*/ 0 h 828"/>
              <a:gd name="txR" fmla="*/ 767 w 767"/>
              <a:gd name="txB" fmla="*/ 828 h 828"/>
            </a:gdLst>
            <a:ahLst/>
            <a:cxnLst>
              <a:cxn ang="0">
                <a:pos x="1216025" y="0"/>
              </a:cxn>
              <a:cxn ang="0">
                <a:pos x="1169987" y="144463"/>
              </a:cxn>
              <a:cxn ang="0">
                <a:pos x="1117600" y="242888"/>
              </a:cxn>
              <a:cxn ang="0">
                <a:pos x="1079500" y="312738"/>
              </a:cxn>
              <a:cxn ang="0">
                <a:pos x="965200" y="517525"/>
              </a:cxn>
              <a:cxn ang="0">
                <a:pos x="804862" y="585788"/>
              </a:cxn>
              <a:cxn ang="0">
                <a:pos x="668337" y="631825"/>
              </a:cxn>
              <a:cxn ang="0">
                <a:pos x="554037" y="639763"/>
              </a:cxn>
              <a:cxn ang="0">
                <a:pos x="500062" y="685800"/>
              </a:cxn>
              <a:cxn ang="0">
                <a:pos x="477837" y="731837"/>
              </a:cxn>
              <a:cxn ang="0">
                <a:pos x="508000" y="838200"/>
              </a:cxn>
              <a:cxn ang="0">
                <a:pos x="554037" y="914400"/>
              </a:cxn>
              <a:cxn ang="0">
                <a:pos x="554037" y="974725"/>
              </a:cxn>
              <a:cxn ang="0">
                <a:pos x="508000" y="1004888"/>
              </a:cxn>
              <a:cxn ang="0">
                <a:pos x="439737" y="1066800"/>
              </a:cxn>
              <a:cxn ang="0">
                <a:pos x="385762" y="1119188"/>
              </a:cxn>
              <a:cxn ang="0">
                <a:pos x="331787" y="1173163"/>
              </a:cxn>
              <a:cxn ang="0">
                <a:pos x="287337" y="1189038"/>
              </a:cxn>
              <a:cxn ang="0">
                <a:pos x="165100" y="1150938"/>
              </a:cxn>
              <a:cxn ang="0">
                <a:pos x="80962" y="1241425"/>
              </a:cxn>
              <a:cxn ang="0">
                <a:pos x="65087" y="1265238"/>
              </a:cxn>
              <a:cxn ang="0">
                <a:pos x="42862" y="1271588"/>
              </a:cxn>
              <a:cxn ang="0">
                <a:pos x="12700" y="1303338"/>
              </a:cxn>
            </a:cxnLst>
            <a:rect l="txL" t="txT" r="txR" b="txB"/>
            <a:pathLst>
              <a:path w="767" h="828">
                <a:moveTo>
                  <a:pt x="766" y="0"/>
                </a:moveTo>
                <a:cubicBezTo>
                  <a:pt x="760" y="34"/>
                  <a:pt x="767" y="71"/>
                  <a:pt x="737" y="91"/>
                </a:cubicBezTo>
                <a:cubicBezTo>
                  <a:pt x="732" y="115"/>
                  <a:pt x="721" y="136"/>
                  <a:pt x="704" y="153"/>
                </a:cubicBezTo>
                <a:cubicBezTo>
                  <a:pt x="698" y="170"/>
                  <a:pt x="687" y="181"/>
                  <a:pt x="680" y="197"/>
                </a:cubicBezTo>
                <a:cubicBezTo>
                  <a:pt x="661" y="239"/>
                  <a:pt x="646" y="297"/>
                  <a:pt x="608" y="326"/>
                </a:cubicBezTo>
                <a:cubicBezTo>
                  <a:pt x="574" y="352"/>
                  <a:pt x="550" y="360"/>
                  <a:pt x="507" y="369"/>
                </a:cubicBezTo>
                <a:cubicBezTo>
                  <a:pt x="479" y="375"/>
                  <a:pt x="450" y="395"/>
                  <a:pt x="421" y="398"/>
                </a:cubicBezTo>
                <a:cubicBezTo>
                  <a:pt x="397" y="401"/>
                  <a:pt x="373" y="401"/>
                  <a:pt x="349" y="403"/>
                </a:cubicBezTo>
                <a:cubicBezTo>
                  <a:pt x="329" y="410"/>
                  <a:pt x="332" y="420"/>
                  <a:pt x="315" y="432"/>
                </a:cubicBezTo>
                <a:cubicBezTo>
                  <a:pt x="311" y="442"/>
                  <a:pt x="302" y="450"/>
                  <a:pt x="301" y="461"/>
                </a:cubicBezTo>
                <a:cubicBezTo>
                  <a:pt x="298" y="492"/>
                  <a:pt x="307" y="504"/>
                  <a:pt x="320" y="528"/>
                </a:cubicBezTo>
                <a:cubicBezTo>
                  <a:pt x="329" y="544"/>
                  <a:pt x="349" y="576"/>
                  <a:pt x="349" y="576"/>
                </a:cubicBezTo>
                <a:cubicBezTo>
                  <a:pt x="352" y="588"/>
                  <a:pt x="358" y="602"/>
                  <a:pt x="349" y="614"/>
                </a:cubicBezTo>
                <a:cubicBezTo>
                  <a:pt x="342" y="623"/>
                  <a:pt x="320" y="633"/>
                  <a:pt x="320" y="633"/>
                </a:cubicBezTo>
                <a:cubicBezTo>
                  <a:pt x="315" y="649"/>
                  <a:pt x="293" y="666"/>
                  <a:pt x="277" y="672"/>
                </a:cubicBezTo>
                <a:cubicBezTo>
                  <a:pt x="254" y="705"/>
                  <a:pt x="268" y="698"/>
                  <a:pt x="243" y="705"/>
                </a:cubicBezTo>
                <a:cubicBezTo>
                  <a:pt x="234" y="731"/>
                  <a:pt x="242" y="717"/>
                  <a:pt x="209" y="739"/>
                </a:cubicBezTo>
                <a:cubicBezTo>
                  <a:pt x="201" y="744"/>
                  <a:pt x="181" y="749"/>
                  <a:pt x="181" y="749"/>
                </a:cubicBezTo>
                <a:cubicBezTo>
                  <a:pt x="116" y="741"/>
                  <a:pt x="159" y="733"/>
                  <a:pt x="104" y="725"/>
                </a:cubicBezTo>
                <a:cubicBezTo>
                  <a:pt x="78" y="741"/>
                  <a:pt x="80" y="772"/>
                  <a:pt x="51" y="782"/>
                </a:cubicBezTo>
                <a:cubicBezTo>
                  <a:pt x="48" y="787"/>
                  <a:pt x="46" y="793"/>
                  <a:pt x="41" y="797"/>
                </a:cubicBezTo>
                <a:cubicBezTo>
                  <a:pt x="37" y="800"/>
                  <a:pt x="30" y="798"/>
                  <a:pt x="27" y="801"/>
                </a:cubicBezTo>
                <a:cubicBezTo>
                  <a:pt x="0" y="828"/>
                  <a:pt x="46" y="807"/>
                  <a:pt x="8" y="821"/>
                </a:cubicBezTo>
              </a:path>
            </a:pathLst>
          </a:custGeom>
          <a:noFill/>
          <a:ln w="38100" cap="flat" cmpd="sng">
            <a:solidFill>
              <a:srgbClr val="99CC00"/>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66" name="未知"/>
          <p:cNvSpPr/>
          <p:nvPr/>
        </p:nvSpPr>
        <p:spPr>
          <a:xfrm>
            <a:off x="1096963" y="1217613"/>
            <a:ext cx="1000125" cy="1190625"/>
          </a:xfrm>
          <a:custGeom>
            <a:avLst/>
            <a:gdLst>
              <a:gd name="txL" fmla="*/ 0 w 630"/>
              <a:gd name="txT" fmla="*/ 0 h 750"/>
              <a:gd name="txR" fmla="*/ 630 w 630"/>
              <a:gd name="txB" fmla="*/ 750 h 750"/>
            </a:gdLst>
            <a:ahLst/>
            <a:cxnLst>
              <a:cxn ang="0">
                <a:pos x="998538" y="222250"/>
              </a:cxn>
              <a:cxn ang="0">
                <a:pos x="990600" y="192087"/>
              </a:cxn>
              <a:cxn ang="0">
                <a:pos x="769937" y="161925"/>
              </a:cxn>
              <a:cxn ang="0">
                <a:pos x="677862" y="131763"/>
              </a:cxn>
              <a:cxn ang="0">
                <a:pos x="655637" y="107950"/>
              </a:cxn>
              <a:cxn ang="0">
                <a:pos x="633412" y="100012"/>
              </a:cxn>
              <a:cxn ang="0">
                <a:pos x="601662" y="69850"/>
              </a:cxn>
              <a:cxn ang="0">
                <a:pos x="404812" y="39687"/>
              </a:cxn>
              <a:cxn ang="0">
                <a:pos x="366712" y="1588"/>
              </a:cxn>
              <a:cxn ang="0">
                <a:pos x="252412" y="31750"/>
              </a:cxn>
              <a:cxn ang="0">
                <a:pos x="190500" y="69850"/>
              </a:cxn>
              <a:cxn ang="0">
                <a:pos x="122238" y="107950"/>
              </a:cxn>
              <a:cxn ang="0">
                <a:pos x="61913" y="161925"/>
              </a:cxn>
              <a:cxn ang="0">
                <a:pos x="30163" y="238125"/>
              </a:cxn>
              <a:cxn ang="0">
                <a:pos x="15875" y="352425"/>
              </a:cxn>
              <a:cxn ang="0">
                <a:pos x="7937" y="442913"/>
              </a:cxn>
              <a:cxn ang="0">
                <a:pos x="68262" y="557213"/>
              </a:cxn>
              <a:cxn ang="0">
                <a:pos x="84137" y="581025"/>
              </a:cxn>
              <a:cxn ang="0">
                <a:pos x="130175" y="603250"/>
              </a:cxn>
              <a:cxn ang="0">
                <a:pos x="244475" y="679450"/>
              </a:cxn>
              <a:cxn ang="0">
                <a:pos x="290512" y="741362"/>
              </a:cxn>
              <a:cxn ang="0">
                <a:pos x="388937" y="862013"/>
              </a:cxn>
              <a:cxn ang="0">
                <a:pos x="525462" y="976313"/>
              </a:cxn>
              <a:cxn ang="0">
                <a:pos x="647700" y="1090613"/>
              </a:cxn>
              <a:cxn ang="0">
                <a:pos x="677862" y="1122363"/>
              </a:cxn>
              <a:cxn ang="0">
                <a:pos x="723900" y="1128713"/>
              </a:cxn>
              <a:cxn ang="0">
                <a:pos x="715962" y="1166813"/>
              </a:cxn>
              <a:cxn ang="0">
                <a:pos x="709612" y="1190625"/>
              </a:cxn>
            </a:cxnLst>
            <a:rect l="txL" t="txT" r="txR" b="txB"/>
            <a:pathLst>
              <a:path w="630" h="750">
                <a:moveTo>
                  <a:pt x="629" y="140"/>
                </a:moveTo>
                <a:cubicBezTo>
                  <a:pt x="627" y="134"/>
                  <a:pt x="630" y="124"/>
                  <a:pt x="624" y="121"/>
                </a:cubicBezTo>
                <a:cubicBezTo>
                  <a:pt x="608" y="111"/>
                  <a:pt x="490" y="102"/>
                  <a:pt x="485" y="102"/>
                </a:cubicBezTo>
                <a:cubicBezTo>
                  <a:pt x="464" y="98"/>
                  <a:pt x="448" y="88"/>
                  <a:pt x="427" y="83"/>
                </a:cubicBezTo>
                <a:cubicBezTo>
                  <a:pt x="422" y="78"/>
                  <a:pt x="419" y="72"/>
                  <a:pt x="413" y="68"/>
                </a:cubicBezTo>
                <a:cubicBezTo>
                  <a:pt x="409" y="65"/>
                  <a:pt x="403" y="67"/>
                  <a:pt x="399" y="63"/>
                </a:cubicBezTo>
                <a:cubicBezTo>
                  <a:pt x="374" y="38"/>
                  <a:pt x="418" y="57"/>
                  <a:pt x="379" y="44"/>
                </a:cubicBezTo>
                <a:cubicBezTo>
                  <a:pt x="367" y="3"/>
                  <a:pt x="270" y="26"/>
                  <a:pt x="255" y="25"/>
                </a:cubicBezTo>
                <a:cubicBezTo>
                  <a:pt x="229" y="20"/>
                  <a:pt x="247" y="2"/>
                  <a:pt x="231" y="1"/>
                </a:cubicBezTo>
                <a:cubicBezTo>
                  <a:pt x="215" y="0"/>
                  <a:pt x="178" y="13"/>
                  <a:pt x="159" y="20"/>
                </a:cubicBezTo>
                <a:cubicBezTo>
                  <a:pt x="147" y="38"/>
                  <a:pt x="140" y="37"/>
                  <a:pt x="120" y="44"/>
                </a:cubicBezTo>
                <a:cubicBezTo>
                  <a:pt x="107" y="53"/>
                  <a:pt x="92" y="62"/>
                  <a:pt x="77" y="68"/>
                </a:cubicBezTo>
                <a:cubicBezTo>
                  <a:pt x="68" y="72"/>
                  <a:pt x="39" y="102"/>
                  <a:pt x="39" y="102"/>
                </a:cubicBezTo>
                <a:cubicBezTo>
                  <a:pt x="0" y="141"/>
                  <a:pt x="46" y="110"/>
                  <a:pt x="19" y="150"/>
                </a:cubicBezTo>
                <a:cubicBezTo>
                  <a:pt x="7" y="175"/>
                  <a:pt x="12" y="201"/>
                  <a:pt x="10" y="222"/>
                </a:cubicBezTo>
                <a:cubicBezTo>
                  <a:pt x="8" y="243"/>
                  <a:pt x="0" y="258"/>
                  <a:pt x="5" y="279"/>
                </a:cubicBezTo>
                <a:cubicBezTo>
                  <a:pt x="16" y="313"/>
                  <a:pt x="20" y="332"/>
                  <a:pt x="43" y="351"/>
                </a:cubicBezTo>
                <a:cubicBezTo>
                  <a:pt x="48" y="355"/>
                  <a:pt x="48" y="362"/>
                  <a:pt x="53" y="366"/>
                </a:cubicBezTo>
                <a:cubicBezTo>
                  <a:pt x="61" y="373"/>
                  <a:pt x="73" y="374"/>
                  <a:pt x="82" y="380"/>
                </a:cubicBezTo>
                <a:cubicBezTo>
                  <a:pt x="106" y="396"/>
                  <a:pt x="129" y="413"/>
                  <a:pt x="154" y="428"/>
                </a:cubicBezTo>
                <a:cubicBezTo>
                  <a:pt x="164" y="445"/>
                  <a:pt x="177" y="448"/>
                  <a:pt x="183" y="467"/>
                </a:cubicBezTo>
                <a:cubicBezTo>
                  <a:pt x="189" y="511"/>
                  <a:pt x="203" y="531"/>
                  <a:pt x="245" y="543"/>
                </a:cubicBezTo>
                <a:cubicBezTo>
                  <a:pt x="274" y="566"/>
                  <a:pt x="299" y="594"/>
                  <a:pt x="331" y="615"/>
                </a:cubicBezTo>
                <a:cubicBezTo>
                  <a:pt x="346" y="661"/>
                  <a:pt x="377" y="655"/>
                  <a:pt x="408" y="687"/>
                </a:cubicBezTo>
                <a:cubicBezTo>
                  <a:pt x="414" y="694"/>
                  <a:pt x="419" y="703"/>
                  <a:pt x="427" y="707"/>
                </a:cubicBezTo>
                <a:cubicBezTo>
                  <a:pt x="436" y="711"/>
                  <a:pt x="446" y="710"/>
                  <a:pt x="456" y="711"/>
                </a:cubicBezTo>
                <a:cubicBezTo>
                  <a:pt x="454" y="719"/>
                  <a:pt x="453" y="727"/>
                  <a:pt x="451" y="735"/>
                </a:cubicBezTo>
                <a:cubicBezTo>
                  <a:pt x="450" y="740"/>
                  <a:pt x="447" y="750"/>
                  <a:pt x="447" y="750"/>
                </a:cubicBezTo>
              </a:path>
            </a:pathLst>
          </a:custGeom>
          <a:noFill/>
          <a:ln w="38100" cap="flat" cmpd="sng">
            <a:solidFill>
              <a:srgbClr val="99CC00"/>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67" name="未知"/>
          <p:cNvSpPr/>
          <p:nvPr/>
        </p:nvSpPr>
        <p:spPr>
          <a:xfrm>
            <a:off x="1165225" y="2187575"/>
            <a:ext cx="612775" cy="266700"/>
          </a:xfrm>
          <a:custGeom>
            <a:avLst/>
            <a:gdLst>
              <a:gd name="txL" fmla="*/ 0 w 386"/>
              <a:gd name="txT" fmla="*/ 0 h 168"/>
              <a:gd name="txR" fmla="*/ 386 w 386"/>
              <a:gd name="txB" fmla="*/ 168 h 168"/>
            </a:gdLst>
            <a:ahLst/>
            <a:cxnLst>
              <a:cxn ang="0">
                <a:pos x="612775" y="225425"/>
              </a:cxn>
              <a:cxn ang="0">
                <a:pos x="488950" y="258763"/>
              </a:cxn>
              <a:cxn ang="0">
                <a:pos x="481013" y="234950"/>
              </a:cxn>
              <a:cxn ang="0">
                <a:pos x="465138" y="212725"/>
              </a:cxn>
              <a:cxn ang="0">
                <a:pos x="374650" y="114300"/>
              </a:cxn>
              <a:cxn ang="0">
                <a:pos x="274638" y="76200"/>
              </a:cxn>
              <a:cxn ang="0">
                <a:pos x="228600" y="60325"/>
              </a:cxn>
              <a:cxn ang="0">
                <a:pos x="206375" y="38100"/>
              </a:cxn>
              <a:cxn ang="0">
                <a:pos x="160337" y="22225"/>
              </a:cxn>
              <a:cxn ang="0">
                <a:pos x="69850" y="38100"/>
              </a:cxn>
              <a:cxn ang="0">
                <a:pos x="0" y="0"/>
              </a:cxn>
            </a:cxnLst>
            <a:rect l="txL" t="txT" r="txR" b="txB"/>
            <a:pathLst>
              <a:path w="386" h="168">
                <a:moveTo>
                  <a:pt x="386" y="142"/>
                </a:moveTo>
                <a:cubicBezTo>
                  <a:pt x="375" y="140"/>
                  <a:pt x="318" y="168"/>
                  <a:pt x="308" y="163"/>
                </a:cubicBezTo>
                <a:cubicBezTo>
                  <a:pt x="303" y="161"/>
                  <a:pt x="305" y="153"/>
                  <a:pt x="303" y="148"/>
                </a:cubicBezTo>
                <a:cubicBezTo>
                  <a:pt x="300" y="143"/>
                  <a:pt x="296" y="139"/>
                  <a:pt x="293" y="134"/>
                </a:cubicBezTo>
                <a:cubicBezTo>
                  <a:pt x="270" y="100"/>
                  <a:pt x="268" y="94"/>
                  <a:pt x="236" y="72"/>
                </a:cubicBezTo>
                <a:cubicBezTo>
                  <a:pt x="215" y="58"/>
                  <a:pt x="199" y="55"/>
                  <a:pt x="173" y="48"/>
                </a:cubicBezTo>
                <a:cubicBezTo>
                  <a:pt x="163" y="45"/>
                  <a:pt x="144" y="38"/>
                  <a:pt x="144" y="38"/>
                </a:cubicBezTo>
                <a:cubicBezTo>
                  <a:pt x="139" y="33"/>
                  <a:pt x="136" y="27"/>
                  <a:pt x="130" y="24"/>
                </a:cubicBezTo>
                <a:cubicBezTo>
                  <a:pt x="121" y="19"/>
                  <a:pt x="101" y="14"/>
                  <a:pt x="101" y="14"/>
                </a:cubicBezTo>
                <a:cubicBezTo>
                  <a:pt x="72" y="35"/>
                  <a:pt x="76" y="33"/>
                  <a:pt x="44" y="24"/>
                </a:cubicBezTo>
                <a:cubicBezTo>
                  <a:pt x="37" y="3"/>
                  <a:pt x="21" y="0"/>
                  <a:pt x="0" y="0"/>
                </a:cubicBezTo>
              </a:path>
            </a:pathLst>
          </a:custGeom>
          <a:noFill/>
          <a:ln w="28575" cap="flat" cmpd="sng">
            <a:solidFill>
              <a:srgbClr val="99CC00"/>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68" name="未知"/>
          <p:cNvSpPr/>
          <p:nvPr/>
        </p:nvSpPr>
        <p:spPr>
          <a:xfrm>
            <a:off x="808038" y="2171700"/>
            <a:ext cx="373062" cy="136525"/>
          </a:xfrm>
          <a:custGeom>
            <a:avLst/>
            <a:gdLst>
              <a:gd name="txL" fmla="*/ 0 w 235"/>
              <a:gd name="txT" fmla="*/ 0 h 86"/>
              <a:gd name="txR" fmla="*/ 235 w 235"/>
              <a:gd name="txB" fmla="*/ 86 h 86"/>
            </a:gdLst>
            <a:ahLst/>
            <a:cxnLst>
              <a:cxn ang="0">
                <a:pos x="373062" y="7938"/>
              </a:cxn>
              <a:cxn ang="0">
                <a:pos x="319087" y="30163"/>
              </a:cxn>
              <a:cxn ang="0">
                <a:pos x="274637" y="60325"/>
              </a:cxn>
              <a:cxn ang="0">
                <a:pos x="258762" y="84137"/>
              </a:cxn>
              <a:cxn ang="0">
                <a:pos x="236537" y="98425"/>
              </a:cxn>
              <a:cxn ang="0">
                <a:pos x="204787" y="130175"/>
              </a:cxn>
              <a:cxn ang="0">
                <a:pos x="152400" y="122238"/>
              </a:cxn>
              <a:cxn ang="0">
                <a:pos x="122237" y="53975"/>
              </a:cxn>
              <a:cxn ang="0">
                <a:pos x="0" y="0"/>
              </a:cxn>
            </a:cxnLst>
            <a:rect l="txL" t="txT" r="txR" b="txB"/>
            <a:pathLst>
              <a:path w="235" h="86">
                <a:moveTo>
                  <a:pt x="235" y="5"/>
                </a:moveTo>
                <a:cubicBezTo>
                  <a:pt x="228" y="7"/>
                  <a:pt x="207" y="16"/>
                  <a:pt x="201" y="19"/>
                </a:cubicBezTo>
                <a:cubicBezTo>
                  <a:pt x="191" y="24"/>
                  <a:pt x="173" y="38"/>
                  <a:pt x="173" y="38"/>
                </a:cubicBezTo>
                <a:cubicBezTo>
                  <a:pt x="170" y="43"/>
                  <a:pt x="167" y="49"/>
                  <a:pt x="163" y="53"/>
                </a:cubicBezTo>
                <a:cubicBezTo>
                  <a:pt x="159" y="57"/>
                  <a:pt x="152" y="58"/>
                  <a:pt x="149" y="62"/>
                </a:cubicBezTo>
                <a:cubicBezTo>
                  <a:pt x="130" y="86"/>
                  <a:pt x="161" y="71"/>
                  <a:pt x="129" y="82"/>
                </a:cubicBezTo>
                <a:cubicBezTo>
                  <a:pt x="118" y="80"/>
                  <a:pt x="105" y="84"/>
                  <a:pt x="96" y="77"/>
                </a:cubicBezTo>
                <a:cubicBezTo>
                  <a:pt x="84" y="67"/>
                  <a:pt x="89" y="44"/>
                  <a:pt x="77" y="34"/>
                </a:cubicBezTo>
                <a:cubicBezTo>
                  <a:pt x="59" y="18"/>
                  <a:pt x="25" y="0"/>
                  <a:pt x="0" y="0"/>
                </a:cubicBezTo>
              </a:path>
            </a:pathLst>
          </a:custGeom>
          <a:noFill/>
          <a:ln w="12700" cap="flat" cmpd="sng">
            <a:solidFill>
              <a:srgbClr val="99CC00"/>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69" name="未知"/>
          <p:cNvSpPr/>
          <p:nvPr/>
        </p:nvSpPr>
        <p:spPr>
          <a:xfrm>
            <a:off x="669925" y="1912938"/>
            <a:ext cx="160338" cy="269875"/>
          </a:xfrm>
          <a:custGeom>
            <a:avLst/>
            <a:gdLst>
              <a:gd name="txL" fmla="*/ 0 w 101"/>
              <a:gd name="txT" fmla="*/ 0 h 170"/>
              <a:gd name="txR" fmla="*/ 101 w 101"/>
              <a:gd name="txB" fmla="*/ 170 h 170"/>
            </a:gdLst>
            <a:ahLst/>
            <a:cxnLst>
              <a:cxn ang="0">
                <a:pos x="160338" y="266700"/>
              </a:cxn>
              <a:cxn ang="0">
                <a:pos x="69850" y="242888"/>
              </a:cxn>
              <a:cxn ang="0">
                <a:pos x="38100" y="198437"/>
              </a:cxn>
              <a:cxn ang="0">
                <a:pos x="0" y="0"/>
              </a:cxn>
            </a:cxnLst>
            <a:rect l="txL" t="txT" r="txR" b="txB"/>
            <a:pathLst>
              <a:path w="101" h="170">
                <a:moveTo>
                  <a:pt x="101" y="168"/>
                </a:moveTo>
                <a:cubicBezTo>
                  <a:pt x="78" y="165"/>
                  <a:pt x="59" y="170"/>
                  <a:pt x="44" y="153"/>
                </a:cubicBezTo>
                <a:cubicBezTo>
                  <a:pt x="36" y="144"/>
                  <a:pt x="24" y="125"/>
                  <a:pt x="24" y="125"/>
                </a:cubicBezTo>
                <a:cubicBezTo>
                  <a:pt x="15" y="90"/>
                  <a:pt x="27" y="13"/>
                  <a:pt x="0" y="0"/>
                </a:cubicBezTo>
              </a:path>
            </a:pathLst>
          </a:custGeom>
          <a:noFill/>
          <a:ln w="9525" cap="flat" cmpd="sng">
            <a:solidFill>
              <a:srgbClr val="99CC00"/>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70" name="未知"/>
          <p:cNvSpPr/>
          <p:nvPr/>
        </p:nvSpPr>
        <p:spPr>
          <a:xfrm>
            <a:off x="334963" y="1531938"/>
            <a:ext cx="342900" cy="373062"/>
          </a:xfrm>
          <a:custGeom>
            <a:avLst/>
            <a:gdLst>
              <a:gd name="txL" fmla="*/ 0 w 216"/>
              <a:gd name="txT" fmla="*/ 0 h 235"/>
              <a:gd name="txR" fmla="*/ 216 w 216"/>
              <a:gd name="txB" fmla="*/ 235 h 235"/>
            </a:gdLst>
            <a:ahLst/>
            <a:cxnLst>
              <a:cxn ang="0">
                <a:pos x="342900" y="373062"/>
              </a:cxn>
              <a:cxn ang="0">
                <a:pos x="182562" y="288925"/>
              </a:cxn>
              <a:cxn ang="0">
                <a:pos x="122238" y="152400"/>
              </a:cxn>
              <a:cxn ang="0">
                <a:pos x="84138" y="90487"/>
              </a:cxn>
              <a:cxn ang="0">
                <a:pos x="0" y="0"/>
              </a:cxn>
            </a:cxnLst>
            <a:rect l="txL" t="txT" r="txR" b="txB"/>
            <a:pathLst>
              <a:path w="216" h="235">
                <a:moveTo>
                  <a:pt x="216" y="235"/>
                </a:moveTo>
                <a:cubicBezTo>
                  <a:pt x="183" y="212"/>
                  <a:pt x="142" y="215"/>
                  <a:pt x="115" y="182"/>
                </a:cubicBezTo>
                <a:cubicBezTo>
                  <a:pt x="95" y="157"/>
                  <a:pt x="95" y="122"/>
                  <a:pt x="77" y="96"/>
                </a:cubicBezTo>
                <a:cubicBezTo>
                  <a:pt x="65" y="62"/>
                  <a:pt x="75" y="73"/>
                  <a:pt x="53" y="57"/>
                </a:cubicBezTo>
                <a:cubicBezTo>
                  <a:pt x="44" y="32"/>
                  <a:pt x="24" y="12"/>
                  <a:pt x="0" y="0"/>
                </a:cubicBezTo>
              </a:path>
            </a:pathLst>
          </a:custGeom>
          <a:noFill/>
          <a:ln w="6350" cap="flat" cmpd="sng">
            <a:solidFill>
              <a:srgbClr val="99CC00"/>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71" name="未知"/>
          <p:cNvSpPr/>
          <p:nvPr/>
        </p:nvSpPr>
        <p:spPr>
          <a:xfrm>
            <a:off x="0" y="2971800"/>
            <a:ext cx="8153400" cy="2954338"/>
          </a:xfrm>
          <a:custGeom>
            <a:avLst/>
            <a:gdLst>
              <a:gd name="txL" fmla="*/ 0 w 5097"/>
              <a:gd name="txT" fmla="*/ 0 h 1813"/>
              <a:gd name="txR" fmla="*/ 5097 w 5097"/>
              <a:gd name="txB" fmla="*/ 1813 h 1813"/>
            </a:gdLst>
            <a:ahLst/>
            <a:cxnLst>
              <a:cxn ang="0">
                <a:pos x="7769485" y="71699"/>
              </a:cxn>
              <a:cxn ang="0">
                <a:pos x="7585526" y="32591"/>
              </a:cxn>
              <a:cxn ang="0">
                <a:pos x="7217607" y="290056"/>
              </a:cxn>
              <a:cxn ang="0">
                <a:pos x="7108831" y="438344"/>
              </a:cxn>
              <a:cxn ang="0">
                <a:pos x="6902477" y="743066"/>
              </a:cxn>
              <a:cxn ang="0">
                <a:pos x="6694523" y="1002161"/>
              </a:cxn>
              <a:cxn ang="0">
                <a:pos x="6571350" y="1127635"/>
              </a:cxn>
              <a:cxn ang="0">
                <a:pos x="6280213" y="1236813"/>
              </a:cxn>
              <a:cxn ang="0">
                <a:pos x="6142643" y="1064083"/>
              </a:cxn>
              <a:cxn ang="0">
                <a:pos x="5912294" y="876687"/>
              </a:cxn>
              <a:cxn ang="0">
                <a:pos x="5758728" y="938609"/>
              </a:cxn>
              <a:cxn ang="0">
                <a:pos x="5688344" y="1166744"/>
              </a:cxn>
              <a:cxn ang="0">
                <a:pos x="5451596" y="1315031"/>
              </a:cxn>
              <a:cxn ang="0">
                <a:pos x="5312427" y="1393248"/>
              </a:cxn>
              <a:cxn ang="0">
                <a:pos x="5082078" y="1189557"/>
              </a:cxn>
              <a:cxn ang="0">
                <a:pos x="4944508" y="1064083"/>
              </a:cxn>
              <a:cxn ang="0">
                <a:pos x="4574990" y="814765"/>
              </a:cxn>
              <a:cxn ang="0">
                <a:pos x="4360637" y="703957"/>
              </a:cxn>
              <a:cxn ang="0">
                <a:pos x="3653594" y="814765"/>
              </a:cxn>
              <a:cxn ang="0">
                <a:pos x="3461636" y="1095044"/>
              </a:cxn>
              <a:cxn ang="0">
                <a:pos x="3255281" y="1284070"/>
              </a:cxn>
              <a:cxn ang="0">
                <a:pos x="2885763" y="1440505"/>
              </a:cxn>
              <a:cxn ang="0">
                <a:pos x="2778586" y="1549683"/>
              </a:cxn>
              <a:cxn ang="0">
                <a:pos x="2525842" y="1697971"/>
              </a:cxn>
              <a:cxn ang="0">
                <a:pos x="2287495" y="1701230"/>
              </a:cxn>
              <a:cxn ang="0">
                <a:pos x="1964366" y="1753375"/>
              </a:cxn>
              <a:cxn ang="0">
                <a:pos x="1925975" y="1885367"/>
              </a:cxn>
              <a:cxn ang="0">
                <a:pos x="1769210" y="2100464"/>
              </a:cxn>
              <a:cxn ang="0">
                <a:pos x="1580451" y="2300897"/>
              </a:cxn>
              <a:cxn ang="0">
                <a:pos x="1574052" y="2530660"/>
              </a:cxn>
              <a:cxn ang="0">
                <a:pos x="1346903" y="2773460"/>
              </a:cxn>
              <a:cxn ang="0">
                <a:pos x="1193336" y="2913600"/>
              </a:cxn>
              <a:cxn ang="0">
                <a:pos x="1119753" y="2644727"/>
              </a:cxn>
              <a:cxn ang="0">
                <a:pos x="801423" y="2773460"/>
              </a:cxn>
              <a:cxn ang="0">
                <a:pos x="582271" y="2706649"/>
              </a:cxn>
              <a:cxn ang="0">
                <a:pos x="667053" y="2331858"/>
              </a:cxn>
              <a:cxn ang="0">
                <a:pos x="414309" y="2362819"/>
              </a:cxn>
              <a:cxn ang="0">
                <a:pos x="230349" y="1846258"/>
              </a:cxn>
              <a:cxn ang="0">
                <a:pos x="260742" y="1329697"/>
              </a:cxn>
              <a:cxn ang="0">
                <a:pos x="198356" y="985866"/>
              </a:cxn>
              <a:cxn ang="0">
                <a:pos x="260742" y="720252"/>
              </a:cxn>
              <a:cxn ang="0">
                <a:pos x="198356" y="642035"/>
              </a:cxn>
              <a:cxn ang="0">
                <a:pos x="153566" y="501895"/>
              </a:cxn>
              <a:cxn ang="0">
                <a:pos x="214353" y="438344"/>
              </a:cxn>
              <a:cxn ang="0">
                <a:pos x="167963" y="156435"/>
              </a:cxn>
              <a:cxn ang="0">
                <a:pos x="30393" y="63552"/>
              </a:cxn>
            </a:cxnLst>
            <a:rect l="txL" t="txT" r="txR" b="txB"/>
            <a:pathLst>
              <a:path w="5097" h="1813">
                <a:moveTo>
                  <a:pt x="5097" y="106"/>
                </a:moveTo>
                <a:cubicBezTo>
                  <a:pt x="5010" y="49"/>
                  <a:pt x="4970" y="51"/>
                  <a:pt x="4857" y="44"/>
                </a:cubicBezTo>
                <a:cubicBezTo>
                  <a:pt x="4838" y="38"/>
                  <a:pt x="4819" y="16"/>
                  <a:pt x="4800" y="10"/>
                </a:cubicBezTo>
                <a:cubicBezTo>
                  <a:pt x="4790" y="7"/>
                  <a:pt x="4742" y="20"/>
                  <a:pt x="4742" y="20"/>
                </a:cubicBezTo>
                <a:cubicBezTo>
                  <a:pt x="4707" y="26"/>
                  <a:pt x="4598" y="42"/>
                  <a:pt x="4560" y="68"/>
                </a:cubicBezTo>
                <a:cubicBezTo>
                  <a:pt x="4550" y="91"/>
                  <a:pt x="4526" y="149"/>
                  <a:pt x="4512" y="178"/>
                </a:cubicBezTo>
                <a:cubicBezTo>
                  <a:pt x="4478" y="284"/>
                  <a:pt x="4520" y="148"/>
                  <a:pt x="4473" y="240"/>
                </a:cubicBezTo>
                <a:cubicBezTo>
                  <a:pt x="4464" y="258"/>
                  <a:pt x="4451" y="250"/>
                  <a:pt x="4444" y="269"/>
                </a:cubicBezTo>
                <a:cubicBezTo>
                  <a:pt x="4437" y="290"/>
                  <a:pt x="4412" y="311"/>
                  <a:pt x="4396" y="327"/>
                </a:cubicBezTo>
                <a:cubicBezTo>
                  <a:pt x="4361" y="362"/>
                  <a:pt x="4351" y="421"/>
                  <a:pt x="4315" y="456"/>
                </a:cubicBezTo>
                <a:cubicBezTo>
                  <a:pt x="4301" y="500"/>
                  <a:pt x="4258" y="500"/>
                  <a:pt x="4233" y="538"/>
                </a:cubicBezTo>
                <a:cubicBezTo>
                  <a:pt x="4223" y="571"/>
                  <a:pt x="4204" y="586"/>
                  <a:pt x="4185" y="615"/>
                </a:cubicBezTo>
                <a:cubicBezTo>
                  <a:pt x="4162" y="690"/>
                  <a:pt x="4197" y="604"/>
                  <a:pt x="4147" y="653"/>
                </a:cubicBezTo>
                <a:cubicBezTo>
                  <a:pt x="4093" y="706"/>
                  <a:pt x="4187" y="665"/>
                  <a:pt x="4108" y="692"/>
                </a:cubicBezTo>
                <a:cubicBezTo>
                  <a:pt x="4081" y="732"/>
                  <a:pt x="4058" y="754"/>
                  <a:pt x="4012" y="768"/>
                </a:cubicBezTo>
                <a:cubicBezTo>
                  <a:pt x="3983" y="765"/>
                  <a:pt x="3953" y="768"/>
                  <a:pt x="3926" y="759"/>
                </a:cubicBezTo>
                <a:cubicBezTo>
                  <a:pt x="3888" y="746"/>
                  <a:pt x="3887" y="697"/>
                  <a:pt x="3868" y="672"/>
                </a:cubicBezTo>
                <a:cubicBezTo>
                  <a:pt x="3861" y="663"/>
                  <a:pt x="3849" y="659"/>
                  <a:pt x="3840" y="653"/>
                </a:cubicBezTo>
                <a:cubicBezTo>
                  <a:pt x="3827" y="615"/>
                  <a:pt x="3821" y="599"/>
                  <a:pt x="3782" y="586"/>
                </a:cubicBezTo>
                <a:cubicBezTo>
                  <a:pt x="3754" y="544"/>
                  <a:pt x="3744" y="551"/>
                  <a:pt x="3696" y="538"/>
                </a:cubicBezTo>
                <a:cubicBezTo>
                  <a:pt x="3667" y="541"/>
                  <a:pt x="3636" y="537"/>
                  <a:pt x="3609" y="548"/>
                </a:cubicBezTo>
                <a:cubicBezTo>
                  <a:pt x="3600" y="552"/>
                  <a:pt x="3605" y="568"/>
                  <a:pt x="3600" y="576"/>
                </a:cubicBezTo>
                <a:cubicBezTo>
                  <a:pt x="3591" y="591"/>
                  <a:pt x="3555" y="625"/>
                  <a:pt x="3542" y="634"/>
                </a:cubicBezTo>
                <a:cubicBezTo>
                  <a:pt x="3532" y="662"/>
                  <a:pt x="3569" y="690"/>
                  <a:pt x="3556" y="716"/>
                </a:cubicBezTo>
                <a:cubicBezTo>
                  <a:pt x="3552" y="723"/>
                  <a:pt x="3465" y="751"/>
                  <a:pt x="3456" y="759"/>
                </a:cubicBezTo>
                <a:cubicBezTo>
                  <a:pt x="3439" y="774"/>
                  <a:pt x="3424" y="791"/>
                  <a:pt x="3408" y="807"/>
                </a:cubicBezTo>
                <a:cubicBezTo>
                  <a:pt x="3401" y="813"/>
                  <a:pt x="3388" y="826"/>
                  <a:pt x="3388" y="826"/>
                </a:cubicBezTo>
                <a:cubicBezTo>
                  <a:pt x="3373" y="875"/>
                  <a:pt x="3366" y="885"/>
                  <a:pt x="3321" y="855"/>
                </a:cubicBezTo>
                <a:cubicBezTo>
                  <a:pt x="3295" y="815"/>
                  <a:pt x="3260" y="794"/>
                  <a:pt x="3216" y="778"/>
                </a:cubicBezTo>
                <a:cubicBezTo>
                  <a:pt x="3190" y="702"/>
                  <a:pt x="3229" y="795"/>
                  <a:pt x="3177" y="730"/>
                </a:cubicBezTo>
                <a:cubicBezTo>
                  <a:pt x="3171" y="722"/>
                  <a:pt x="3173" y="710"/>
                  <a:pt x="3168" y="701"/>
                </a:cubicBezTo>
                <a:cubicBezTo>
                  <a:pt x="3152" y="675"/>
                  <a:pt x="3118" y="662"/>
                  <a:pt x="3091" y="653"/>
                </a:cubicBezTo>
                <a:cubicBezTo>
                  <a:pt x="3035" y="597"/>
                  <a:pt x="3019" y="619"/>
                  <a:pt x="2947" y="634"/>
                </a:cubicBezTo>
                <a:cubicBezTo>
                  <a:pt x="2936" y="543"/>
                  <a:pt x="2945" y="526"/>
                  <a:pt x="2860" y="500"/>
                </a:cubicBezTo>
                <a:cubicBezTo>
                  <a:pt x="2840" y="479"/>
                  <a:pt x="2811" y="464"/>
                  <a:pt x="2784" y="452"/>
                </a:cubicBezTo>
                <a:cubicBezTo>
                  <a:pt x="2765" y="444"/>
                  <a:pt x="2726" y="432"/>
                  <a:pt x="2726" y="432"/>
                </a:cubicBezTo>
                <a:cubicBezTo>
                  <a:pt x="2606" y="441"/>
                  <a:pt x="2491" y="461"/>
                  <a:pt x="2371" y="471"/>
                </a:cubicBezTo>
                <a:cubicBezTo>
                  <a:pt x="2342" y="480"/>
                  <a:pt x="2284" y="500"/>
                  <a:pt x="2284" y="500"/>
                </a:cubicBezTo>
                <a:cubicBezTo>
                  <a:pt x="2261" y="534"/>
                  <a:pt x="2263" y="582"/>
                  <a:pt x="2227" y="605"/>
                </a:cubicBezTo>
                <a:cubicBezTo>
                  <a:pt x="2183" y="673"/>
                  <a:pt x="2212" y="640"/>
                  <a:pt x="2164" y="672"/>
                </a:cubicBezTo>
                <a:cubicBezTo>
                  <a:pt x="2142" y="739"/>
                  <a:pt x="2174" y="727"/>
                  <a:pt x="2126" y="744"/>
                </a:cubicBezTo>
                <a:cubicBezTo>
                  <a:pt x="2097" y="788"/>
                  <a:pt x="2068" y="753"/>
                  <a:pt x="2035" y="788"/>
                </a:cubicBezTo>
                <a:cubicBezTo>
                  <a:pt x="2020" y="831"/>
                  <a:pt x="2028" y="832"/>
                  <a:pt x="1982" y="816"/>
                </a:cubicBezTo>
                <a:cubicBezTo>
                  <a:pt x="1910" y="840"/>
                  <a:pt x="1863" y="864"/>
                  <a:pt x="1804" y="884"/>
                </a:cubicBezTo>
                <a:cubicBezTo>
                  <a:pt x="1748" y="966"/>
                  <a:pt x="1824" y="867"/>
                  <a:pt x="1756" y="922"/>
                </a:cubicBezTo>
                <a:cubicBezTo>
                  <a:pt x="1747" y="929"/>
                  <a:pt x="1746" y="943"/>
                  <a:pt x="1737" y="951"/>
                </a:cubicBezTo>
                <a:cubicBezTo>
                  <a:pt x="1688" y="994"/>
                  <a:pt x="1655" y="998"/>
                  <a:pt x="1593" y="1008"/>
                </a:cubicBezTo>
                <a:cubicBezTo>
                  <a:pt x="1571" y="1023"/>
                  <a:pt x="1592" y="1032"/>
                  <a:pt x="1579" y="1042"/>
                </a:cubicBezTo>
                <a:cubicBezTo>
                  <a:pt x="1566" y="1052"/>
                  <a:pt x="1539" y="1066"/>
                  <a:pt x="1514" y="1066"/>
                </a:cubicBezTo>
                <a:cubicBezTo>
                  <a:pt x="1503" y="1069"/>
                  <a:pt x="1439" y="1037"/>
                  <a:pt x="1430" y="1044"/>
                </a:cubicBezTo>
                <a:cubicBezTo>
                  <a:pt x="1422" y="1050"/>
                  <a:pt x="1382" y="1073"/>
                  <a:pt x="1372" y="1076"/>
                </a:cubicBezTo>
                <a:cubicBezTo>
                  <a:pt x="1369" y="1076"/>
                  <a:pt x="1257" y="1053"/>
                  <a:pt x="1228" y="1076"/>
                </a:cubicBezTo>
                <a:cubicBezTo>
                  <a:pt x="1220" y="1082"/>
                  <a:pt x="1225" y="1096"/>
                  <a:pt x="1219" y="1104"/>
                </a:cubicBezTo>
                <a:cubicBezTo>
                  <a:pt x="1198" y="1133"/>
                  <a:pt x="1231" y="1138"/>
                  <a:pt x="1204" y="1157"/>
                </a:cubicBezTo>
                <a:cubicBezTo>
                  <a:pt x="1180" y="1227"/>
                  <a:pt x="1142" y="1149"/>
                  <a:pt x="1106" y="1220"/>
                </a:cubicBezTo>
                <a:cubicBezTo>
                  <a:pt x="1097" y="1238"/>
                  <a:pt x="1116" y="1272"/>
                  <a:pt x="1106" y="1289"/>
                </a:cubicBezTo>
                <a:cubicBezTo>
                  <a:pt x="1092" y="1312"/>
                  <a:pt x="1079" y="1333"/>
                  <a:pt x="1058" y="1347"/>
                </a:cubicBezTo>
                <a:cubicBezTo>
                  <a:pt x="1032" y="1386"/>
                  <a:pt x="1026" y="1386"/>
                  <a:pt x="988" y="1412"/>
                </a:cubicBezTo>
                <a:cubicBezTo>
                  <a:pt x="974" y="1439"/>
                  <a:pt x="982" y="1465"/>
                  <a:pt x="981" y="1488"/>
                </a:cubicBezTo>
                <a:cubicBezTo>
                  <a:pt x="980" y="1511"/>
                  <a:pt x="996" y="1513"/>
                  <a:pt x="984" y="1553"/>
                </a:cubicBezTo>
                <a:cubicBezTo>
                  <a:pt x="959" y="1628"/>
                  <a:pt x="966" y="1709"/>
                  <a:pt x="907" y="1726"/>
                </a:cubicBezTo>
                <a:cubicBezTo>
                  <a:pt x="889" y="1744"/>
                  <a:pt x="864" y="1708"/>
                  <a:pt x="842" y="1702"/>
                </a:cubicBezTo>
                <a:cubicBezTo>
                  <a:pt x="821" y="1706"/>
                  <a:pt x="796" y="1738"/>
                  <a:pt x="780" y="1752"/>
                </a:cubicBezTo>
                <a:cubicBezTo>
                  <a:pt x="763" y="1763"/>
                  <a:pt x="756" y="1782"/>
                  <a:pt x="746" y="1788"/>
                </a:cubicBezTo>
                <a:cubicBezTo>
                  <a:pt x="736" y="1794"/>
                  <a:pt x="728" y="1813"/>
                  <a:pt x="720" y="1786"/>
                </a:cubicBezTo>
                <a:cubicBezTo>
                  <a:pt x="702" y="1734"/>
                  <a:pt x="733" y="1666"/>
                  <a:pt x="700" y="1623"/>
                </a:cubicBezTo>
                <a:cubicBezTo>
                  <a:pt x="682" y="1600"/>
                  <a:pt x="643" y="1629"/>
                  <a:pt x="614" y="1632"/>
                </a:cubicBezTo>
                <a:cubicBezTo>
                  <a:pt x="578" y="1670"/>
                  <a:pt x="547" y="1676"/>
                  <a:pt x="501" y="1702"/>
                </a:cubicBezTo>
                <a:cubicBezTo>
                  <a:pt x="476" y="1710"/>
                  <a:pt x="486" y="1719"/>
                  <a:pt x="463" y="1712"/>
                </a:cubicBezTo>
                <a:cubicBezTo>
                  <a:pt x="440" y="1705"/>
                  <a:pt x="379" y="1697"/>
                  <a:pt x="364" y="1661"/>
                </a:cubicBezTo>
                <a:cubicBezTo>
                  <a:pt x="348" y="1608"/>
                  <a:pt x="366" y="1552"/>
                  <a:pt x="372" y="1498"/>
                </a:cubicBezTo>
                <a:cubicBezTo>
                  <a:pt x="376" y="1456"/>
                  <a:pt x="407" y="1476"/>
                  <a:pt x="417" y="1431"/>
                </a:cubicBezTo>
                <a:cubicBezTo>
                  <a:pt x="427" y="1386"/>
                  <a:pt x="458" y="1226"/>
                  <a:pt x="432" y="1229"/>
                </a:cubicBezTo>
                <a:cubicBezTo>
                  <a:pt x="406" y="1232"/>
                  <a:pt x="297" y="1442"/>
                  <a:pt x="259" y="1450"/>
                </a:cubicBezTo>
                <a:cubicBezTo>
                  <a:pt x="205" y="1396"/>
                  <a:pt x="215" y="1363"/>
                  <a:pt x="201" y="1277"/>
                </a:cubicBezTo>
                <a:cubicBezTo>
                  <a:pt x="193" y="1230"/>
                  <a:pt x="170" y="1173"/>
                  <a:pt x="144" y="1133"/>
                </a:cubicBezTo>
                <a:cubicBezTo>
                  <a:pt x="132" y="1031"/>
                  <a:pt x="142" y="950"/>
                  <a:pt x="172" y="855"/>
                </a:cubicBezTo>
                <a:cubicBezTo>
                  <a:pt x="169" y="842"/>
                  <a:pt x="168" y="828"/>
                  <a:pt x="163" y="816"/>
                </a:cubicBezTo>
                <a:cubicBezTo>
                  <a:pt x="159" y="806"/>
                  <a:pt x="146" y="799"/>
                  <a:pt x="144" y="788"/>
                </a:cubicBezTo>
                <a:cubicBezTo>
                  <a:pt x="105" y="540"/>
                  <a:pt x="156" y="699"/>
                  <a:pt x="124" y="605"/>
                </a:cubicBezTo>
                <a:cubicBezTo>
                  <a:pt x="148" y="582"/>
                  <a:pt x="153" y="556"/>
                  <a:pt x="172" y="528"/>
                </a:cubicBezTo>
                <a:cubicBezTo>
                  <a:pt x="169" y="499"/>
                  <a:pt x="173" y="469"/>
                  <a:pt x="163" y="442"/>
                </a:cubicBezTo>
                <a:cubicBezTo>
                  <a:pt x="159" y="431"/>
                  <a:pt x="141" y="432"/>
                  <a:pt x="134" y="423"/>
                </a:cubicBezTo>
                <a:cubicBezTo>
                  <a:pt x="128" y="415"/>
                  <a:pt x="127" y="404"/>
                  <a:pt x="124" y="394"/>
                </a:cubicBezTo>
                <a:cubicBezTo>
                  <a:pt x="118" y="375"/>
                  <a:pt x="111" y="355"/>
                  <a:pt x="105" y="336"/>
                </a:cubicBezTo>
                <a:cubicBezTo>
                  <a:pt x="102" y="327"/>
                  <a:pt x="96" y="308"/>
                  <a:pt x="96" y="308"/>
                </a:cubicBezTo>
                <a:cubicBezTo>
                  <a:pt x="99" y="298"/>
                  <a:pt x="98" y="286"/>
                  <a:pt x="105" y="279"/>
                </a:cubicBezTo>
                <a:cubicBezTo>
                  <a:pt x="112" y="272"/>
                  <a:pt x="128" y="277"/>
                  <a:pt x="134" y="269"/>
                </a:cubicBezTo>
                <a:cubicBezTo>
                  <a:pt x="146" y="253"/>
                  <a:pt x="153" y="212"/>
                  <a:pt x="153" y="212"/>
                </a:cubicBezTo>
                <a:cubicBezTo>
                  <a:pt x="123" y="181"/>
                  <a:pt x="118" y="137"/>
                  <a:pt x="105" y="96"/>
                </a:cubicBezTo>
                <a:cubicBezTo>
                  <a:pt x="98" y="74"/>
                  <a:pt x="67" y="71"/>
                  <a:pt x="48" y="58"/>
                </a:cubicBezTo>
                <a:cubicBezTo>
                  <a:pt x="38" y="52"/>
                  <a:pt x="19" y="39"/>
                  <a:pt x="19" y="39"/>
                </a:cubicBezTo>
                <a:cubicBezTo>
                  <a:pt x="8" y="6"/>
                  <a:pt x="16" y="18"/>
                  <a:pt x="0" y="0"/>
                </a:cubicBezTo>
              </a:path>
            </a:pathLst>
          </a:custGeom>
          <a:noFill/>
          <a:ln w="38100" cap="flat" cmpd="sng">
            <a:solidFill>
              <a:srgbClr val="99CC00"/>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711720" name="AutoShape 40"/>
          <p:cNvSpPr>
            <a:spLocks noChangeArrowheads="1"/>
          </p:cNvSpPr>
          <p:nvPr/>
        </p:nvSpPr>
        <p:spPr bwMode="auto">
          <a:xfrm>
            <a:off x="6553200" y="5562600"/>
            <a:ext cx="228600" cy="228600"/>
          </a:xfrm>
          <a:prstGeom prst="star5">
            <a:avLst/>
          </a:prstGeom>
          <a:solidFill>
            <a:srgbClr val="FF0000"/>
          </a:solidFill>
          <a:ln w="9525">
            <a:solidFill>
              <a:schemeClr val="tx1"/>
            </a:solidFill>
            <a:miter lim="800000"/>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3200" b="0" i="0" u="none" strike="noStrike" kern="1200" cap="none" spc="0" normalizeH="0" baseline="0" noProof="0">
              <a:ln>
                <a:noFill/>
              </a:ln>
              <a:solidFill>
                <a:schemeClr val="tx2"/>
              </a:solidFill>
              <a:effectLst/>
              <a:uLnTx/>
              <a:uFillTx/>
              <a:latin typeface="Arial" panose="020B0604020202020204" pitchFamily="34" charset="0"/>
              <a:ea typeface="黑体" panose="02010609060101010101" pitchFamily="49" charset="-122"/>
              <a:cs typeface="+mn-cs"/>
            </a:endParaRPr>
          </a:p>
        </p:txBody>
      </p:sp>
      <p:sp>
        <p:nvSpPr>
          <p:cNvPr id="18473" name="AutoShape 41"/>
          <p:cNvSpPr/>
          <p:nvPr/>
        </p:nvSpPr>
        <p:spPr>
          <a:xfrm>
            <a:off x="3200400" y="5486400"/>
            <a:ext cx="76200" cy="76200"/>
          </a:xfrm>
          <a:prstGeom prst="octagon">
            <a:avLst>
              <a:gd name="adj" fmla="val 29287"/>
            </a:avLst>
          </a:prstGeom>
          <a:solidFill>
            <a:schemeClr val="bg1"/>
          </a:solidFill>
          <a:ln w="9525" cap="flat" cmpd="sng">
            <a:solidFill>
              <a:schemeClr val="tx1"/>
            </a:solidFill>
            <a:prstDash val="solid"/>
            <a:miter/>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74" name="AutoShape 42"/>
          <p:cNvSpPr/>
          <p:nvPr/>
        </p:nvSpPr>
        <p:spPr>
          <a:xfrm>
            <a:off x="1676400" y="3962400"/>
            <a:ext cx="76200" cy="76200"/>
          </a:xfrm>
          <a:prstGeom prst="octagon">
            <a:avLst>
              <a:gd name="adj" fmla="val 29287"/>
            </a:avLst>
          </a:prstGeom>
          <a:solidFill>
            <a:schemeClr val="bg1"/>
          </a:solidFill>
          <a:ln w="9525" cap="flat" cmpd="sng">
            <a:solidFill>
              <a:schemeClr val="tx1"/>
            </a:solidFill>
            <a:prstDash val="solid"/>
            <a:miter/>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75" name="AutoShape 43"/>
          <p:cNvSpPr/>
          <p:nvPr/>
        </p:nvSpPr>
        <p:spPr>
          <a:xfrm>
            <a:off x="1600200" y="4267200"/>
            <a:ext cx="76200" cy="76200"/>
          </a:xfrm>
          <a:prstGeom prst="octagon">
            <a:avLst>
              <a:gd name="adj" fmla="val 29287"/>
            </a:avLst>
          </a:prstGeom>
          <a:solidFill>
            <a:schemeClr val="bg1"/>
          </a:solidFill>
          <a:ln w="9525" cap="flat" cmpd="sng">
            <a:solidFill>
              <a:schemeClr val="tx1"/>
            </a:solidFill>
            <a:prstDash val="solid"/>
            <a:miter/>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76" name="AutoShape 44"/>
          <p:cNvSpPr/>
          <p:nvPr/>
        </p:nvSpPr>
        <p:spPr>
          <a:xfrm>
            <a:off x="1981200" y="2819400"/>
            <a:ext cx="76200" cy="76200"/>
          </a:xfrm>
          <a:prstGeom prst="octagon">
            <a:avLst>
              <a:gd name="adj" fmla="val 29287"/>
            </a:avLst>
          </a:prstGeom>
          <a:solidFill>
            <a:schemeClr val="bg1"/>
          </a:solidFill>
          <a:ln w="9525" cap="flat" cmpd="sng">
            <a:solidFill>
              <a:schemeClr val="tx1"/>
            </a:solidFill>
            <a:prstDash val="solid"/>
            <a:miter/>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77" name="AutoShape 45"/>
          <p:cNvSpPr/>
          <p:nvPr/>
        </p:nvSpPr>
        <p:spPr>
          <a:xfrm>
            <a:off x="2743200" y="1447800"/>
            <a:ext cx="76200" cy="76200"/>
          </a:xfrm>
          <a:prstGeom prst="octagon">
            <a:avLst>
              <a:gd name="adj" fmla="val 29287"/>
            </a:avLst>
          </a:prstGeom>
          <a:solidFill>
            <a:srgbClr val="FF0000"/>
          </a:solidFill>
          <a:ln w="9525" cap="flat" cmpd="sng">
            <a:solidFill>
              <a:srgbClr val="FF0000"/>
            </a:solidFill>
            <a:prstDash val="solid"/>
            <a:miter/>
            <a:headEnd type="none" w="med" len="med"/>
            <a:tailEnd type="none" w="med" len="med"/>
          </a:ln>
        </p:spPr>
        <p:txBody>
          <a:bodyPr wrap="none" anchor="ctr"/>
          <a:p>
            <a:pPr algn="ctr"/>
            <a:endParaRPr lang="zh-CN" altLang="zh-CN" dirty="0">
              <a:solidFill>
                <a:srgbClr val="FF0000"/>
              </a:solidFill>
              <a:latin typeface="Arial" panose="020B0604020202020204" pitchFamily="34" charset="0"/>
            </a:endParaRPr>
          </a:p>
        </p:txBody>
      </p:sp>
      <p:sp>
        <p:nvSpPr>
          <p:cNvPr id="18478" name="AutoShape 46"/>
          <p:cNvSpPr/>
          <p:nvPr/>
        </p:nvSpPr>
        <p:spPr>
          <a:xfrm>
            <a:off x="3810000" y="914400"/>
            <a:ext cx="76200" cy="76200"/>
          </a:xfrm>
          <a:prstGeom prst="octagon">
            <a:avLst>
              <a:gd name="adj" fmla="val 29287"/>
            </a:avLst>
          </a:prstGeom>
          <a:solidFill>
            <a:schemeClr val="bg1"/>
          </a:solidFill>
          <a:ln w="9525" cap="flat" cmpd="sng">
            <a:solidFill>
              <a:schemeClr val="tx1"/>
            </a:solidFill>
            <a:prstDash val="solid"/>
            <a:miter/>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79" name="未知"/>
          <p:cNvSpPr/>
          <p:nvPr/>
        </p:nvSpPr>
        <p:spPr>
          <a:xfrm>
            <a:off x="2514600" y="4419600"/>
            <a:ext cx="479425" cy="746125"/>
          </a:xfrm>
          <a:custGeom>
            <a:avLst/>
            <a:gdLst>
              <a:gd name="txL" fmla="*/ 0 w 302"/>
              <a:gd name="txT" fmla="*/ 0 h 470"/>
              <a:gd name="txR" fmla="*/ 302 w 302"/>
              <a:gd name="txB" fmla="*/ 470 h 470"/>
            </a:gdLst>
            <a:ahLst/>
            <a:cxnLst>
              <a:cxn ang="0">
                <a:pos x="425450" y="0"/>
              </a:cxn>
              <a:cxn ang="0">
                <a:pos x="349250" y="120650"/>
              </a:cxn>
              <a:cxn ang="0">
                <a:pos x="449263" y="342900"/>
              </a:cxn>
              <a:cxn ang="0">
                <a:pos x="479425" y="411163"/>
              </a:cxn>
              <a:cxn ang="0">
                <a:pos x="433388" y="547688"/>
              </a:cxn>
              <a:cxn ang="0">
                <a:pos x="373062" y="593725"/>
              </a:cxn>
              <a:cxn ang="0">
                <a:pos x="327025" y="577850"/>
              </a:cxn>
              <a:cxn ang="0">
                <a:pos x="304800" y="571500"/>
              </a:cxn>
              <a:cxn ang="0">
                <a:pos x="258762" y="555625"/>
              </a:cxn>
              <a:cxn ang="0">
                <a:pos x="166687" y="585788"/>
              </a:cxn>
              <a:cxn ang="0">
                <a:pos x="106363" y="631825"/>
              </a:cxn>
              <a:cxn ang="0">
                <a:pos x="68262" y="700088"/>
              </a:cxn>
              <a:cxn ang="0">
                <a:pos x="22225" y="730250"/>
              </a:cxn>
              <a:cxn ang="0">
                <a:pos x="0" y="746125"/>
              </a:cxn>
            </a:cxnLst>
            <a:rect l="txL" t="txT" r="txR" b="txB"/>
            <a:pathLst>
              <a:path w="302" h="470">
                <a:moveTo>
                  <a:pt x="268" y="0"/>
                </a:moveTo>
                <a:cubicBezTo>
                  <a:pt x="252" y="12"/>
                  <a:pt x="231" y="60"/>
                  <a:pt x="220" y="76"/>
                </a:cubicBezTo>
                <a:cubicBezTo>
                  <a:pt x="203" y="139"/>
                  <a:pt x="234" y="183"/>
                  <a:pt x="283" y="216"/>
                </a:cubicBezTo>
                <a:cubicBezTo>
                  <a:pt x="288" y="231"/>
                  <a:pt x="297" y="244"/>
                  <a:pt x="302" y="259"/>
                </a:cubicBezTo>
                <a:cubicBezTo>
                  <a:pt x="299" y="288"/>
                  <a:pt x="300" y="329"/>
                  <a:pt x="273" y="345"/>
                </a:cubicBezTo>
                <a:cubicBezTo>
                  <a:pt x="262" y="364"/>
                  <a:pt x="252" y="362"/>
                  <a:pt x="235" y="374"/>
                </a:cubicBezTo>
                <a:cubicBezTo>
                  <a:pt x="225" y="371"/>
                  <a:pt x="216" y="367"/>
                  <a:pt x="206" y="364"/>
                </a:cubicBezTo>
                <a:cubicBezTo>
                  <a:pt x="201" y="363"/>
                  <a:pt x="197" y="362"/>
                  <a:pt x="192" y="360"/>
                </a:cubicBezTo>
                <a:cubicBezTo>
                  <a:pt x="182" y="357"/>
                  <a:pt x="163" y="350"/>
                  <a:pt x="163" y="350"/>
                </a:cubicBezTo>
                <a:cubicBezTo>
                  <a:pt x="139" y="354"/>
                  <a:pt x="125" y="356"/>
                  <a:pt x="105" y="369"/>
                </a:cubicBezTo>
                <a:cubicBezTo>
                  <a:pt x="89" y="379"/>
                  <a:pt x="85" y="392"/>
                  <a:pt x="67" y="398"/>
                </a:cubicBezTo>
                <a:cubicBezTo>
                  <a:pt x="58" y="423"/>
                  <a:pt x="65" y="408"/>
                  <a:pt x="43" y="441"/>
                </a:cubicBezTo>
                <a:cubicBezTo>
                  <a:pt x="37" y="451"/>
                  <a:pt x="24" y="454"/>
                  <a:pt x="14" y="460"/>
                </a:cubicBezTo>
                <a:cubicBezTo>
                  <a:pt x="9" y="463"/>
                  <a:pt x="0" y="470"/>
                  <a:pt x="0" y="470"/>
                </a:cubicBezTo>
              </a:path>
            </a:pathLst>
          </a:custGeom>
          <a:noFill/>
          <a:ln w="28575" cap="flat" cmpd="sng">
            <a:solidFill>
              <a:srgbClr val="99CC00"/>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80" name="未知"/>
          <p:cNvSpPr/>
          <p:nvPr/>
        </p:nvSpPr>
        <p:spPr>
          <a:xfrm>
            <a:off x="5562600" y="5867400"/>
            <a:ext cx="76200" cy="457200"/>
          </a:xfrm>
          <a:custGeom>
            <a:avLst/>
            <a:gdLst>
              <a:gd name="txL" fmla="*/ 0 w 48"/>
              <a:gd name="txT" fmla="*/ 0 h 288"/>
              <a:gd name="txR" fmla="*/ 48 w 48"/>
              <a:gd name="txB" fmla="*/ 288 h 288"/>
            </a:gdLst>
            <a:ahLst/>
            <a:cxnLst>
              <a:cxn ang="0">
                <a:pos x="76200" y="0"/>
              </a:cxn>
              <a:cxn ang="0">
                <a:pos x="60325" y="228600"/>
              </a:cxn>
              <a:cxn ang="0">
                <a:pos x="0" y="457200"/>
              </a:cxn>
            </a:cxnLst>
            <a:rect l="txL" t="txT" r="txR" b="txB"/>
            <a:pathLst>
              <a:path w="48" h="288">
                <a:moveTo>
                  <a:pt x="48" y="0"/>
                </a:moveTo>
                <a:lnTo>
                  <a:pt x="38" y="144"/>
                </a:lnTo>
                <a:lnTo>
                  <a:pt x="0" y="288"/>
                </a:lnTo>
              </a:path>
            </a:pathLst>
          </a:custGeom>
          <a:noFill/>
          <a:ln w="38100" cap="flat" cmpd="sng">
            <a:solidFill>
              <a:schemeClr val="tx1"/>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81" name="未知"/>
          <p:cNvSpPr/>
          <p:nvPr/>
        </p:nvSpPr>
        <p:spPr>
          <a:xfrm>
            <a:off x="5943600" y="5867400"/>
            <a:ext cx="76200" cy="457200"/>
          </a:xfrm>
          <a:custGeom>
            <a:avLst/>
            <a:gdLst>
              <a:gd name="txL" fmla="*/ 0 w 48"/>
              <a:gd name="txT" fmla="*/ 0 h 288"/>
              <a:gd name="txR" fmla="*/ 48 w 48"/>
              <a:gd name="txB" fmla="*/ 288 h 288"/>
            </a:gdLst>
            <a:ahLst/>
            <a:cxnLst>
              <a:cxn ang="0">
                <a:pos x="76200" y="0"/>
              </a:cxn>
              <a:cxn ang="0">
                <a:pos x="68263" y="266700"/>
              </a:cxn>
              <a:cxn ang="0">
                <a:pos x="0" y="457200"/>
              </a:cxn>
            </a:cxnLst>
            <a:rect l="txL" t="txT" r="txR" b="txB"/>
            <a:pathLst>
              <a:path w="48" h="288">
                <a:moveTo>
                  <a:pt x="48" y="0"/>
                </a:moveTo>
                <a:lnTo>
                  <a:pt x="43" y="168"/>
                </a:lnTo>
                <a:lnTo>
                  <a:pt x="0" y="288"/>
                </a:lnTo>
              </a:path>
            </a:pathLst>
          </a:custGeom>
          <a:noFill/>
          <a:ln w="38100" cap="flat" cmpd="sng">
            <a:solidFill>
              <a:schemeClr val="tx1"/>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82" name="未知"/>
          <p:cNvSpPr/>
          <p:nvPr/>
        </p:nvSpPr>
        <p:spPr>
          <a:xfrm>
            <a:off x="6324600" y="5791200"/>
            <a:ext cx="30163" cy="457200"/>
          </a:xfrm>
          <a:custGeom>
            <a:avLst/>
            <a:gdLst>
              <a:gd name="txL" fmla="*/ 0 w 19"/>
              <a:gd name="txT" fmla="*/ 0 h 288"/>
              <a:gd name="txR" fmla="*/ 19 w 19"/>
              <a:gd name="txB" fmla="*/ 288 h 288"/>
            </a:gdLst>
            <a:ahLst/>
            <a:cxnLst>
              <a:cxn ang="0">
                <a:pos x="0" y="0"/>
              </a:cxn>
              <a:cxn ang="0">
                <a:pos x="30163" y="160337"/>
              </a:cxn>
              <a:cxn ang="0">
                <a:pos x="30163" y="296862"/>
              </a:cxn>
              <a:cxn ang="0">
                <a:pos x="1588" y="457200"/>
              </a:cxn>
            </a:cxnLst>
            <a:rect l="txL" t="txT" r="txR" b="txB"/>
            <a:pathLst>
              <a:path w="19" h="288">
                <a:moveTo>
                  <a:pt x="0" y="0"/>
                </a:moveTo>
                <a:lnTo>
                  <a:pt x="19" y="101"/>
                </a:lnTo>
                <a:lnTo>
                  <a:pt x="19" y="187"/>
                </a:lnTo>
                <a:lnTo>
                  <a:pt x="1" y="288"/>
                </a:lnTo>
              </a:path>
            </a:pathLst>
          </a:custGeom>
          <a:noFill/>
          <a:ln w="38100" cap="flat" cmpd="sng">
            <a:solidFill>
              <a:schemeClr val="tx1"/>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83" name="未知"/>
          <p:cNvSpPr/>
          <p:nvPr/>
        </p:nvSpPr>
        <p:spPr>
          <a:xfrm>
            <a:off x="4724400" y="5638800"/>
            <a:ext cx="228600" cy="533400"/>
          </a:xfrm>
          <a:custGeom>
            <a:avLst/>
            <a:gdLst>
              <a:gd name="txL" fmla="*/ 0 w 144"/>
              <a:gd name="txT" fmla="*/ 0 h 336"/>
              <a:gd name="txR" fmla="*/ 144 w 144"/>
              <a:gd name="txB" fmla="*/ 336 h 336"/>
            </a:gdLst>
            <a:ahLst/>
            <a:cxnLst>
              <a:cxn ang="0">
                <a:pos x="228600" y="0"/>
              </a:cxn>
              <a:cxn ang="0">
                <a:pos x="160337" y="198437"/>
              </a:cxn>
              <a:cxn ang="0">
                <a:pos x="76200" y="381000"/>
              </a:cxn>
              <a:cxn ang="0">
                <a:pos x="0" y="533400"/>
              </a:cxn>
            </a:cxnLst>
            <a:rect l="txL" t="txT" r="txR" b="txB"/>
            <a:pathLst>
              <a:path w="144" h="336">
                <a:moveTo>
                  <a:pt x="144" y="0"/>
                </a:moveTo>
                <a:lnTo>
                  <a:pt x="101" y="125"/>
                </a:lnTo>
                <a:lnTo>
                  <a:pt x="48" y="240"/>
                </a:lnTo>
                <a:lnTo>
                  <a:pt x="0" y="336"/>
                </a:lnTo>
              </a:path>
            </a:pathLst>
          </a:custGeom>
          <a:noFill/>
          <a:ln w="38100" cap="flat" cmpd="sng">
            <a:solidFill>
              <a:schemeClr val="tx1"/>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84" name="Line 52"/>
          <p:cNvSpPr/>
          <p:nvPr/>
        </p:nvSpPr>
        <p:spPr>
          <a:xfrm rot="-4522747">
            <a:off x="4953000" y="5713413"/>
            <a:ext cx="1588" cy="76200"/>
          </a:xfrm>
          <a:prstGeom prst="line">
            <a:avLst/>
          </a:prstGeom>
          <a:ln w="38100" cap="flat" cmpd="sng">
            <a:solidFill>
              <a:schemeClr val="tx1"/>
            </a:solidFill>
            <a:prstDash val="solid"/>
            <a:headEnd type="none" w="med" len="med"/>
            <a:tailEnd type="none" w="med" len="med"/>
          </a:ln>
        </p:spPr>
      </p:sp>
      <p:sp>
        <p:nvSpPr>
          <p:cNvPr id="18485" name="Line 53"/>
          <p:cNvSpPr/>
          <p:nvPr/>
        </p:nvSpPr>
        <p:spPr>
          <a:xfrm>
            <a:off x="4876800" y="5867400"/>
            <a:ext cx="76200" cy="0"/>
          </a:xfrm>
          <a:prstGeom prst="line">
            <a:avLst/>
          </a:prstGeom>
          <a:ln w="38100" cap="flat" cmpd="sng">
            <a:solidFill>
              <a:schemeClr val="tx1"/>
            </a:solidFill>
            <a:prstDash val="solid"/>
            <a:headEnd type="none" w="med" len="med"/>
            <a:tailEnd type="none" w="med" len="med"/>
          </a:ln>
        </p:spPr>
      </p:sp>
      <p:sp>
        <p:nvSpPr>
          <p:cNvPr id="18486" name="Line 54"/>
          <p:cNvSpPr/>
          <p:nvPr/>
        </p:nvSpPr>
        <p:spPr>
          <a:xfrm>
            <a:off x="4800600" y="6019800"/>
            <a:ext cx="0" cy="0"/>
          </a:xfrm>
          <a:prstGeom prst="line">
            <a:avLst/>
          </a:prstGeom>
          <a:ln w="38100" cap="flat" cmpd="sng">
            <a:solidFill>
              <a:schemeClr val="tx1"/>
            </a:solidFill>
            <a:prstDash val="solid"/>
            <a:headEnd type="none" w="med" len="med"/>
            <a:tailEnd type="none" w="med" len="med"/>
          </a:ln>
        </p:spPr>
      </p:sp>
      <p:sp>
        <p:nvSpPr>
          <p:cNvPr id="18487" name="Line 55"/>
          <p:cNvSpPr/>
          <p:nvPr/>
        </p:nvSpPr>
        <p:spPr>
          <a:xfrm rot="735886">
            <a:off x="4800600" y="6019800"/>
            <a:ext cx="76200" cy="1588"/>
          </a:xfrm>
          <a:prstGeom prst="line">
            <a:avLst/>
          </a:prstGeom>
          <a:ln w="38100" cap="flat" cmpd="sng">
            <a:solidFill>
              <a:schemeClr val="tx1"/>
            </a:solidFill>
            <a:prstDash val="solid"/>
            <a:headEnd type="none" w="med" len="med"/>
            <a:tailEnd type="none" w="med" len="med"/>
          </a:ln>
        </p:spPr>
      </p:sp>
      <p:sp>
        <p:nvSpPr>
          <p:cNvPr id="18488" name="Line 56"/>
          <p:cNvSpPr/>
          <p:nvPr/>
        </p:nvSpPr>
        <p:spPr>
          <a:xfrm>
            <a:off x="4724400" y="6096000"/>
            <a:ext cx="76200" cy="0"/>
          </a:xfrm>
          <a:prstGeom prst="line">
            <a:avLst/>
          </a:prstGeom>
          <a:ln w="9525" cap="flat" cmpd="sng">
            <a:solidFill>
              <a:schemeClr val="tx1"/>
            </a:solidFill>
            <a:prstDash val="solid"/>
            <a:headEnd type="none" w="med" len="med"/>
            <a:tailEnd type="none" w="med" len="med"/>
          </a:ln>
        </p:spPr>
      </p:sp>
      <p:sp>
        <p:nvSpPr>
          <p:cNvPr id="18489" name="未知">
            <a:hlinkClick r:id="rId1" action="ppaction://hlinkfile"/>
          </p:cNvPr>
          <p:cNvSpPr/>
          <p:nvPr/>
        </p:nvSpPr>
        <p:spPr>
          <a:xfrm>
            <a:off x="4746625" y="6096000"/>
            <a:ext cx="100013" cy="15875"/>
          </a:xfrm>
          <a:custGeom>
            <a:avLst/>
            <a:gdLst>
              <a:gd name="txL" fmla="*/ 0 w 63"/>
              <a:gd name="txT" fmla="*/ 0 h 10"/>
              <a:gd name="txR" fmla="*/ 63 w 63"/>
              <a:gd name="txB" fmla="*/ 10 h 10"/>
            </a:gdLst>
            <a:ahLst/>
            <a:cxnLst>
              <a:cxn ang="0">
                <a:pos x="0" y="0"/>
              </a:cxn>
              <a:cxn ang="0">
                <a:pos x="100013" y="15875"/>
              </a:cxn>
            </a:cxnLst>
            <a:rect l="txL" t="txT" r="txR" b="txB"/>
            <a:pathLst>
              <a:path w="63" h="10">
                <a:moveTo>
                  <a:pt x="0" y="0"/>
                </a:moveTo>
                <a:lnTo>
                  <a:pt x="63" y="10"/>
                </a:lnTo>
              </a:path>
            </a:pathLst>
          </a:custGeom>
          <a:noFill/>
          <a:ln w="38100" cap="flat" cmpd="sng">
            <a:solidFill>
              <a:schemeClr val="tx1"/>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90" name="Line 58"/>
          <p:cNvSpPr/>
          <p:nvPr/>
        </p:nvSpPr>
        <p:spPr>
          <a:xfrm>
            <a:off x="5638800" y="5943600"/>
            <a:ext cx="76200" cy="0"/>
          </a:xfrm>
          <a:prstGeom prst="line">
            <a:avLst/>
          </a:prstGeom>
          <a:ln w="38100" cap="flat" cmpd="sng">
            <a:solidFill>
              <a:schemeClr val="tx1"/>
            </a:solidFill>
            <a:prstDash val="solid"/>
            <a:headEnd type="none" w="med" len="med"/>
            <a:tailEnd type="none" w="med" len="med"/>
          </a:ln>
        </p:spPr>
      </p:sp>
      <p:sp>
        <p:nvSpPr>
          <p:cNvPr id="18491" name="Line 59"/>
          <p:cNvSpPr/>
          <p:nvPr/>
        </p:nvSpPr>
        <p:spPr>
          <a:xfrm>
            <a:off x="5638800" y="6096000"/>
            <a:ext cx="76200" cy="0"/>
          </a:xfrm>
          <a:prstGeom prst="line">
            <a:avLst/>
          </a:prstGeom>
          <a:ln w="38100" cap="flat" cmpd="sng">
            <a:solidFill>
              <a:schemeClr val="tx1"/>
            </a:solidFill>
            <a:prstDash val="solid"/>
            <a:headEnd type="none" w="med" len="med"/>
            <a:tailEnd type="none" w="med" len="med"/>
          </a:ln>
        </p:spPr>
      </p:sp>
      <p:sp>
        <p:nvSpPr>
          <p:cNvPr id="18492" name="未知"/>
          <p:cNvSpPr/>
          <p:nvPr/>
        </p:nvSpPr>
        <p:spPr>
          <a:xfrm>
            <a:off x="5622925" y="6164263"/>
            <a:ext cx="92075" cy="9525"/>
          </a:xfrm>
          <a:custGeom>
            <a:avLst/>
            <a:gdLst>
              <a:gd name="txL" fmla="*/ 0 w 58"/>
              <a:gd name="txT" fmla="*/ 0 h 6"/>
              <a:gd name="txR" fmla="*/ 58 w 58"/>
              <a:gd name="txB" fmla="*/ 6 h 6"/>
            </a:gdLst>
            <a:ahLst/>
            <a:cxnLst>
              <a:cxn ang="0">
                <a:pos x="0" y="0"/>
              </a:cxn>
              <a:cxn ang="0">
                <a:pos x="92075" y="9525"/>
              </a:cxn>
            </a:cxnLst>
            <a:rect l="txL" t="txT" r="txR" b="txB"/>
            <a:pathLst>
              <a:path w="58" h="6">
                <a:moveTo>
                  <a:pt x="0" y="0"/>
                </a:moveTo>
                <a:lnTo>
                  <a:pt x="58" y="6"/>
                </a:lnTo>
              </a:path>
            </a:pathLst>
          </a:custGeom>
          <a:noFill/>
          <a:ln w="38100" cap="flat" cmpd="sng">
            <a:solidFill>
              <a:schemeClr val="tx1"/>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93" name="未知"/>
          <p:cNvSpPr/>
          <p:nvPr/>
        </p:nvSpPr>
        <p:spPr>
          <a:xfrm>
            <a:off x="5562600" y="6248400"/>
            <a:ext cx="130175" cy="7938"/>
          </a:xfrm>
          <a:custGeom>
            <a:avLst/>
            <a:gdLst>
              <a:gd name="txL" fmla="*/ 0 w 82"/>
              <a:gd name="txT" fmla="*/ 0 h 5"/>
              <a:gd name="txR" fmla="*/ 82 w 82"/>
              <a:gd name="txB" fmla="*/ 5 h 5"/>
            </a:gdLst>
            <a:ahLst/>
            <a:cxnLst>
              <a:cxn ang="0">
                <a:pos x="0" y="0"/>
              </a:cxn>
              <a:cxn ang="0">
                <a:pos x="130175" y="7938"/>
              </a:cxn>
            </a:cxnLst>
            <a:rect l="txL" t="txT" r="txR" b="txB"/>
            <a:pathLst>
              <a:path w="82" h="5">
                <a:moveTo>
                  <a:pt x="0" y="0"/>
                </a:moveTo>
                <a:lnTo>
                  <a:pt x="82" y="5"/>
                </a:lnTo>
              </a:path>
            </a:pathLst>
          </a:custGeom>
          <a:noFill/>
          <a:ln w="38100" cap="flat" cmpd="sng">
            <a:solidFill>
              <a:schemeClr val="tx1"/>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94" name="Line 62"/>
          <p:cNvSpPr/>
          <p:nvPr/>
        </p:nvSpPr>
        <p:spPr>
          <a:xfrm>
            <a:off x="6019800" y="6096000"/>
            <a:ext cx="76200" cy="0"/>
          </a:xfrm>
          <a:prstGeom prst="line">
            <a:avLst/>
          </a:prstGeom>
          <a:ln w="38100" cap="flat" cmpd="sng">
            <a:solidFill>
              <a:schemeClr val="tx1"/>
            </a:solidFill>
            <a:prstDash val="solid"/>
            <a:headEnd type="none" w="med" len="med"/>
            <a:tailEnd type="none" w="med" len="med"/>
          </a:ln>
        </p:spPr>
      </p:sp>
      <p:sp>
        <p:nvSpPr>
          <p:cNvPr id="18495" name="未知"/>
          <p:cNvSpPr/>
          <p:nvPr/>
        </p:nvSpPr>
        <p:spPr>
          <a:xfrm>
            <a:off x="6019800" y="6172200"/>
            <a:ext cx="68263" cy="1588"/>
          </a:xfrm>
          <a:custGeom>
            <a:avLst/>
            <a:gdLst>
              <a:gd name="txL" fmla="*/ 0 w 43"/>
              <a:gd name="txT" fmla="*/ 0 h 1"/>
              <a:gd name="txR" fmla="*/ 43 w 43"/>
              <a:gd name="txB" fmla="*/ 1 h 1"/>
            </a:gdLst>
            <a:ahLst/>
            <a:cxnLst>
              <a:cxn ang="0">
                <a:pos x="68263" y="0"/>
              </a:cxn>
              <a:cxn ang="0">
                <a:pos x="0" y="0"/>
              </a:cxn>
            </a:cxnLst>
            <a:rect l="txL" t="txT" r="txR" b="txB"/>
            <a:pathLst>
              <a:path w="43" h="1">
                <a:moveTo>
                  <a:pt x="43" y="0"/>
                </a:moveTo>
                <a:lnTo>
                  <a:pt x="0" y="0"/>
                </a:lnTo>
              </a:path>
            </a:pathLst>
          </a:custGeom>
          <a:noFill/>
          <a:ln w="38100" cap="flat" cmpd="sng">
            <a:solidFill>
              <a:schemeClr val="tx1"/>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96" name="未知"/>
          <p:cNvSpPr/>
          <p:nvPr/>
        </p:nvSpPr>
        <p:spPr>
          <a:xfrm>
            <a:off x="5981700" y="6248400"/>
            <a:ext cx="76200" cy="15875"/>
          </a:xfrm>
          <a:custGeom>
            <a:avLst/>
            <a:gdLst>
              <a:gd name="txL" fmla="*/ 0 w 48"/>
              <a:gd name="txT" fmla="*/ 0 h 10"/>
              <a:gd name="txR" fmla="*/ 48 w 48"/>
              <a:gd name="txB" fmla="*/ 10 h 10"/>
            </a:gdLst>
            <a:ahLst/>
            <a:cxnLst>
              <a:cxn ang="0">
                <a:pos x="0" y="15875"/>
              </a:cxn>
              <a:cxn ang="0">
                <a:pos x="76200" y="0"/>
              </a:cxn>
            </a:cxnLst>
            <a:rect l="txL" t="txT" r="txR" b="txB"/>
            <a:pathLst>
              <a:path w="48" h="10">
                <a:moveTo>
                  <a:pt x="0" y="10"/>
                </a:moveTo>
                <a:lnTo>
                  <a:pt x="48" y="0"/>
                </a:lnTo>
              </a:path>
            </a:pathLst>
          </a:custGeom>
          <a:noFill/>
          <a:ln w="38100" cap="flat" cmpd="sng">
            <a:solidFill>
              <a:schemeClr val="tx1"/>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97" name="未知"/>
          <p:cNvSpPr/>
          <p:nvPr/>
        </p:nvSpPr>
        <p:spPr>
          <a:xfrm>
            <a:off x="6019800" y="5943600"/>
            <a:ext cx="76200" cy="1588"/>
          </a:xfrm>
          <a:custGeom>
            <a:avLst/>
            <a:gdLst>
              <a:gd name="txL" fmla="*/ 0 w 48"/>
              <a:gd name="txT" fmla="*/ 0 h 1"/>
              <a:gd name="txR" fmla="*/ 48 w 48"/>
              <a:gd name="txB" fmla="*/ 1 h 1"/>
            </a:gdLst>
            <a:ahLst/>
            <a:cxnLst>
              <a:cxn ang="0">
                <a:pos x="0" y="0"/>
              </a:cxn>
              <a:cxn ang="0">
                <a:pos x="76200" y="1588"/>
              </a:cxn>
            </a:cxnLst>
            <a:rect l="txL" t="txT" r="txR" b="txB"/>
            <a:pathLst>
              <a:path w="48" h="1">
                <a:moveTo>
                  <a:pt x="0" y="0"/>
                </a:moveTo>
                <a:lnTo>
                  <a:pt x="48" y="1"/>
                </a:lnTo>
              </a:path>
            </a:pathLst>
          </a:custGeom>
          <a:noFill/>
          <a:ln w="38100" cap="flat" cmpd="sng">
            <a:solidFill>
              <a:schemeClr val="tx1"/>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498" name="Line 66"/>
          <p:cNvSpPr/>
          <p:nvPr/>
        </p:nvSpPr>
        <p:spPr>
          <a:xfrm>
            <a:off x="6324600" y="6172200"/>
            <a:ext cx="76200" cy="0"/>
          </a:xfrm>
          <a:prstGeom prst="line">
            <a:avLst/>
          </a:prstGeom>
          <a:ln w="38100" cap="flat" cmpd="sng">
            <a:solidFill>
              <a:schemeClr val="tx1"/>
            </a:solidFill>
            <a:prstDash val="solid"/>
            <a:headEnd type="none" w="med" len="med"/>
            <a:tailEnd type="none" w="med" len="med"/>
          </a:ln>
        </p:spPr>
      </p:sp>
      <p:sp>
        <p:nvSpPr>
          <p:cNvPr id="18499" name="Line 67"/>
          <p:cNvSpPr/>
          <p:nvPr/>
        </p:nvSpPr>
        <p:spPr>
          <a:xfrm>
            <a:off x="6324600" y="6248400"/>
            <a:ext cx="76200" cy="0"/>
          </a:xfrm>
          <a:prstGeom prst="line">
            <a:avLst/>
          </a:prstGeom>
          <a:ln w="38100" cap="flat" cmpd="sng">
            <a:solidFill>
              <a:schemeClr val="tx1"/>
            </a:solidFill>
            <a:prstDash val="solid"/>
            <a:headEnd type="none" w="med" len="med"/>
            <a:tailEnd type="none" w="med" len="med"/>
          </a:ln>
        </p:spPr>
      </p:sp>
      <p:sp>
        <p:nvSpPr>
          <p:cNvPr id="18500" name="Line 68"/>
          <p:cNvSpPr/>
          <p:nvPr/>
        </p:nvSpPr>
        <p:spPr>
          <a:xfrm>
            <a:off x="6324600" y="5867400"/>
            <a:ext cx="76200" cy="0"/>
          </a:xfrm>
          <a:prstGeom prst="line">
            <a:avLst/>
          </a:prstGeom>
          <a:ln w="38100" cap="flat" cmpd="sng">
            <a:solidFill>
              <a:schemeClr val="tx1"/>
            </a:solidFill>
            <a:prstDash val="solid"/>
            <a:headEnd type="none" w="med" len="med"/>
            <a:tailEnd type="none" w="med" len="med"/>
          </a:ln>
        </p:spPr>
      </p:sp>
      <p:sp>
        <p:nvSpPr>
          <p:cNvPr id="18501" name="未知"/>
          <p:cNvSpPr/>
          <p:nvPr/>
        </p:nvSpPr>
        <p:spPr>
          <a:xfrm>
            <a:off x="2362200" y="4114800"/>
            <a:ext cx="1533525" cy="1524000"/>
          </a:xfrm>
          <a:custGeom>
            <a:avLst/>
            <a:gdLst>
              <a:gd name="txL" fmla="*/ 0 w 966"/>
              <a:gd name="txT" fmla="*/ 0 h 960"/>
              <a:gd name="txR" fmla="*/ 966 w 966"/>
              <a:gd name="txB" fmla="*/ 960 h 960"/>
            </a:gdLst>
            <a:ahLst/>
            <a:cxnLst>
              <a:cxn ang="0">
                <a:pos x="1135063" y="0"/>
              </a:cxn>
              <a:cxn ang="0">
                <a:pos x="1220788" y="160338"/>
              </a:cxn>
              <a:cxn ang="0">
                <a:pos x="1289050" y="252413"/>
              </a:cxn>
              <a:cxn ang="0">
                <a:pos x="1304925" y="304800"/>
              </a:cxn>
              <a:cxn ang="0">
                <a:pos x="1350963" y="320675"/>
              </a:cxn>
              <a:cxn ang="0">
                <a:pos x="1373188" y="328613"/>
              </a:cxn>
              <a:cxn ang="0">
                <a:pos x="1449388" y="334963"/>
              </a:cxn>
              <a:cxn ang="0">
                <a:pos x="1503363" y="427038"/>
              </a:cxn>
              <a:cxn ang="0">
                <a:pos x="1533525" y="525463"/>
              </a:cxn>
              <a:cxn ang="0">
                <a:pos x="1503363" y="693738"/>
              </a:cxn>
              <a:cxn ang="0">
                <a:pos x="1487488" y="739775"/>
              </a:cxn>
              <a:cxn ang="0">
                <a:pos x="1479550" y="762000"/>
              </a:cxn>
              <a:cxn ang="0">
                <a:pos x="1373188" y="982663"/>
              </a:cxn>
              <a:cxn ang="0">
                <a:pos x="1312863" y="1036638"/>
              </a:cxn>
              <a:cxn ang="0">
                <a:pos x="1266825" y="1058863"/>
              </a:cxn>
              <a:cxn ang="0">
                <a:pos x="1212850" y="1090613"/>
              </a:cxn>
              <a:cxn ang="0">
                <a:pos x="1038225" y="1112838"/>
              </a:cxn>
              <a:cxn ang="0">
                <a:pos x="939800" y="1128713"/>
              </a:cxn>
              <a:cxn ang="0">
                <a:pos x="847725" y="1173163"/>
              </a:cxn>
              <a:cxn ang="0">
                <a:pos x="801687" y="1204913"/>
              </a:cxn>
              <a:cxn ang="0">
                <a:pos x="771525" y="1249363"/>
              </a:cxn>
              <a:cxn ang="0">
                <a:pos x="749300" y="1265238"/>
              </a:cxn>
              <a:cxn ang="0">
                <a:pos x="665163" y="1379538"/>
              </a:cxn>
              <a:cxn ang="0">
                <a:pos x="627063" y="1477963"/>
              </a:cxn>
              <a:cxn ang="0">
                <a:pos x="520700" y="1516063"/>
              </a:cxn>
              <a:cxn ang="0">
                <a:pos x="420688" y="1509713"/>
              </a:cxn>
              <a:cxn ang="0">
                <a:pos x="412750" y="1463675"/>
              </a:cxn>
              <a:cxn ang="0">
                <a:pos x="322263" y="1379538"/>
              </a:cxn>
              <a:cxn ang="0">
                <a:pos x="146050" y="1341438"/>
              </a:cxn>
              <a:cxn ang="0">
                <a:pos x="9525" y="1273175"/>
              </a:cxn>
              <a:cxn ang="0">
                <a:pos x="1588" y="1235075"/>
              </a:cxn>
            </a:cxnLst>
            <a:rect l="txL" t="txT" r="txR" b="txB"/>
            <a:pathLst>
              <a:path w="966" h="960">
                <a:moveTo>
                  <a:pt x="715" y="0"/>
                </a:moveTo>
                <a:cubicBezTo>
                  <a:pt x="723" y="27"/>
                  <a:pt x="746" y="85"/>
                  <a:pt x="769" y="101"/>
                </a:cubicBezTo>
                <a:cubicBezTo>
                  <a:pt x="776" y="122"/>
                  <a:pt x="794" y="146"/>
                  <a:pt x="812" y="159"/>
                </a:cubicBezTo>
                <a:cubicBezTo>
                  <a:pt x="815" y="170"/>
                  <a:pt x="813" y="185"/>
                  <a:pt x="822" y="192"/>
                </a:cubicBezTo>
                <a:cubicBezTo>
                  <a:pt x="830" y="198"/>
                  <a:pt x="841" y="199"/>
                  <a:pt x="851" y="202"/>
                </a:cubicBezTo>
                <a:cubicBezTo>
                  <a:pt x="856" y="204"/>
                  <a:pt x="865" y="207"/>
                  <a:pt x="865" y="207"/>
                </a:cubicBezTo>
                <a:cubicBezTo>
                  <a:pt x="884" y="201"/>
                  <a:pt x="893" y="207"/>
                  <a:pt x="913" y="211"/>
                </a:cubicBezTo>
                <a:cubicBezTo>
                  <a:pt x="927" y="233"/>
                  <a:pt x="925" y="254"/>
                  <a:pt x="947" y="269"/>
                </a:cubicBezTo>
                <a:cubicBezTo>
                  <a:pt x="951" y="297"/>
                  <a:pt x="951" y="310"/>
                  <a:pt x="966" y="331"/>
                </a:cubicBezTo>
                <a:cubicBezTo>
                  <a:pt x="962" y="394"/>
                  <a:pt x="961" y="392"/>
                  <a:pt x="947" y="437"/>
                </a:cubicBezTo>
                <a:cubicBezTo>
                  <a:pt x="944" y="447"/>
                  <a:pt x="940" y="456"/>
                  <a:pt x="937" y="466"/>
                </a:cubicBezTo>
                <a:cubicBezTo>
                  <a:pt x="935" y="471"/>
                  <a:pt x="932" y="480"/>
                  <a:pt x="932" y="480"/>
                </a:cubicBezTo>
                <a:cubicBezTo>
                  <a:pt x="926" y="563"/>
                  <a:pt x="921" y="565"/>
                  <a:pt x="865" y="619"/>
                </a:cubicBezTo>
                <a:cubicBezTo>
                  <a:pt x="847" y="637"/>
                  <a:pt x="855" y="646"/>
                  <a:pt x="827" y="653"/>
                </a:cubicBezTo>
                <a:cubicBezTo>
                  <a:pt x="818" y="659"/>
                  <a:pt x="807" y="661"/>
                  <a:pt x="798" y="667"/>
                </a:cubicBezTo>
                <a:cubicBezTo>
                  <a:pt x="762" y="691"/>
                  <a:pt x="808" y="676"/>
                  <a:pt x="764" y="687"/>
                </a:cubicBezTo>
                <a:cubicBezTo>
                  <a:pt x="742" y="721"/>
                  <a:pt x="688" y="705"/>
                  <a:pt x="654" y="701"/>
                </a:cubicBezTo>
                <a:cubicBezTo>
                  <a:pt x="633" y="693"/>
                  <a:pt x="613" y="705"/>
                  <a:pt x="592" y="711"/>
                </a:cubicBezTo>
                <a:cubicBezTo>
                  <a:pt x="573" y="722"/>
                  <a:pt x="552" y="727"/>
                  <a:pt x="534" y="739"/>
                </a:cubicBezTo>
                <a:cubicBezTo>
                  <a:pt x="524" y="746"/>
                  <a:pt x="505" y="759"/>
                  <a:pt x="505" y="759"/>
                </a:cubicBezTo>
                <a:cubicBezTo>
                  <a:pt x="499" y="768"/>
                  <a:pt x="495" y="780"/>
                  <a:pt x="486" y="787"/>
                </a:cubicBezTo>
                <a:cubicBezTo>
                  <a:pt x="481" y="790"/>
                  <a:pt x="476" y="793"/>
                  <a:pt x="472" y="797"/>
                </a:cubicBezTo>
                <a:cubicBezTo>
                  <a:pt x="452" y="820"/>
                  <a:pt x="441" y="847"/>
                  <a:pt x="419" y="869"/>
                </a:cubicBezTo>
                <a:cubicBezTo>
                  <a:pt x="414" y="883"/>
                  <a:pt x="410" y="923"/>
                  <a:pt x="395" y="931"/>
                </a:cubicBezTo>
                <a:cubicBezTo>
                  <a:pt x="369" y="944"/>
                  <a:pt x="352" y="940"/>
                  <a:pt x="328" y="955"/>
                </a:cubicBezTo>
                <a:cubicBezTo>
                  <a:pt x="307" y="954"/>
                  <a:pt x="284" y="960"/>
                  <a:pt x="265" y="951"/>
                </a:cubicBezTo>
                <a:cubicBezTo>
                  <a:pt x="256" y="947"/>
                  <a:pt x="264" y="931"/>
                  <a:pt x="260" y="922"/>
                </a:cubicBezTo>
                <a:cubicBezTo>
                  <a:pt x="251" y="900"/>
                  <a:pt x="223" y="880"/>
                  <a:pt x="203" y="869"/>
                </a:cubicBezTo>
                <a:cubicBezTo>
                  <a:pt x="176" y="855"/>
                  <a:pt x="121" y="851"/>
                  <a:pt x="92" y="845"/>
                </a:cubicBezTo>
                <a:cubicBezTo>
                  <a:pt x="65" y="818"/>
                  <a:pt x="43" y="811"/>
                  <a:pt x="6" y="802"/>
                </a:cubicBezTo>
                <a:cubicBezTo>
                  <a:pt x="0" y="784"/>
                  <a:pt x="1" y="792"/>
                  <a:pt x="1" y="778"/>
                </a:cubicBezTo>
              </a:path>
            </a:pathLst>
          </a:custGeom>
          <a:noFill/>
          <a:ln w="28575" cap="flat" cmpd="sng">
            <a:solidFill>
              <a:srgbClr val="99CC00"/>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502" name="未知"/>
          <p:cNvSpPr/>
          <p:nvPr/>
        </p:nvSpPr>
        <p:spPr>
          <a:xfrm>
            <a:off x="990600" y="2362200"/>
            <a:ext cx="1458913" cy="2179638"/>
          </a:xfrm>
          <a:custGeom>
            <a:avLst/>
            <a:gdLst>
              <a:gd name="txL" fmla="*/ 0 w 919"/>
              <a:gd name="txT" fmla="*/ 0 h 1373"/>
              <a:gd name="txR" fmla="*/ 919 w 919"/>
              <a:gd name="txB" fmla="*/ 1373 h 1373"/>
            </a:gdLst>
            <a:ahLst/>
            <a:cxnLst>
              <a:cxn ang="0">
                <a:pos x="1447800" y="2179638"/>
              </a:cxn>
              <a:cxn ang="0">
                <a:pos x="1455738" y="2155826"/>
              </a:cxn>
              <a:cxn ang="0">
                <a:pos x="1393825" y="2097088"/>
              </a:cxn>
              <a:cxn ang="0">
                <a:pos x="1308100" y="2008188"/>
              </a:cxn>
              <a:cxn ang="0">
                <a:pos x="1276350" y="1979613"/>
              </a:cxn>
              <a:cxn ang="0">
                <a:pos x="1212850" y="1882776"/>
              </a:cxn>
              <a:cxn ang="0">
                <a:pos x="1150938" y="1809751"/>
              </a:cxn>
              <a:cxn ang="0">
                <a:pos x="1104900" y="1912938"/>
              </a:cxn>
              <a:cxn ang="0">
                <a:pos x="1066800" y="1897063"/>
              </a:cxn>
              <a:cxn ang="0">
                <a:pos x="969963" y="1882776"/>
              </a:cxn>
              <a:cxn ang="0">
                <a:pos x="812800" y="1846263"/>
              </a:cxn>
              <a:cxn ang="0">
                <a:pos x="703263" y="1852613"/>
              </a:cxn>
              <a:cxn ang="0">
                <a:pos x="655638" y="1812926"/>
              </a:cxn>
              <a:cxn ang="0">
                <a:pos x="671513" y="1638301"/>
              </a:cxn>
              <a:cxn ang="0">
                <a:pos x="655638" y="1538288"/>
              </a:cxn>
              <a:cxn ang="0">
                <a:pos x="603250" y="1385888"/>
              </a:cxn>
              <a:cxn ang="0">
                <a:pos x="563563" y="1179513"/>
              </a:cxn>
              <a:cxn ang="0">
                <a:pos x="571500" y="1074738"/>
              </a:cxn>
              <a:cxn ang="0">
                <a:pos x="633413" y="952500"/>
              </a:cxn>
              <a:cxn ang="0">
                <a:pos x="650875" y="785813"/>
              </a:cxn>
              <a:cxn ang="0">
                <a:pos x="625475" y="685800"/>
              </a:cxn>
              <a:cxn ang="0">
                <a:pos x="579438" y="700088"/>
              </a:cxn>
              <a:cxn ang="0">
                <a:pos x="350838" y="685800"/>
              </a:cxn>
              <a:cxn ang="0">
                <a:pos x="304800" y="609600"/>
              </a:cxn>
              <a:cxn ang="0">
                <a:pos x="290513" y="541338"/>
              </a:cxn>
              <a:cxn ang="0">
                <a:pos x="214313" y="427038"/>
              </a:cxn>
              <a:cxn ang="0">
                <a:pos x="53975" y="327025"/>
              </a:cxn>
              <a:cxn ang="0">
                <a:pos x="30163" y="204788"/>
              </a:cxn>
              <a:cxn ang="0">
                <a:pos x="0" y="0"/>
              </a:cxn>
            </a:cxnLst>
            <a:rect l="txL" t="txT" r="txR" b="txB"/>
            <a:pathLst>
              <a:path w="919" h="1373">
                <a:moveTo>
                  <a:pt x="912" y="1373"/>
                </a:moveTo>
                <a:cubicBezTo>
                  <a:pt x="914" y="1368"/>
                  <a:pt x="919" y="1363"/>
                  <a:pt x="917" y="1358"/>
                </a:cubicBezTo>
                <a:cubicBezTo>
                  <a:pt x="913" y="1347"/>
                  <a:pt x="888" y="1328"/>
                  <a:pt x="878" y="1321"/>
                </a:cubicBezTo>
                <a:cubicBezTo>
                  <a:pt x="868" y="1292"/>
                  <a:pt x="856" y="1276"/>
                  <a:pt x="824" y="1265"/>
                </a:cubicBezTo>
                <a:cubicBezTo>
                  <a:pt x="810" y="1229"/>
                  <a:pt x="830" y="1271"/>
                  <a:pt x="804" y="1247"/>
                </a:cubicBezTo>
                <a:cubicBezTo>
                  <a:pt x="786" y="1229"/>
                  <a:pt x="778" y="1206"/>
                  <a:pt x="764" y="1186"/>
                </a:cubicBezTo>
                <a:cubicBezTo>
                  <a:pt x="756" y="1164"/>
                  <a:pt x="750" y="1146"/>
                  <a:pt x="725" y="1140"/>
                </a:cubicBezTo>
                <a:cubicBezTo>
                  <a:pt x="718" y="1148"/>
                  <a:pt x="700" y="1194"/>
                  <a:pt x="696" y="1205"/>
                </a:cubicBezTo>
                <a:cubicBezTo>
                  <a:pt x="686" y="1232"/>
                  <a:pt x="704" y="1184"/>
                  <a:pt x="672" y="1195"/>
                </a:cubicBezTo>
                <a:cubicBezTo>
                  <a:pt x="642" y="1185"/>
                  <a:pt x="642" y="1193"/>
                  <a:pt x="611" y="1186"/>
                </a:cubicBezTo>
                <a:cubicBezTo>
                  <a:pt x="574" y="1178"/>
                  <a:pt x="545" y="1181"/>
                  <a:pt x="512" y="1163"/>
                </a:cubicBezTo>
                <a:cubicBezTo>
                  <a:pt x="486" y="1158"/>
                  <a:pt x="459" y="1170"/>
                  <a:pt x="443" y="1167"/>
                </a:cubicBezTo>
                <a:cubicBezTo>
                  <a:pt x="427" y="1164"/>
                  <a:pt x="416" y="1164"/>
                  <a:pt x="413" y="1142"/>
                </a:cubicBezTo>
                <a:cubicBezTo>
                  <a:pt x="401" y="1085"/>
                  <a:pt x="416" y="1102"/>
                  <a:pt x="423" y="1032"/>
                </a:cubicBezTo>
                <a:cubicBezTo>
                  <a:pt x="425" y="1013"/>
                  <a:pt x="413" y="969"/>
                  <a:pt x="413" y="969"/>
                </a:cubicBezTo>
                <a:cubicBezTo>
                  <a:pt x="410" y="940"/>
                  <a:pt x="407" y="892"/>
                  <a:pt x="380" y="873"/>
                </a:cubicBezTo>
                <a:cubicBezTo>
                  <a:pt x="364" y="829"/>
                  <a:pt x="410" y="758"/>
                  <a:pt x="355" y="743"/>
                </a:cubicBezTo>
                <a:cubicBezTo>
                  <a:pt x="348" y="711"/>
                  <a:pt x="353" y="701"/>
                  <a:pt x="360" y="677"/>
                </a:cubicBezTo>
                <a:cubicBezTo>
                  <a:pt x="368" y="654"/>
                  <a:pt x="399" y="600"/>
                  <a:pt x="399" y="600"/>
                </a:cubicBezTo>
                <a:cubicBezTo>
                  <a:pt x="404" y="552"/>
                  <a:pt x="372" y="531"/>
                  <a:pt x="410" y="495"/>
                </a:cubicBezTo>
                <a:cubicBezTo>
                  <a:pt x="377" y="451"/>
                  <a:pt x="441" y="467"/>
                  <a:pt x="394" y="432"/>
                </a:cubicBezTo>
                <a:cubicBezTo>
                  <a:pt x="390" y="429"/>
                  <a:pt x="368" y="445"/>
                  <a:pt x="365" y="441"/>
                </a:cubicBezTo>
                <a:cubicBezTo>
                  <a:pt x="332" y="401"/>
                  <a:pt x="274" y="434"/>
                  <a:pt x="221" y="432"/>
                </a:cubicBezTo>
                <a:cubicBezTo>
                  <a:pt x="192" y="425"/>
                  <a:pt x="203" y="407"/>
                  <a:pt x="192" y="384"/>
                </a:cubicBezTo>
                <a:cubicBezTo>
                  <a:pt x="182" y="368"/>
                  <a:pt x="192" y="360"/>
                  <a:pt x="183" y="341"/>
                </a:cubicBezTo>
                <a:cubicBezTo>
                  <a:pt x="174" y="322"/>
                  <a:pt x="160" y="291"/>
                  <a:pt x="135" y="269"/>
                </a:cubicBezTo>
                <a:cubicBezTo>
                  <a:pt x="110" y="247"/>
                  <a:pt x="53" y="229"/>
                  <a:pt x="34" y="206"/>
                </a:cubicBezTo>
                <a:cubicBezTo>
                  <a:pt x="15" y="183"/>
                  <a:pt x="25" y="163"/>
                  <a:pt x="19" y="129"/>
                </a:cubicBezTo>
                <a:cubicBezTo>
                  <a:pt x="13" y="95"/>
                  <a:pt x="4" y="27"/>
                  <a:pt x="0" y="0"/>
                </a:cubicBezTo>
              </a:path>
            </a:pathLst>
          </a:custGeom>
          <a:noFill/>
          <a:ln w="28575" cap="flat" cmpd="sng">
            <a:solidFill>
              <a:srgbClr val="99CC00"/>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503" name="Text Box 71"/>
          <p:cNvSpPr txBox="1"/>
          <p:nvPr/>
        </p:nvSpPr>
        <p:spPr>
          <a:xfrm rot="-726542">
            <a:off x="3673475" y="4164013"/>
            <a:ext cx="679450" cy="519112"/>
          </a:xfrm>
          <a:prstGeom prst="rect">
            <a:avLst/>
          </a:prstGeom>
          <a:noFill/>
          <a:ln w="9525">
            <a:noFill/>
          </a:ln>
        </p:spPr>
        <p:txBody>
          <a:bodyPr>
            <a:spAutoFit/>
          </a:bodyPr>
          <a:p>
            <a:pPr>
              <a:spcBef>
                <a:spcPct val="50000"/>
              </a:spcBef>
            </a:pPr>
            <a:r>
              <a:rPr lang="zh-CN" altLang="en-US" sz="2800" b="1" i="1" dirty="0">
                <a:solidFill>
                  <a:schemeClr val="accent2"/>
                </a:solidFill>
                <a:latin typeface="黑体" panose="02010609060101010101" pitchFamily="49" charset="-122"/>
                <a:ea typeface="黑体" panose="02010609060101010101" pitchFamily="49" charset="-122"/>
              </a:rPr>
              <a:t>乌</a:t>
            </a:r>
            <a:endParaRPr lang="zh-CN" altLang="en-US" sz="2800" b="1" i="1" dirty="0">
              <a:solidFill>
                <a:schemeClr val="accent2"/>
              </a:solidFill>
              <a:latin typeface="黑体" panose="02010609060101010101" pitchFamily="49" charset="-122"/>
              <a:ea typeface="黑体" panose="02010609060101010101" pitchFamily="49" charset="-122"/>
            </a:endParaRPr>
          </a:p>
        </p:txBody>
      </p:sp>
      <p:sp>
        <p:nvSpPr>
          <p:cNvPr id="18504" name="Text Box 72"/>
          <p:cNvSpPr txBox="1"/>
          <p:nvPr/>
        </p:nvSpPr>
        <p:spPr>
          <a:xfrm>
            <a:off x="3565525" y="5181600"/>
            <a:ext cx="549275" cy="381000"/>
          </a:xfrm>
          <a:prstGeom prst="rect">
            <a:avLst/>
          </a:prstGeom>
          <a:noFill/>
          <a:ln w="9525">
            <a:noFill/>
          </a:ln>
        </p:spPr>
        <p:txBody>
          <a:bodyPr vert="eaVert">
            <a:spAutoFit/>
          </a:bodyPr>
          <a:p>
            <a:pPr>
              <a:spcBef>
                <a:spcPct val="50000"/>
              </a:spcBef>
            </a:pPr>
            <a:endParaRPr lang="zh-CN" altLang="zh-CN" sz="2400" dirty="0">
              <a:latin typeface="Times New Roman" panose="02020603050405020304" pitchFamily="18" charset="0"/>
            </a:endParaRPr>
          </a:p>
        </p:txBody>
      </p:sp>
      <p:sp>
        <p:nvSpPr>
          <p:cNvPr id="18505" name="Rectangle 73"/>
          <p:cNvSpPr/>
          <p:nvPr/>
        </p:nvSpPr>
        <p:spPr>
          <a:xfrm rot="219113">
            <a:off x="2954338" y="5356225"/>
            <a:ext cx="671512" cy="793750"/>
          </a:xfrm>
          <a:prstGeom prst="rect">
            <a:avLst/>
          </a:prstGeom>
          <a:noFill/>
          <a:ln w="9525">
            <a:noFill/>
          </a:ln>
        </p:spPr>
        <p:txBody>
          <a:bodyPr>
            <a:spAutoFit/>
          </a:bodyPr>
          <a:p>
            <a:r>
              <a:rPr lang="zh-CN" altLang="en-US" dirty="0">
                <a:latin typeface="Arial" panose="020B0604020202020204" pitchFamily="34" charset="0"/>
              </a:rPr>
              <a:t>贵阳</a:t>
            </a:r>
            <a:r>
              <a:rPr lang="zh-CN" altLang="en-US" sz="2800" b="1" i="1" dirty="0">
                <a:solidFill>
                  <a:schemeClr val="accent2"/>
                </a:solidFill>
                <a:latin typeface="Times New Roman" panose="02020603050405020304" pitchFamily="18" charset="0"/>
                <a:ea typeface="黑体" panose="02010609060101010101" pitchFamily="49" charset="-122"/>
              </a:rPr>
              <a:t>江</a:t>
            </a:r>
            <a:endParaRPr lang="zh-CN" altLang="en-US" sz="2800" b="1" i="1" dirty="0">
              <a:solidFill>
                <a:schemeClr val="accent2"/>
              </a:solidFill>
              <a:latin typeface="Times New Roman" panose="02020603050405020304" pitchFamily="18" charset="0"/>
              <a:ea typeface="黑体" panose="02010609060101010101" pitchFamily="49" charset="-122"/>
            </a:endParaRPr>
          </a:p>
        </p:txBody>
      </p:sp>
      <p:sp>
        <p:nvSpPr>
          <p:cNvPr id="18506" name="Text Box 74"/>
          <p:cNvSpPr txBox="1"/>
          <p:nvPr/>
        </p:nvSpPr>
        <p:spPr>
          <a:xfrm>
            <a:off x="6400800" y="3733800"/>
            <a:ext cx="381000" cy="304800"/>
          </a:xfrm>
          <a:prstGeom prst="rect">
            <a:avLst/>
          </a:prstGeom>
          <a:noFill/>
          <a:ln w="9525">
            <a:noFill/>
          </a:ln>
        </p:spPr>
        <p:txBody>
          <a:bodyPr>
            <a:spAutoFit/>
          </a:bodyPr>
          <a:p>
            <a:pPr>
              <a:spcBef>
                <a:spcPct val="50000"/>
              </a:spcBef>
            </a:pPr>
            <a:r>
              <a:rPr lang="zh-CN" altLang="en-US" sz="1400" i="1" dirty="0">
                <a:latin typeface="Times New Roman" panose="02020603050405020304" pitchFamily="18" charset="0"/>
              </a:rPr>
              <a:t>江</a:t>
            </a:r>
            <a:endParaRPr lang="zh-CN" altLang="en-US" sz="1400" i="1" dirty="0">
              <a:latin typeface="Times New Roman" panose="02020603050405020304" pitchFamily="18" charset="0"/>
            </a:endParaRPr>
          </a:p>
        </p:txBody>
      </p:sp>
      <p:sp>
        <p:nvSpPr>
          <p:cNvPr id="18507" name="Text Box 75"/>
          <p:cNvSpPr txBox="1"/>
          <p:nvPr/>
        </p:nvSpPr>
        <p:spPr>
          <a:xfrm>
            <a:off x="3276600" y="3810000"/>
            <a:ext cx="304800" cy="304800"/>
          </a:xfrm>
          <a:prstGeom prst="rect">
            <a:avLst/>
          </a:prstGeom>
          <a:noFill/>
          <a:ln w="9525">
            <a:noFill/>
          </a:ln>
        </p:spPr>
        <p:txBody>
          <a:bodyPr>
            <a:spAutoFit/>
          </a:bodyPr>
          <a:p>
            <a:pPr>
              <a:spcBef>
                <a:spcPct val="50000"/>
              </a:spcBef>
            </a:pPr>
            <a:r>
              <a:rPr lang="zh-CN" altLang="en-US" sz="1400" i="1" dirty="0">
                <a:latin typeface="Times New Roman" panose="02020603050405020304" pitchFamily="18" charset="0"/>
              </a:rPr>
              <a:t>长</a:t>
            </a:r>
            <a:endParaRPr lang="zh-CN" altLang="en-US" sz="1400" i="1" dirty="0">
              <a:latin typeface="Times New Roman" panose="02020603050405020304" pitchFamily="18" charset="0"/>
            </a:endParaRPr>
          </a:p>
        </p:txBody>
      </p:sp>
      <p:sp>
        <p:nvSpPr>
          <p:cNvPr id="18508" name="Text Box 76"/>
          <p:cNvSpPr txBox="1"/>
          <p:nvPr/>
        </p:nvSpPr>
        <p:spPr>
          <a:xfrm>
            <a:off x="2819400" y="4343400"/>
            <a:ext cx="600075" cy="519113"/>
          </a:xfrm>
          <a:prstGeom prst="rect">
            <a:avLst/>
          </a:prstGeom>
          <a:noFill/>
          <a:ln w="9525">
            <a:noFill/>
          </a:ln>
        </p:spPr>
        <p:txBody>
          <a:bodyPr>
            <a:spAutoFit/>
          </a:bodyPr>
          <a:p>
            <a:pPr>
              <a:spcBef>
                <a:spcPct val="50000"/>
              </a:spcBef>
            </a:pPr>
            <a:r>
              <a:rPr lang="zh-CN" altLang="en-US" sz="2800" b="1" i="1" dirty="0">
                <a:latin typeface="Times New Roman" panose="02020603050405020304" pitchFamily="18" charset="0"/>
                <a:ea typeface="黑体" panose="02010609060101010101" pitchFamily="49" charset="-122"/>
              </a:rPr>
              <a:t>赤</a:t>
            </a:r>
            <a:endParaRPr lang="zh-CN" altLang="en-US" sz="2800" b="1" i="1" dirty="0">
              <a:latin typeface="Times New Roman" panose="02020603050405020304" pitchFamily="18" charset="0"/>
              <a:ea typeface="黑体" panose="02010609060101010101" pitchFamily="49" charset="-122"/>
            </a:endParaRPr>
          </a:p>
        </p:txBody>
      </p:sp>
      <p:sp>
        <p:nvSpPr>
          <p:cNvPr id="18509" name="Text Box 77"/>
          <p:cNvSpPr txBox="1"/>
          <p:nvPr/>
        </p:nvSpPr>
        <p:spPr>
          <a:xfrm>
            <a:off x="2411413" y="4953000"/>
            <a:ext cx="484187" cy="519113"/>
          </a:xfrm>
          <a:prstGeom prst="rect">
            <a:avLst/>
          </a:prstGeom>
          <a:noFill/>
          <a:ln w="9525">
            <a:noFill/>
          </a:ln>
        </p:spPr>
        <p:txBody>
          <a:bodyPr>
            <a:spAutoFit/>
          </a:bodyPr>
          <a:p>
            <a:pPr>
              <a:spcBef>
                <a:spcPct val="50000"/>
              </a:spcBef>
            </a:pPr>
            <a:r>
              <a:rPr lang="zh-CN" altLang="en-US" sz="2800" b="1" i="1" dirty="0">
                <a:latin typeface="黑体" panose="02010609060101010101" pitchFamily="49" charset="-122"/>
                <a:ea typeface="黑体" panose="02010609060101010101" pitchFamily="49" charset="-122"/>
              </a:rPr>
              <a:t>水</a:t>
            </a:r>
            <a:endParaRPr lang="zh-CN" altLang="en-US" sz="2800" b="1" i="1" dirty="0">
              <a:latin typeface="黑体" panose="02010609060101010101" pitchFamily="49" charset="-122"/>
              <a:ea typeface="黑体" panose="02010609060101010101" pitchFamily="49" charset="-122"/>
            </a:endParaRPr>
          </a:p>
        </p:txBody>
      </p:sp>
      <p:sp>
        <p:nvSpPr>
          <p:cNvPr id="18510" name="Text Box 78"/>
          <p:cNvSpPr txBox="1"/>
          <p:nvPr/>
        </p:nvSpPr>
        <p:spPr>
          <a:xfrm>
            <a:off x="1219200" y="2819400"/>
            <a:ext cx="304800" cy="519113"/>
          </a:xfrm>
          <a:prstGeom prst="rect">
            <a:avLst/>
          </a:prstGeom>
          <a:noFill/>
          <a:ln w="9525">
            <a:noFill/>
          </a:ln>
        </p:spPr>
        <p:txBody>
          <a:bodyPr>
            <a:spAutoFit/>
          </a:bodyPr>
          <a:p>
            <a:pPr>
              <a:spcBef>
                <a:spcPct val="50000"/>
              </a:spcBef>
            </a:pPr>
            <a:r>
              <a:rPr lang="zh-CN" altLang="en-US" sz="2800" b="1" i="1" dirty="0">
                <a:solidFill>
                  <a:schemeClr val="accent2"/>
                </a:solidFill>
                <a:latin typeface="Times New Roman" panose="02020603050405020304" pitchFamily="18" charset="0"/>
              </a:rPr>
              <a:t>大</a:t>
            </a:r>
            <a:endParaRPr lang="zh-CN" altLang="en-US" sz="2800" b="1" i="1" dirty="0">
              <a:solidFill>
                <a:schemeClr val="accent2"/>
              </a:solidFill>
              <a:latin typeface="Times New Roman" panose="02020603050405020304" pitchFamily="18" charset="0"/>
            </a:endParaRPr>
          </a:p>
        </p:txBody>
      </p:sp>
      <p:sp>
        <p:nvSpPr>
          <p:cNvPr id="18511" name="Text Box 79"/>
          <p:cNvSpPr txBox="1"/>
          <p:nvPr/>
        </p:nvSpPr>
        <p:spPr>
          <a:xfrm>
            <a:off x="1524000" y="3429000"/>
            <a:ext cx="381000" cy="519113"/>
          </a:xfrm>
          <a:prstGeom prst="rect">
            <a:avLst/>
          </a:prstGeom>
          <a:noFill/>
          <a:ln w="9525">
            <a:noFill/>
          </a:ln>
        </p:spPr>
        <p:txBody>
          <a:bodyPr>
            <a:spAutoFit/>
          </a:bodyPr>
          <a:p>
            <a:pPr>
              <a:spcBef>
                <a:spcPct val="50000"/>
              </a:spcBef>
            </a:pPr>
            <a:r>
              <a:rPr lang="zh-CN" altLang="en-US" sz="2800" b="1" i="1" dirty="0">
                <a:solidFill>
                  <a:schemeClr val="accent2"/>
                </a:solidFill>
                <a:latin typeface="Times New Roman" panose="02020603050405020304" pitchFamily="18" charset="0"/>
                <a:ea typeface="黑体" panose="02010609060101010101" pitchFamily="49" charset="-122"/>
              </a:rPr>
              <a:t>渡</a:t>
            </a:r>
            <a:endParaRPr lang="zh-CN" altLang="en-US" sz="2800" b="1" i="1" dirty="0">
              <a:solidFill>
                <a:schemeClr val="accent2"/>
              </a:solidFill>
              <a:latin typeface="Times New Roman" panose="02020603050405020304" pitchFamily="18" charset="0"/>
              <a:ea typeface="黑体" panose="02010609060101010101" pitchFamily="49" charset="-122"/>
            </a:endParaRPr>
          </a:p>
        </p:txBody>
      </p:sp>
      <p:sp>
        <p:nvSpPr>
          <p:cNvPr id="18512" name="Text Box 80"/>
          <p:cNvSpPr txBox="1"/>
          <p:nvPr/>
        </p:nvSpPr>
        <p:spPr>
          <a:xfrm>
            <a:off x="1752600" y="4038600"/>
            <a:ext cx="731838" cy="519113"/>
          </a:xfrm>
          <a:prstGeom prst="rect">
            <a:avLst/>
          </a:prstGeom>
          <a:noFill/>
          <a:ln w="9525">
            <a:noFill/>
          </a:ln>
        </p:spPr>
        <p:txBody>
          <a:bodyPr>
            <a:spAutoFit/>
          </a:bodyPr>
          <a:p>
            <a:pPr>
              <a:spcBef>
                <a:spcPct val="50000"/>
              </a:spcBef>
            </a:pPr>
            <a:r>
              <a:rPr lang="zh-CN" altLang="en-US" sz="2800" b="1" i="1" dirty="0">
                <a:solidFill>
                  <a:schemeClr val="accent2"/>
                </a:solidFill>
                <a:latin typeface="黑体" panose="02010609060101010101" pitchFamily="49" charset="-122"/>
                <a:ea typeface="黑体" panose="02010609060101010101" pitchFamily="49" charset="-122"/>
              </a:rPr>
              <a:t>河</a:t>
            </a:r>
            <a:endParaRPr lang="zh-CN" altLang="en-US" sz="2800" b="1" i="1" dirty="0">
              <a:solidFill>
                <a:schemeClr val="accent2"/>
              </a:solidFill>
              <a:latin typeface="黑体" panose="02010609060101010101" pitchFamily="49" charset="-122"/>
              <a:ea typeface="黑体" panose="02010609060101010101" pitchFamily="49" charset="-122"/>
            </a:endParaRPr>
          </a:p>
        </p:txBody>
      </p:sp>
      <p:sp>
        <p:nvSpPr>
          <p:cNvPr id="18513" name="Text Box 81"/>
          <p:cNvSpPr txBox="1"/>
          <p:nvPr/>
        </p:nvSpPr>
        <p:spPr>
          <a:xfrm>
            <a:off x="1835150" y="4941888"/>
            <a:ext cx="649288" cy="519112"/>
          </a:xfrm>
          <a:prstGeom prst="rect">
            <a:avLst/>
          </a:prstGeom>
          <a:noFill/>
          <a:ln w="9525">
            <a:noFill/>
          </a:ln>
        </p:spPr>
        <p:txBody>
          <a:bodyPr>
            <a:spAutoFit/>
          </a:bodyPr>
          <a:p>
            <a:pPr>
              <a:spcBef>
                <a:spcPct val="50000"/>
              </a:spcBef>
            </a:pPr>
            <a:r>
              <a:rPr lang="zh-CN" altLang="en-US" sz="2800" b="1" i="1" dirty="0">
                <a:solidFill>
                  <a:schemeClr val="accent2"/>
                </a:solidFill>
                <a:latin typeface="Times New Roman" panose="02020603050405020304" pitchFamily="18" charset="0"/>
                <a:ea typeface="黑体" panose="02010609060101010101" pitchFamily="49" charset="-122"/>
              </a:rPr>
              <a:t>金</a:t>
            </a:r>
            <a:endParaRPr lang="zh-CN" altLang="en-US" sz="2800" b="1" i="1" dirty="0">
              <a:solidFill>
                <a:schemeClr val="accent2"/>
              </a:solidFill>
              <a:latin typeface="Times New Roman" panose="02020603050405020304" pitchFamily="18" charset="0"/>
              <a:ea typeface="黑体" panose="02010609060101010101" pitchFamily="49" charset="-122"/>
            </a:endParaRPr>
          </a:p>
        </p:txBody>
      </p:sp>
      <p:sp>
        <p:nvSpPr>
          <p:cNvPr id="18514" name="Text Box 82">
            <a:hlinkClick r:id="" action="ppaction://noaction"/>
          </p:cNvPr>
          <p:cNvSpPr txBox="1"/>
          <p:nvPr/>
        </p:nvSpPr>
        <p:spPr>
          <a:xfrm>
            <a:off x="1752600" y="5334000"/>
            <a:ext cx="803275" cy="519113"/>
          </a:xfrm>
          <a:prstGeom prst="rect">
            <a:avLst/>
          </a:prstGeom>
          <a:noFill/>
          <a:ln w="9525">
            <a:noFill/>
          </a:ln>
        </p:spPr>
        <p:txBody>
          <a:bodyPr>
            <a:spAutoFit/>
          </a:bodyPr>
          <a:p>
            <a:pPr>
              <a:spcBef>
                <a:spcPct val="50000"/>
              </a:spcBef>
            </a:pPr>
            <a:r>
              <a:rPr lang="zh-CN" altLang="en-US" sz="2800" b="1" i="1" dirty="0">
                <a:solidFill>
                  <a:schemeClr val="accent2"/>
                </a:solidFill>
                <a:latin typeface="黑体" panose="02010609060101010101" pitchFamily="49" charset="-122"/>
                <a:ea typeface="黑体" panose="02010609060101010101" pitchFamily="49" charset="-122"/>
              </a:rPr>
              <a:t>沙</a:t>
            </a:r>
            <a:endParaRPr lang="zh-CN" altLang="en-US" sz="2800" b="1" i="1" dirty="0">
              <a:solidFill>
                <a:schemeClr val="accent2"/>
              </a:solidFill>
              <a:latin typeface="黑体" panose="02010609060101010101" pitchFamily="49" charset="-122"/>
              <a:ea typeface="黑体" panose="02010609060101010101" pitchFamily="49" charset="-122"/>
            </a:endParaRPr>
          </a:p>
        </p:txBody>
      </p:sp>
      <p:sp>
        <p:nvSpPr>
          <p:cNvPr id="18515" name="Text Box 83"/>
          <p:cNvSpPr txBox="1"/>
          <p:nvPr/>
        </p:nvSpPr>
        <p:spPr>
          <a:xfrm>
            <a:off x="1371600" y="5562600"/>
            <a:ext cx="1039813" cy="519113"/>
          </a:xfrm>
          <a:prstGeom prst="rect">
            <a:avLst/>
          </a:prstGeom>
          <a:noFill/>
          <a:ln w="9525">
            <a:noFill/>
          </a:ln>
        </p:spPr>
        <p:txBody>
          <a:bodyPr>
            <a:spAutoFit/>
          </a:bodyPr>
          <a:p>
            <a:pPr>
              <a:spcBef>
                <a:spcPct val="50000"/>
              </a:spcBef>
            </a:pPr>
            <a:r>
              <a:rPr lang="zh-CN" altLang="en-US" sz="2800" b="1" i="1" dirty="0">
                <a:solidFill>
                  <a:schemeClr val="accent2"/>
                </a:solidFill>
                <a:latin typeface="黑体" panose="02010609060101010101" pitchFamily="49" charset="-122"/>
                <a:ea typeface="黑体" panose="02010609060101010101" pitchFamily="49" charset="-122"/>
              </a:rPr>
              <a:t>江</a:t>
            </a:r>
            <a:endParaRPr lang="zh-CN" altLang="en-US" sz="2800" b="1" i="1" dirty="0">
              <a:solidFill>
                <a:schemeClr val="accent2"/>
              </a:solidFill>
              <a:latin typeface="黑体" panose="02010609060101010101" pitchFamily="49" charset="-122"/>
              <a:ea typeface="黑体" panose="02010609060101010101" pitchFamily="49" charset="-122"/>
            </a:endParaRPr>
          </a:p>
        </p:txBody>
      </p:sp>
      <p:sp>
        <p:nvSpPr>
          <p:cNvPr id="18516" name="AutoShape 84"/>
          <p:cNvSpPr/>
          <p:nvPr/>
        </p:nvSpPr>
        <p:spPr>
          <a:xfrm>
            <a:off x="6781800" y="914400"/>
            <a:ext cx="76200" cy="76200"/>
          </a:xfrm>
          <a:prstGeom prst="octagon">
            <a:avLst>
              <a:gd name="adj" fmla="val 29287"/>
            </a:avLst>
          </a:prstGeom>
          <a:solidFill>
            <a:schemeClr val="bg1"/>
          </a:solidFill>
          <a:ln w="9525" cap="flat" cmpd="sng">
            <a:solidFill>
              <a:schemeClr val="tx1"/>
            </a:solidFill>
            <a:prstDash val="solid"/>
            <a:miter/>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517" name="Text Box 85"/>
          <p:cNvSpPr txBox="1"/>
          <p:nvPr/>
        </p:nvSpPr>
        <p:spPr>
          <a:xfrm>
            <a:off x="4038600" y="1828800"/>
            <a:ext cx="457200" cy="336550"/>
          </a:xfrm>
          <a:prstGeom prst="rect">
            <a:avLst/>
          </a:prstGeom>
          <a:noFill/>
          <a:ln w="9525">
            <a:noFill/>
          </a:ln>
        </p:spPr>
        <p:txBody>
          <a:bodyPr>
            <a:spAutoFit/>
          </a:bodyPr>
          <a:p>
            <a:pPr>
              <a:spcBef>
                <a:spcPct val="50000"/>
              </a:spcBef>
            </a:pPr>
            <a:r>
              <a:rPr lang="zh-CN" altLang="en-US" sz="1600" dirty="0">
                <a:latin typeface="Times New Roman" panose="02020603050405020304" pitchFamily="18" charset="0"/>
              </a:rPr>
              <a:t>西</a:t>
            </a:r>
            <a:endParaRPr lang="zh-CN" altLang="en-US" sz="1600" dirty="0">
              <a:latin typeface="Times New Roman" panose="02020603050405020304" pitchFamily="18" charset="0"/>
            </a:endParaRPr>
          </a:p>
        </p:txBody>
      </p:sp>
      <p:sp>
        <p:nvSpPr>
          <p:cNvPr id="711766" name="未知"/>
          <p:cNvSpPr/>
          <p:nvPr/>
        </p:nvSpPr>
        <p:spPr>
          <a:xfrm>
            <a:off x="3352800" y="457200"/>
            <a:ext cx="1524000" cy="1109663"/>
          </a:xfrm>
          <a:custGeom>
            <a:avLst/>
            <a:gdLst>
              <a:gd name="txL" fmla="*/ 0 w 960"/>
              <a:gd name="txT" fmla="*/ 0 h 699"/>
              <a:gd name="txR" fmla="*/ 960 w 960"/>
              <a:gd name="txB" fmla="*/ 699 h 699"/>
            </a:gdLst>
            <a:ahLst/>
            <a:cxnLst>
              <a:cxn ang="0">
                <a:pos x="1371600" y="14288"/>
              </a:cxn>
              <a:cxn ang="0">
                <a:pos x="1355725" y="58738"/>
              </a:cxn>
              <a:cxn ang="0">
                <a:pos x="1366838" y="23813"/>
              </a:cxn>
              <a:cxn ang="0">
                <a:pos x="1331913" y="12700"/>
              </a:cxn>
              <a:cxn ang="0">
                <a:pos x="1308100" y="80963"/>
              </a:cxn>
              <a:cxn ang="0">
                <a:pos x="1274763" y="104775"/>
              </a:cxn>
              <a:cxn ang="0">
                <a:pos x="1228725" y="150813"/>
              </a:cxn>
              <a:cxn ang="0">
                <a:pos x="1181100" y="196850"/>
              </a:cxn>
              <a:cxn ang="0">
                <a:pos x="1089025" y="231775"/>
              </a:cxn>
              <a:cxn ang="0">
                <a:pos x="1112838" y="115888"/>
              </a:cxn>
              <a:cxn ang="0">
                <a:pos x="1031875" y="139700"/>
              </a:cxn>
              <a:cxn ang="0">
                <a:pos x="962025" y="161925"/>
              </a:cxn>
              <a:cxn ang="0">
                <a:pos x="650875" y="150813"/>
              </a:cxn>
              <a:cxn ang="0">
                <a:pos x="454025" y="104775"/>
              </a:cxn>
              <a:cxn ang="0">
                <a:pos x="223838" y="219075"/>
              </a:cxn>
              <a:cxn ang="0">
                <a:pos x="96837" y="369888"/>
              </a:cxn>
              <a:cxn ang="0">
                <a:pos x="107950" y="647700"/>
              </a:cxn>
              <a:cxn ang="0">
                <a:pos x="177800" y="739775"/>
              </a:cxn>
              <a:cxn ang="0">
                <a:pos x="223838" y="785813"/>
              </a:cxn>
              <a:cxn ang="0">
                <a:pos x="234950" y="820738"/>
              </a:cxn>
              <a:cxn ang="0">
                <a:pos x="269875" y="842963"/>
              </a:cxn>
              <a:cxn ang="0">
                <a:pos x="385762" y="877888"/>
              </a:cxn>
              <a:cxn ang="0">
                <a:pos x="407988" y="842963"/>
              </a:cxn>
              <a:cxn ang="0">
                <a:pos x="477838" y="820738"/>
              </a:cxn>
              <a:cxn ang="0">
                <a:pos x="650875" y="750888"/>
              </a:cxn>
              <a:cxn ang="0">
                <a:pos x="812800" y="866775"/>
              </a:cxn>
              <a:cxn ang="0">
                <a:pos x="835025" y="1039813"/>
              </a:cxn>
              <a:cxn ang="0">
                <a:pos x="847725" y="1085850"/>
              </a:cxn>
              <a:cxn ang="0">
                <a:pos x="915988" y="1109663"/>
              </a:cxn>
              <a:cxn ang="0">
                <a:pos x="1008063" y="831850"/>
              </a:cxn>
              <a:cxn ang="0">
                <a:pos x="1042988" y="693738"/>
              </a:cxn>
              <a:cxn ang="0">
                <a:pos x="1101725" y="601663"/>
              </a:cxn>
              <a:cxn ang="0">
                <a:pos x="1158875" y="693738"/>
              </a:cxn>
              <a:cxn ang="0">
                <a:pos x="1216025" y="866775"/>
              </a:cxn>
              <a:cxn ang="0">
                <a:pos x="1355725" y="855663"/>
              </a:cxn>
              <a:cxn ang="0">
                <a:pos x="1377950" y="785813"/>
              </a:cxn>
              <a:cxn ang="0">
                <a:pos x="1401763" y="496888"/>
              </a:cxn>
              <a:cxn ang="0">
                <a:pos x="1435100" y="393700"/>
              </a:cxn>
              <a:cxn ang="0">
                <a:pos x="1482725" y="323850"/>
              </a:cxn>
              <a:cxn ang="0">
                <a:pos x="1493838" y="277813"/>
              </a:cxn>
              <a:cxn ang="0">
                <a:pos x="1516063" y="207963"/>
              </a:cxn>
              <a:cxn ang="0">
                <a:pos x="1482725" y="58738"/>
              </a:cxn>
              <a:cxn ang="0">
                <a:pos x="1447800" y="46038"/>
              </a:cxn>
              <a:cxn ang="0">
                <a:pos x="1377950" y="0"/>
              </a:cxn>
              <a:cxn ang="0">
                <a:pos x="1371600" y="14288"/>
              </a:cxn>
            </a:cxnLst>
            <a:rect l="txL" t="txT" r="txR" b="txB"/>
            <a:pathLst>
              <a:path w="960" h="699">
                <a:moveTo>
                  <a:pt x="864" y="9"/>
                </a:moveTo>
                <a:cubicBezTo>
                  <a:pt x="862" y="15"/>
                  <a:pt x="854" y="36"/>
                  <a:pt x="854" y="37"/>
                </a:cubicBezTo>
                <a:cubicBezTo>
                  <a:pt x="856" y="30"/>
                  <a:pt x="865" y="22"/>
                  <a:pt x="861" y="15"/>
                </a:cubicBezTo>
                <a:cubicBezTo>
                  <a:pt x="857" y="8"/>
                  <a:pt x="845" y="3"/>
                  <a:pt x="839" y="8"/>
                </a:cubicBezTo>
                <a:cubicBezTo>
                  <a:pt x="828" y="19"/>
                  <a:pt x="836" y="42"/>
                  <a:pt x="824" y="51"/>
                </a:cubicBezTo>
                <a:cubicBezTo>
                  <a:pt x="817" y="56"/>
                  <a:pt x="810" y="61"/>
                  <a:pt x="803" y="66"/>
                </a:cubicBezTo>
                <a:cubicBezTo>
                  <a:pt x="781" y="126"/>
                  <a:pt x="813" y="56"/>
                  <a:pt x="774" y="95"/>
                </a:cubicBezTo>
                <a:cubicBezTo>
                  <a:pt x="736" y="133"/>
                  <a:pt x="800" y="106"/>
                  <a:pt x="744" y="124"/>
                </a:cubicBezTo>
                <a:cubicBezTo>
                  <a:pt x="733" y="159"/>
                  <a:pt x="719" y="154"/>
                  <a:pt x="686" y="146"/>
                </a:cubicBezTo>
                <a:cubicBezTo>
                  <a:pt x="706" y="116"/>
                  <a:pt x="710" y="108"/>
                  <a:pt x="701" y="73"/>
                </a:cubicBezTo>
                <a:cubicBezTo>
                  <a:pt x="651" y="85"/>
                  <a:pt x="692" y="74"/>
                  <a:pt x="650" y="88"/>
                </a:cubicBezTo>
                <a:cubicBezTo>
                  <a:pt x="635" y="93"/>
                  <a:pt x="606" y="102"/>
                  <a:pt x="606" y="102"/>
                </a:cubicBezTo>
                <a:cubicBezTo>
                  <a:pt x="539" y="91"/>
                  <a:pt x="477" y="88"/>
                  <a:pt x="410" y="95"/>
                </a:cubicBezTo>
                <a:cubicBezTo>
                  <a:pt x="349" y="90"/>
                  <a:pt x="331" y="94"/>
                  <a:pt x="286" y="66"/>
                </a:cubicBezTo>
                <a:cubicBezTo>
                  <a:pt x="194" y="74"/>
                  <a:pt x="193" y="70"/>
                  <a:pt x="141" y="138"/>
                </a:cubicBezTo>
                <a:cubicBezTo>
                  <a:pt x="118" y="200"/>
                  <a:pt x="119" y="215"/>
                  <a:pt x="61" y="233"/>
                </a:cubicBezTo>
                <a:cubicBezTo>
                  <a:pt x="0" y="275"/>
                  <a:pt x="9" y="368"/>
                  <a:pt x="68" y="408"/>
                </a:cubicBezTo>
                <a:cubicBezTo>
                  <a:pt x="86" y="433"/>
                  <a:pt x="86" y="448"/>
                  <a:pt x="112" y="466"/>
                </a:cubicBezTo>
                <a:cubicBezTo>
                  <a:pt x="131" y="525"/>
                  <a:pt x="102" y="456"/>
                  <a:pt x="141" y="495"/>
                </a:cubicBezTo>
                <a:cubicBezTo>
                  <a:pt x="146" y="500"/>
                  <a:pt x="143" y="511"/>
                  <a:pt x="148" y="517"/>
                </a:cubicBezTo>
                <a:cubicBezTo>
                  <a:pt x="153" y="524"/>
                  <a:pt x="163" y="526"/>
                  <a:pt x="170" y="531"/>
                </a:cubicBezTo>
                <a:cubicBezTo>
                  <a:pt x="187" y="584"/>
                  <a:pt x="203" y="566"/>
                  <a:pt x="243" y="553"/>
                </a:cubicBezTo>
                <a:cubicBezTo>
                  <a:pt x="248" y="546"/>
                  <a:pt x="250" y="536"/>
                  <a:pt x="257" y="531"/>
                </a:cubicBezTo>
                <a:cubicBezTo>
                  <a:pt x="270" y="523"/>
                  <a:pt x="301" y="517"/>
                  <a:pt x="301" y="517"/>
                </a:cubicBezTo>
                <a:cubicBezTo>
                  <a:pt x="333" y="495"/>
                  <a:pt x="373" y="485"/>
                  <a:pt x="410" y="473"/>
                </a:cubicBezTo>
                <a:cubicBezTo>
                  <a:pt x="538" y="481"/>
                  <a:pt x="543" y="449"/>
                  <a:pt x="512" y="546"/>
                </a:cubicBezTo>
                <a:cubicBezTo>
                  <a:pt x="521" y="662"/>
                  <a:pt x="510" y="600"/>
                  <a:pt x="526" y="655"/>
                </a:cubicBezTo>
                <a:cubicBezTo>
                  <a:pt x="529" y="665"/>
                  <a:pt x="526" y="677"/>
                  <a:pt x="534" y="684"/>
                </a:cubicBezTo>
                <a:cubicBezTo>
                  <a:pt x="545" y="694"/>
                  <a:pt x="577" y="699"/>
                  <a:pt x="577" y="699"/>
                </a:cubicBezTo>
                <a:cubicBezTo>
                  <a:pt x="652" y="678"/>
                  <a:pt x="627" y="588"/>
                  <a:pt x="635" y="524"/>
                </a:cubicBezTo>
                <a:cubicBezTo>
                  <a:pt x="638" y="495"/>
                  <a:pt x="649" y="465"/>
                  <a:pt x="657" y="437"/>
                </a:cubicBezTo>
                <a:cubicBezTo>
                  <a:pt x="666" y="405"/>
                  <a:pt x="661" y="390"/>
                  <a:pt x="694" y="379"/>
                </a:cubicBezTo>
                <a:cubicBezTo>
                  <a:pt x="720" y="396"/>
                  <a:pt x="721" y="408"/>
                  <a:pt x="730" y="437"/>
                </a:cubicBezTo>
                <a:cubicBezTo>
                  <a:pt x="734" y="484"/>
                  <a:pt x="720" y="531"/>
                  <a:pt x="766" y="546"/>
                </a:cubicBezTo>
                <a:cubicBezTo>
                  <a:pt x="795" y="544"/>
                  <a:pt x="828" y="552"/>
                  <a:pt x="854" y="539"/>
                </a:cubicBezTo>
                <a:cubicBezTo>
                  <a:pt x="868" y="532"/>
                  <a:pt x="868" y="495"/>
                  <a:pt x="868" y="495"/>
                </a:cubicBezTo>
                <a:cubicBezTo>
                  <a:pt x="869" y="475"/>
                  <a:pt x="879" y="336"/>
                  <a:pt x="883" y="313"/>
                </a:cubicBezTo>
                <a:cubicBezTo>
                  <a:pt x="884" y="308"/>
                  <a:pt x="900" y="261"/>
                  <a:pt x="904" y="248"/>
                </a:cubicBezTo>
                <a:cubicBezTo>
                  <a:pt x="910" y="231"/>
                  <a:pt x="934" y="204"/>
                  <a:pt x="934" y="204"/>
                </a:cubicBezTo>
                <a:cubicBezTo>
                  <a:pt x="936" y="194"/>
                  <a:pt x="938" y="185"/>
                  <a:pt x="941" y="175"/>
                </a:cubicBezTo>
                <a:cubicBezTo>
                  <a:pt x="945" y="160"/>
                  <a:pt x="955" y="131"/>
                  <a:pt x="955" y="131"/>
                </a:cubicBezTo>
                <a:cubicBezTo>
                  <a:pt x="953" y="110"/>
                  <a:pt x="960" y="58"/>
                  <a:pt x="934" y="37"/>
                </a:cubicBezTo>
                <a:cubicBezTo>
                  <a:pt x="928" y="32"/>
                  <a:pt x="919" y="33"/>
                  <a:pt x="912" y="29"/>
                </a:cubicBezTo>
                <a:cubicBezTo>
                  <a:pt x="897" y="20"/>
                  <a:pt x="868" y="0"/>
                  <a:pt x="868" y="0"/>
                </a:cubicBezTo>
                <a:cubicBezTo>
                  <a:pt x="841" y="19"/>
                  <a:pt x="838" y="18"/>
                  <a:pt x="864" y="9"/>
                </a:cubicBezTo>
                <a:close/>
              </a:path>
            </a:pathLst>
          </a:custGeom>
          <a:solidFill>
            <a:srgbClr val="FF0000">
              <a:alpha val="50195"/>
            </a:srgbClr>
          </a:solidFill>
          <a:ln w="9525" cap="flat" cmpd="sng">
            <a:solidFill>
              <a:schemeClr val="tx1"/>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519" name="AutoShape 87"/>
          <p:cNvSpPr/>
          <p:nvPr/>
        </p:nvSpPr>
        <p:spPr>
          <a:xfrm>
            <a:off x="3810000" y="914400"/>
            <a:ext cx="76200" cy="76200"/>
          </a:xfrm>
          <a:prstGeom prst="octagon">
            <a:avLst>
              <a:gd name="adj" fmla="val 29287"/>
            </a:avLst>
          </a:prstGeom>
          <a:solidFill>
            <a:schemeClr val="bg1"/>
          </a:solidFill>
          <a:ln w="9525" cap="flat" cmpd="sng">
            <a:solidFill>
              <a:schemeClr val="tx1"/>
            </a:solidFill>
            <a:prstDash val="solid"/>
            <a:miter/>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711768" name="Text Box 88"/>
          <p:cNvSpPr txBox="1">
            <a:spLocks noChangeArrowheads="1"/>
          </p:cNvSpPr>
          <p:nvPr/>
        </p:nvSpPr>
        <p:spPr bwMode="auto">
          <a:xfrm>
            <a:off x="6172200" y="5029200"/>
            <a:ext cx="1143000" cy="579438"/>
          </a:xfrm>
          <a:prstGeom prst="rect">
            <a:avLst/>
          </a:prstGeom>
          <a:noFill/>
          <a:ln w="9525">
            <a:noFill/>
            <a:miter lim="800000"/>
          </a:ln>
          <a:effectLst/>
        </p:spPr>
        <p:txBody>
          <a:bodyPr>
            <a:spAutoFit/>
          </a:bodyPr>
          <a:lstStyle/>
          <a:p>
            <a:pPr marR="0" defTabSz="914400">
              <a:spcBef>
                <a:spcPct val="50000"/>
              </a:spcBef>
              <a:buClrTx/>
              <a:buSzTx/>
              <a:buFontTx/>
              <a:buNone/>
              <a:defRPr/>
            </a:pPr>
            <a:r>
              <a:rPr kumimoji="0" lang="zh-CN" altLang="en-US" sz="3200" b="1" kern="1200" cap="none" spc="0" normalizeH="0" baseline="0" noProof="0">
                <a:effectLst>
                  <a:outerShdw blurRad="38100" dist="38100" dir="2700000" algn="tl">
                    <a:srgbClr val="C0C0C0"/>
                  </a:outerShdw>
                </a:effectLst>
                <a:latin typeface="Times New Roman" panose="02020603050405020304" pitchFamily="18" charset="0"/>
                <a:ea typeface="黑体" panose="02010609060101010101" pitchFamily="49" charset="-122"/>
                <a:cs typeface="+mn-cs"/>
              </a:rPr>
              <a:t>瑞金</a:t>
            </a:r>
            <a:endParaRPr kumimoji="0" lang="zh-CN" altLang="en-US" sz="3200" b="1" kern="1200" cap="none" spc="0" normalizeH="0" baseline="0" noProof="0">
              <a:effectLst>
                <a:outerShdw blurRad="38100" dist="38100" dir="2700000" algn="tl">
                  <a:srgbClr val="C0C0C0"/>
                </a:outerShdw>
              </a:effectLst>
              <a:latin typeface="Times New Roman" panose="02020603050405020304" pitchFamily="18" charset="0"/>
              <a:ea typeface="黑体" panose="02010609060101010101" pitchFamily="49" charset="-122"/>
              <a:cs typeface="+mn-cs"/>
            </a:endParaRPr>
          </a:p>
        </p:txBody>
      </p:sp>
      <p:sp>
        <p:nvSpPr>
          <p:cNvPr id="18521" name="Text Box 89"/>
          <p:cNvSpPr txBox="1"/>
          <p:nvPr/>
        </p:nvSpPr>
        <p:spPr>
          <a:xfrm>
            <a:off x="6248400" y="4343400"/>
            <a:ext cx="396875" cy="1066800"/>
          </a:xfrm>
          <a:prstGeom prst="rect">
            <a:avLst/>
          </a:prstGeom>
          <a:noFill/>
          <a:ln w="9525">
            <a:noFill/>
          </a:ln>
        </p:spPr>
        <p:txBody>
          <a:bodyPr vert="eaVert">
            <a:spAutoFit/>
          </a:bodyPr>
          <a:p>
            <a:pPr>
              <a:spcBef>
                <a:spcPct val="50000"/>
              </a:spcBef>
            </a:pPr>
            <a:r>
              <a:rPr lang="zh-CN" altLang="en-US" sz="1400" dirty="0">
                <a:latin typeface="Times New Roman" panose="02020603050405020304" pitchFamily="18" charset="0"/>
              </a:rPr>
              <a:t>江     西</a:t>
            </a:r>
            <a:endParaRPr lang="zh-CN" altLang="en-US" sz="1400" dirty="0">
              <a:latin typeface="Times New Roman" panose="02020603050405020304" pitchFamily="18" charset="0"/>
            </a:endParaRPr>
          </a:p>
        </p:txBody>
      </p:sp>
      <p:sp>
        <p:nvSpPr>
          <p:cNvPr id="18522" name="Text Box 90"/>
          <p:cNvSpPr txBox="1"/>
          <p:nvPr/>
        </p:nvSpPr>
        <p:spPr>
          <a:xfrm>
            <a:off x="4876800" y="4572000"/>
            <a:ext cx="396875" cy="914400"/>
          </a:xfrm>
          <a:prstGeom prst="rect">
            <a:avLst/>
          </a:prstGeom>
          <a:noFill/>
          <a:ln w="9525">
            <a:noFill/>
          </a:ln>
        </p:spPr>
        <p:txBody>
          <a:bodyPr vert="eaVert">
            <a:spAutoFit/>
          </a:bodyPr>
          <a:p>
            <a:pPr>
              <a:spcBef>
                <a:spcPct val="50000"/>
              </a:spcBef>
            </a:pPr>
            <a:r>
              <a:rPr lang="zh-CN" altLang="en-US" sz="1400" dirty="0">
                <a:latin typeface="Times New Roman" panose="02020603050405020304" pitchFamily="18" charset="0"/>
              </a:rPr>
              <a:t>湖       南</a:t>
            </a:r>
            <a:endParaRPr lang="zh-CN" altLang="en-US" sz="1400" dirty="0">
              <a:latin typeface="Times New Roman" panose="02020603050405020304" pitchFamily="18" charset="0"/>
            </a:endParaRPr>
          </a:p>
        </p:txBody>
      </p:sp>
      <p:sp>
        <p:nvSpPr>
          <p:cNvPr id="18523" name="Text Box 91"/>
          <p:cNvSpPr txBox="1"/>
          <p:nvPr/>
        </p:nvSpPr>
        <p:spPr>
          <a:xfrm>
            <a:off x="7299325" y="5181600"/>
            <a:ext cx="396875" cy="685800"/>
          </a:xfrm>
          <a:prstGeom prst="rect">
            <a:avLst/>
          </a:prstGeom>
          <a:noFill/>
          <a:ln w="9525">
            <a:noFill/>
          </a:ln>
        </p:spPr>
        <p:txBody>
          <a:bodyPr vert="eaVert">
            <a:spAutoFit/>
          </a:bodyPr>
          <a:p>
            <a:pPr>
              <a:spcBef>
                <a:spcPct val="50000"/>
              </a:spcBef>
            </a:pPr>
            <a:r>
              <a:rPr lang="zh-CN" altLang="en-US" sz="1400" dirty="0">
                <a:latin typeface="Times New Roman" panose="02020603050405020304" pitchFamily="18" charset="0"/>
              </a:rPr>
              <a:t>福    建</a:t>
            </a:r>
            <a:endParaRPr lang="zh-CN" altLang="en-US" sz="1400" dirty="0">
              <a:latin typeface="Times New Roman" panose="02020603050405020304" pitchFamily="18" charset="0"/>
            </a:endParaRPr>
          </a:p>
        </p:txBody>
      </p:sp>
      <p:sp>
        <p:nvSpPr>
          <p:cNvPr id="18524" name="Text Box 92"/>
          <p:cNvSpPr txBox="1"/>
          <p:nvPr/>
        </p:nvSpPr>
        <p:spPr>
          <a:xfrm>
            <a:off x="3733800" y="4876800"/>
            <a:ext cx="396875" cy="228600"/>
          </a:xfrm>
          <a:prstGeom prst="rect">
            <a:avLst/>
          </a:prstGeom>
          <a:noFill/>
          <a:ln w="9525">
            <a:noFill/>
          </a:ln>
        </p:spPr>
        <p:txBody>
          <a:bodyPr vert="eaVert">
            <a:spAutoFit/>
          </a:bodyPr>
          <a:p>
            <a:pPr>
              <a:spcBef>
                <a:spcPct val="50000"/>
              </a:spcBef>
            </a:pPr>
            <a:r>
              <a:rPr lang="zh-CN" altLang="en-US" sz="1400" dirty="0">
                <a:latin typeface="Times New Roman" panose="02020603050405020304" pitchFamily="18" charset="0"/>
              </a:rPr>
              <a:t>贵</a:t>
            </a:r>
            <a:endParaRPr lang="zh-CN" altLang="en-US" sz="1400" dirty="0">
              <a:latin typeface="Times New Roman" panose="02020603050405020304" pitchFamily="18" charset="0"/>
            </a:endParaRPr>
          </a:p>
        </p:txBody>
      </p:sp>
      <p:sp>
        <p:nvSpPr>
          <p:cNvPr id="18525" name="Text Box 93"/>
          <p:cNvSpPr txBox="1"/>
          <p:nvPr/>
        </p:nvSpPr>
        <p:spPr>
          <a:xfrm>
            <a:off x="3505200" y="5638800"/>
            <a:ext cx="533400" cy="304800"/>
          </a:xfrm>
          <a:prstGeom prst="rect">
            <a:avLst/>
          </a:prstGeom>
          <a:noFill/>
          <a:ln w="9525">
            <a:noFill/>
          </a:ln>
        </p:spPr>
        <p:txBody>
          <a:bodyPr>
            <a:spAutoFit/>
          </a:bodyPr>
          <a:p>
            <a:pPr>
              <a:spcBef>
                <a:spcPct val="50000"/>
              </a:spcBef>
            </a:pPr>
            <a:r>
              <a:rPr lang="zh-CN" altLang="en-US" sz="1400" dirty="0">
                <a:latin typeface="Times New Roman" panose="02020603050405020304" pitchFamily="18" charset="0"/>
              </a:rPr>
              <a:t>州</a:t>
            </a:r>
            <a:endParaRPr lang="zh-CN" altLang="en-US" sz="1400" dirty="0">
              <a:latin typeface="Times New Roman" panose="02020603050405020304" pitchFamily="18" charset="0"/>
            </a:endParaRPr>
          </a:p>
        </p:txBody>
      </p:sp>
      <p:sp>
        <p:nvSpPr>
          <p:cNvPr id="18526" name="Text Box 94"/>
          <p:cNvSpPr txBox="1"/>
          <p:nvPr/>
        </p:nvSpPr>
        <p:spPr>
          <a:xfrm>
            <a:off x="3657600" y="6248400"/>
            <a:ext cx="1295400" cy="457200"/>
          </a:xfrm>
          <a:prstGeom prst="rect">
            <a:avLst/>
          </a:prstGeom>
          <a:noFill/>
          <a:ln w="9525">
            <a:noFill/>
          </a:ln>
        </p:spPr>
        <p:txBody>
          <a:bodyPr>
            <a:spAutoFit/>
          </a:bodyPr>
          <a:p>
            <a:pPr>
              <a:spcBef>
                <a:spcPct val="50000"/>
              </a:spcBef>
            </a:pPr>
            <a:r>
              <a:rPr lang="zh-CN" altLang="en-US" sz="2400" b="1" dirty="0">
                <a:latin typeface="宋体" panose="02010600030101010101" pitchFamily="2" charset="-122"/>
              </a:rPr>
              <a:t>广 西</a:t>
            </a:r>
            <a:endParaRPr lang="zh-CN" altLang="en-US" sz="2400" b="1" dirty="0">
              <a:latin typeface="宋体" panose="02010600030101010101" pitchFamily="2" charset="-122"/>
            </a:endParaRPr>
          </a:p>
        </p:txBody>
      </p:sp>
      <p:sp>
        <p:nvSpPr>
          <p:cNvPr id="18527" name="Text Box 95"/>
          <p:cNvSpPr txBox="1"/>
          <p:nvPr/>
        </p:nvSpPr>
        <p:spPr>
          <a:xfrm>
            <a:off x="441325" y="2438400"/>
            <a:ext cx="396875" cy="1066800"/>
          </a:xfrm>
          <a:prstGeom prst="rect">
            <a:avLst/>
          </a:prstGeom>
          <a:noFill/>
          <a:ln w="9525">
            <a:noFill/>
          </a:ln>
        </p:spPr>
        <p:txBody>
          <a:bodyPr vert="eaVert">
            <a:spAutoFit/>
          </a:bodyPr>
          <a:p>
            <a:pPr>
              <a:spcBef>
                <a:spcPct val="50000"/>
              </a:spcBef>
            </a:pPr>
            <a:r>
              <a:rPr lang="zh-CN" altLang="en-US" sz="1400" dirty="0">
                <a:latin typeface="Times New Roman" panose="02020603050405020304" pitchFamily="18" charset="0"/>
              </a:rPr>
              <a:t>西             康</a:t>
            </a:r>
            <a:endParaRPr lang="zh-CN" altLang="en-US" sz="1400" dirty="0">
              <a:latin typeface="Times New Roman" panose="02020603050405020304" pitchFamily="18" charset="0"/>
            </a:endParaRPr>
          </a:p>
        </p:txBody>
      </p:sp>
      <p:sp>
        <p:nvSpPr>
          <p:cNvPr id="18528" name="Text Box 96"/>
          <p:cNvSpPr txBox="1"/>
          <p:nvPr/>
        </p:nvSpPr>
        <p:spPr>
          <a:xfrm>
            <a:off x="2438400" y="3429000"/>
            <a:ext cx="1066800" cy="304800"/>
          </a:xfrm>
          <a:prstGeom prst="rect">
            <a:avLst/>
          </a:prstGeom>
          <a:noFill/>
          <a:ln w="9525">
            <a:noFill/>
          </a:ln>
        </p:spPr>
        <p:txBody>
          <a:bodyPr>
            <a:spAutoFit/>
          </a:bodyPr>
          <a:p>
            <a:pPr>
              <a:spcBef>
                <a:spcPct val="50000"/>
              </a:spcBef>
            </a:pPr>
            <a:r>
              <a:rPr lang="zh-CN" altLang="en-US" sz="1400" dirty="0">
                <a:latin typeface="Times New Roman" panose="02020603050405020304" pitchFamily="18" charset="0"/>
              </a:rPr>
              <a:t>四        川</a:t>
            </a:r>
            <a:endParaRPr lang="zh-CN" altLang="en-US" sz="1400" dirty="0">
              <a:latin typeface="Times New Roman" panose="02020603050405020304" pitchFamily="18" charset="0"/>
            </a:endParaRPr>
          </a:p>
        </p:txBody>
      </p:sp>
      <p:sp>
        <p:nvSpPr>
          <p:cNvPr id="18529" name="Text Box 97"/>
          <p:cNvSpPr txBox="1"/>
          <p:nvPr/>
        </p:nvSpPr>
        <p:spPr>
          <a:xfrm>
            <a:off x="3962400" y="914400"/>
            <a:ext cx="381000" cy="304800"/>
          </a:xfrm>
          <a:prstGeom prst="rect">
            <a:avLst/>
          </a:prstGeom>
          <a:noFill/>
          <a:ln w="9525">
            <a:noFill/>
          </a:ln>
        </p:spPr>
        <p:txBody>
          <a:bodyPr>
            <a:spAutoFit/>
          </a:bodyPr>
          <a:p>
            <a:pPr>
              <a:spcBef>
                <a:spcPct val="50000"/>
              </a:spcBef>
            </a:pPr>
            <a:r>
              <a:rPr lang="zh-CN" altLang="en-US" sz="1400" dirty="0">
                <a:latin typeface="Times New Roman" panose="02020603050405020304" pitchFamily="18" charset="0"/>
              </a:rPr>
              <a:t>陕</a:t>
            </a:r>
            <a:endParaRPr lang="zh-CN" altLang="en-US" sz="2400" dirty="0">
              <a:latin typeface="Times New Roman" panose="02020603050405020304" pitchFamily="18" charset="0"/>
            </a:endParaRPr>
          </a:p>
        </p:txBody>
      </p:sp>
      <p:sp>
        <p:nvSpPr>
          <p:cNvPr id="711778" name="Text Box 98"/>
          <p:cNvSpPr txBox="1"/>
          <p:nvPr/>
        </p:nvSpPr>
        <p:spPr>
          <a:xfrm>
            <a:off x="3429000" y="0"/>
            <a:ext cx="1638300" cy="579438"/>
          </a:xfrm>
          <a:prstGeom prst="rect">
            <a:avLst/>
          </a:prstGeom>
          <a:noFill/>
          <a:ln w="9525">
            <a:noFill/>
          </a:ln>
        </p:spPr>
        <p:txBody>
          <a:bodyPr>
            <a:spAutoFit/>
          </a:bodyPr>
          <a:p>
            <a:pPr algn="ctr">
              <a:spcBef>
                <a:spcPct val="50000"/>
              </a:spcBef>
            </a:pPr>
            <a:r>
              <a:rPr lang="zh-CN" altLang="en-US" sz="3200" b="1" dirty="0">
                <a:latin typeface="黑体" panose="02010609060101010101" pitchFamily="49" charset="-122"/>
                <a:ea typeface="黑体" panose="02010609060101010101" pitchFamily="49" charset="-122"/>
              </a:rPr>
              <a:t>吴起镇</a:t>
            </a:r>
            <a:endParaRPr lang="zh-CN" altLang="en-US" sz="3200" b="1" dirty="0">
              <a:latin typeface="黑体" panose="02010609060101010101" pitchFamily="49" charset="-122"/>
              <a:ea typeface="黑体" panose="02010609060101010101" pitchFamily="49" charset="-122"/>
            </a:endParaRPr>
          </a:p>
        </p:txBody>
      </p:sp>
      <p:sp>
        <p:nvSpPr>
          <p:cNvPr id="18531" name="Text Box 99"/>
          <p:cNvSpPr txBox="1"/>
          <p:nvPr/>
        </p:nvSpPr>
        <p:spPr>
          <a:xfrm>
            <a:off x="1905000" y="381000"/>
            <a:ext cx="533400" cy="304800"/>
          </a:xfrm>
          <a:prstGeom prst="rect">
            <a:avLst/>
          </a:prstGeom>
          <a:noFill/>
          <a:ln w="9525">
            <a:noFill/>
          </a:ln>
        </p:spPr>
        <p:txBody>
          <a:bodyPr>
            <a:spAutoFit/>
          </a:bodyPr>
          <a:p>
            <a:pPr>
              <a:spcBef>
                <a:spcPct val="50000"/>
              </a:spcBef>
            </a:pPr>
            <a:r>
              <a:rPr lang="zh-CN" altLang="en-US" sz="1400" dirty="0">
                <a:latin typeface="Times New Roman" panose="02020603050405020304" pitchFamily="18" charset="0"/>
              </a:rPr>
              <a:t>甘</a:t>
            </a:r>
            <a:endParaRPr lang="zh-CN" altLang="en-US" sz="1400" dirty="0">
              <a:latin typeface="Times New Roman" panose="02020603050405020304" pitchFamily="18" charset="0"/>
            </a:endParaRPr>
          </a:p>
        </p:txBody>
      </p:sp>
      <p:sp>
        <p:nvSpPr>
          <p:cNvPr id="18532" name="Text Box 100"/>
          <p:cNvSpPr txBox="1"/>
          <p:nvPr/>
        </p:nvSpPr>
        <p:spPr>
          <a:xfrm>
            <a:off x="1981200" y="1447800"/>
            <a:ext cx="457200" cy="336550"/>
          </a:xfrm>
          <a:prstGeom prst="rect">
            <a:avLst/>
          </a:prstGeom>
          <a:noFill/>
          <a:ln w="9525">
            <a:noFill/>
          </a:ln>
        </p:spPr>
        <p:txBody>
          <a:bodyPr>
            <a:spAutoFit/>
          </a:bodyPr>
          <a:p>
            <a:pPr>
              <a:spcBef>
                <a:spcPct val="50000"/>
              </a:spcBef>
            </a:pPr>
            <a:r>
              <a:rPr lang="zh-CN" altLang="en-US" sz="1600" dirty="0">
                <a:latin typeface="Times New Roman" panose="02020603050405020304" pitchFamily="18" charset="0"/>
              </a:rPr>
              <a:t>肃</a:t>
            </a:r>
            <a:endParaRPr lang="zh-CN" altLang="en-US" sz="1600" dirty="0">
              <a:latin typeface="Times New Roman" panose="02020603050405020304" pitchFamily="18" charset="0"/>
            </a:endParaRPr>
          </a:p>
        </p:txBody>
      </p:sp>
      <p:sp>
        <p:nvSpPr>
          <p:cNvPr id="711781" name="Text Box 101"/>
          <p:cNvSpPr txBox="1">
            <a:spLocks noChangeArrowheads="1"/>
          </p:cNvSpPr>
          <p:nvPr/>
        </p:nvSpPr>
        <p:spPr bwMode="auto">
          <a:xfrm>
            <a:off x="304800" y="1066800"/>
            <a:ext cx="2703513" cy="1006475"/>
          </a:xfrm>
          <a:prstGeom prst="rect">
            <a:avLst/>
          </a:prstGeom>
          <a:noFill/>
          <a:ln w="9525">
            <a:noFill/>
            <a:miter lim="800000"/>
          </a:ln>
          <a:effectLst/>
        </p:spPr>
        <p:txBody>
          <a:bodyPr>
            <a:spAutoFit/>
          </a:bodyPr>
          <a:lstStyle/>
          <a:p>
            <a:pPr marR="0" algn="ctr" defTabSz="914400">
              <a:spcBef>
                <a:spcPct val="50000"/>
              </a:spcBef>
              <a:buClrTx/>
              <a:buSzTx/>
              <a:buFontTx/>
              <a:buNone/>
              <a:defRPr/>
            </a:pPr>
            <a:r>
              <a:rPr kumimoji="0" lang="zh-CN" altLang="en-US" sz="3200" b="1" kern="1200" cap="none" spc="0" normalizeH="0" baseline="0" noProof="0">
                <a:latin typeface="黑体" panose="02010609060101010101" pitchFamily="49" charset="-122"/>
                <a:ea typeface="黑体" panose="02010609060101010101" pitchFamily="49" charset="-122"/>
                <a:cs typeface="+mn-cs"/>
              </a:rPr>
              <a:t>三军会师会宁</a:t>
            </a:r>
            <a:r>
              <a:rPr kumimoji="0" lang="en-US" altLang="zh-CN" sz="2800" b="1" kern="1200" cap="none" spc="0" normalizeH="0" baseline="0" noProof="0">
                <a:solidFill>
                  <a:srgbClr val="CC0000"/>
                </a:solidFill>
                <a:effectLst>
                  <a:outerShdw blurRad="38100" dist="38100" dir="2700000" algn="tl">
                    <a:srgbClr val="C0C0C0"/>
                  </a:outerShdw>
                </a:effectLst>
                <a:latin typeface="黑体" panose="02010609060101010101" pitchFamily="49" charset="-122"/>
                <a:ea typeface="黑体" panose="02010609060101010101" pitchFamily="49" charset="-122"/>
                <a:cs typeface="+mn-cs"/>
              </a:rPr>
              <a:t>1936</a:t>
            </a:r>
            <a:r>
              <a:rPr kumimoji="0" lang="zh-CN" altLang="en-US" sz="2800" b="1" kern="1200" cap="none" spc="0" normalizeH="0" baseline="0" noProof="0">
                <a:solidFill>
                  <a:srgbClr val="CC0000"/>
                </a:solidFill>
                <a:effectLst>
                  <a:outerShdw blurRad="38100" dist="38100" dir="2700000" algn="tl">
                    <a:srgbClr val="C0C0C0"/>
                  </a:outerShdw>
                </a:effectLst>
                <a:latin typeface="黑体" panose="02010609060101010101" pitchFamily="49" charset="-122"/>
                <a:ea typeface="黑体" panose="02010609060101010101" pitchFamily="49" charset="-122"/>
                <a:cs typeface="+mn-cs"/>
              </a:rPr>
              <a:t>年</a:t>
            </a:r>
            <a:r>
              <a:rPr kumimoji="0" lang="en-US" altLang="zh-CN" sz="2800" b="1" kern="1200" cap="none" spc="0" normalizeH="0" baseline="0" noProof="0">
                <a:solidFill>
                  <a:srgbClr val="CC0000"/>
                </a:solidFill>
                <a:effectLst>
                  <a:outerShdw blurRad="38100" dist="38100" dir="2700000" algn="tl">
                    <a:srgbClr val="C0C0C0"/>
                  </a:outerShdw>
                </a:effectLst>
                <a:latin typeface="黑体" panose="02010609060101010101" pitchFamily="49" charset="-122"/>
                <a:ea typeface="黑体" panose="02010609060101010101" pitchFamily="49" charset="-122"/>
                <a:cs typeface="+mn-cs"/>
              </a:rPr>
              <a:t>10</a:t>
            </a:r>
            <a:endParaRPr kumimoji="0" lang="en-US" altLang="zh-CN" sz="2800" b="1" kern="1200" cap="none" spc="0" normalizeH="0" baseline="0" noProof="0">
              <a:solidFill>
                <a:srgbClr val="CC0000"/>
              </a:solidFill>
              <a:effectLst>
                <a:outerShdw blurRad="38100" dist="38100" dir="2700000" algn="tl">
                  <a:srgbClr val="C0C0C0"/>
                </a:outerShdw>
              </a:effectLst>
              <a:latin typeface="黑体" panose="02010609060101010101" pitchFamily="49" charset="-122"/>
              <a:ea typeface="黑体" panose="02010609060101010101" pitchFamily="49" charset="-122"/>
              <a:cs typeface="+mn-cs"/>
            </a:endParaRPr>
          </a:p>
        </p:txBody>
      </p:sp>
      <p:sp>
        <p:nvSpPr>
          <p:cNvPr id="18534" name="Text Box 102"/>
          <p:cNvSpPr txBox="1"/>
          <p:nvPr/>
        </p:nvSpPr>
        <p:spPr>
          <a:xfrm>
            <a:off x="2057400" y="2743200"/>
            <a:ext cx="990600" cy="304800"/>
          </a:xfrm>
          <a:prstGeom prst="rect">
            <a:avLst/>
          </a:prstGeom>
          <a:noFill/>
          <a:ln w="9525">
            <a:noFill/>
          </a:ln>
        </p:spPr>
        <p:txBody>
          <a:bodyPr>
            <a:spAutoFit/>
          </a:bodyPr>
          <a:p>
            <a:pPr>
              <a:spcBef>
                <a:spcPct val="50000"/>
              </a:spcBef>
            </a:pPr>
            <a:r>
              <a:rPr lang="zh-CN" altLang="en-US" sz="1400" dirty="0">
                <a:latin typeface="Times New Roman" panose="02020603050405020304" pitchFamily="18" charset="0"/>
              </a:rPr>
              <a:t>毛尔盖</a:t>
            </a:r>
            <a:endParaRPr lang="zh-CN" altLang="en-US" sz="1400" dirty="0">
              <a:latin typeface="Times New Roman" panose="02020603050405020304" pitchFamily="18" charset="0"/>
            </a:endParaRPr>
          </a:p>
        </p:txBody>
      </p:sp>
      <p:sp>
        <p:nvSpPr>
          <p:cNvPr id="711783" name="Text Box 103">
            <a:hlinkClick r:id="rId2" action="ppaction://hlinkfile"/>
          </p:cNvPr>
          <p:cNvSpPr txBox="1">
            <a:spLocks noChangeArrowheads="1"/>
          </p:cNvSpPr>
          <p:nvPr/>
        </p:nvSpPr>
        <p:spPr bwMode="auto">
          <a:xfrm>
            <a:off x="304800" y="3733800"/>
            <a:ext cx="1524000" cy="579438"/>
          </a:xfrm>
          <a:prstGeom prst="rect">
            <a:avLst/>
          </a:prstGeom>
          <a:noFill/>
          <a:ln w="9525">
            <a:noFill/>
            <a:miter lim="800000"/>
          </a:ln>
          <a:effectLst/>
        </p:spPr>
        <p:txBody>
          <a:bodyPr>
            <a:spAutoFit/>
          </a:bodyPr>
          <a:lstStyle/>
          <a:p>
            <a:pPr marR="0" defTabSz="914400">
              <a:spcBef>
                <a:spcPct val="50000"/>
              </a:spcBef>
              <a:buClrTx/>
              <a:buSzTx/>
              <a:buFontTx/>
              <a:buNone/>
              <a:defRPr/>
            </a:pPr>
            <a:r>
              <a:rPr kumimoji="0" lang="zh-CN" altLang="en-US" sz="3200" b="1" kern="1200" cap="none" spc="0" normalizeH="0" baseline="0" noProof="0">
                <a:effectLst>
                  <a:outerShdw blurRad="38100" dist="38100" dir="2700000" algn="tl">
                    <a:srgbClr val="C0C0C0"/>
                  </a:outerShdw>
                </a:effectLst>
                <a:latin typeface="Times New Roman" panose="02020603050405020304" pitchFamily="18" charset="0"/>
                <a:ea typeface="黑体" panose="02010609060101010101" pitchFamily="49" charset="-122"/>
                <a:cs typeface="+mn-cs"/>
              </a:rPr>
              <a:t>泸定桥</a:t>
            </a:r>
            <a:endParaRPr kumimoji="0" lang="zh-CN" altLang="en-US" sz="3200" b="1" kern="1200" cap="none" spc="0" normalizeH="0" baseline="0" noProof="0">
              <a:effectLst>
                <a:outerShdw blurRad="38100" dist="38100" dir="2700000" algn="tl">
                  <a:srgbClr val="C0C0C0"/>
                </a:outerShdw>
              </a:effectLst>
              <a:latin typeface="Times New Roman" panose="02020603050405020304" pitchFamily="18" charset="0"/>
              <a:ea typeface="黑体" panose="02010609060101010101" pitchFamily="49" charset="-122"/>
              <a:cs typeface="+mn-cs"/>
            </a:endParaRPr>
          </a:p>
        </p:txBody>
      </p:sp>
      <p:sp>
        <p:nvSpPr>
          <p:cNvPr id="18536" name="Text Box 104"/>
          <p:cNvSpPr txBox="1"/>
          <p:nvPr/>
        </p:nvSpPr>
        <p:spPr>
          <a:xfrm>
            <a:off x="914400" y="4191000"/>
            <a:ext cx="762000" cy="304800"/>
          </a:xfrm>
          <a:prstGeom prst="rect">
            <a:avLst/>
          </a:prstGeom>
          <a:noFill/>
          <a:ln w="9525">
            <a:noFill/>
          </a:ln>
        </p:spPr>
        <p:txBody>
          <a:bodyPr>
            <a:spAutoFit/>
          </a:bodyPr>
          <a:p>
            <a:pPr>
              <a:spcBef>
                <a:spcPct val="50000"/>
              </a:spcBef>
            </a:pPr>
            <a:r>
              <a:rPr lang="zh-CN" altLang="en-US" sz="1400" dirty="0">
                <a:latin typeface="Times New Roman" panose="02020603050405020304" pitchFamily="18" charset="0"/>
              </a:rPr>
              <a:t>安顺场</a:t>
            </a:r>
            <a:endParaRPr lang="zh-CN" altLang="en-US" sz="1400" dirty="0">
              <a:latin typeface="Times New Roman" panose="02020603050405020304" pitchFamily="18" charset="0"/>
            </a:endParaRPr>
          </a:p>
        </p:txBody>
      </p:sp>
      <p:sp>
        <p:nvSpPr>
          <p:cNvPr id="18537" name="AutoShape 105"/>
          <p:cNvSpPr/>
          <p:nvPr/>
        </p:nvSpPr>
        <p:spPr>
          <a:xfrm>
            <a:off x="3276600" y="5029200"/>
            <a:ext cx="76200" cy="76200"/>
          </a:xfrm>
          <a:prstGeom prst="octagon">
            <a:avLst>
              <a:gd name="adj" fmla="val 29287"/>
            </a:avLst>
          </a:prstGeom>
          <a:solidFill>
            <a:schemeClr val="bg1"/>
          </a:solidFill>
          <a:ln w="9525" cap="flat" cmpd="sng">
            <a:solidFill>
              <a:schemeClr val="tx1"/>
            </a:solidFill>
            <a:prstDash val="solid"/>
            <a:miter/>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538" name="AutoShape 106"/>
          <p:cNvSpPr/>
          <p:nvPr/>
        </p:nvSpPr>
        <p:spPr>
          <a:xfrm>
            <a:off x="3276600" y="5029200"/>
            <a:ext cx="76200" cy="76200"/>
          </a:xfrm>
          <a:prstGeom prst="octagon">
            <a:avLst>
              <a:gd name="adj" fmla="val 29287"/>
            </a:avLst>
          </a:prstGeom>
          <a:solidFill>
            <a:srgbClr val="FF0000"/>
          </a:solidFill>
          <a:ln w="9525" cap="flat" cmpd="sng">
            <a:solidFill>
              <a:schemeClr val="tx1"/>
            </a:solidFill>
            <a:prstDash val="solid"/>
            <a:miter/>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539" name="未知"/>
          <p:cNvSpPr/>
          <p:nvPr/>
        </p:nvSpPr>
        <p:spPr>
          <a:xfrm>
            <a:off x="4495800" y="5791200"/>
            <a:ext cx="2427288" cy="376238"/>
          </a:xfrm>
          <a:custGeom>
            <a:avLst/>
            <a:gdLst>
              <a:gd name="txL" fmla="*/ 0 w 1529"/>
              <a:gd name="txT" fmla="*/ 0 h 237"/>
              <a:gd name="txR" fmla="*/ 1529 w 1529"/>
              <a:gd name="txB" fmla="*/ 237 h 237"/>
            </a:gdLst>
            <a:ahLst/>
            <a:cxnLst>
              <a:cxn ang="0">
                <a:pos x="0" y="0"/>
              </a:cxn>
              <a:cxn ang="0">
                <a:pos x="198438" y="204788"/>
              </a:cxn>
              <a:cxn ang="0">
                <a:pos x="174625" y="120650"/>
              </a:cxn>
              <a:cxn ang="0">
                <a:pos x="482600" y="231775"/>
              </a:cxn>
              <a:cxn ang="0">
                <a:pos x="762000" y="280988"/>
              </a:cxn>
              <a:cxn ang="0">
                <a:pos x="1004888" y="311150"/>
              </a:cxn>
              <a:cxn ang="0">
                <a:pos x="1227138" y="334963"/>
              </a:cxn>
              <a:cxn ang="0">
                <a:pos x="1752601" y="358775"/>
              </a:cxn>
              <a:cxn ang="0">
                <a:pos x="2103438" y="327025"/>
              </a:cxn>
              <a:cxn ang="0">
                <a:pos x="2293938" y="228600"/>
              </a:cxn>
              <a:cxn ang="0">
                <a:pos x="2408238" y="52388"/>
              </a:cxn>
              <a:cxn ang="0">
                <a:pos x="2171701" y="44450"/>
              </a:cxn>
              <a:cxn ang="0">
                <a:pos x="2109788" y="128588"/>
              </a:cxn>
              <a:cxn ang="0">
                <a:pos x="2027238" y="166688"/>
              </a:cxn>
              <a:cxn ang="0">
                <a:pos x="2109788" y="30163"/>
              </a:cxn>
              <a:cxn ang="0">
                <a:pos x="1938338" y="12700"/>
              </a:cxn>
              <a:cxn ang="0">
                <a:pos x="1741488" y="174625"/>
              </a:cxn>
              <a:cxn ang="0">
                <a:pos x="1317625" y="204788"/>
              </a:cxn>
              <a:cxn ang="0">
                <a:pos x="1058863" y="204788"/>
              </a:cxn>
              <a:cxn ang="0">
                <a:pos x="792163" y="182563"/>
              </a:cxn>
              <a:cxn ang="0">
                <a:pos x="517525" y="139700"/>
              </a:cxn>
              <a:cxn ang="0">
                <a:pos x="195263" y="58738"/>
              </a:cxn>
              <a:cxn ang="0">
                <a:pos x="266700" y="0"/>
              </a:cxn>
              <a:cxn ang="0">
                <a:pos x="0" y="0"/>
              </a:cxn>
            </a:cxnLst>
            <a:rect l="txL" t="txT" r="txR" b="txB"/>
            <a:pathLst>
              <a:path w="1529" h="237">
                <a:moveTo>
                  <a:pt x="0" y="0"/>
                </a:moveTo>
                <a:lnTo>
                  <a:pt x="125" y="129"/>
                </a:lnTo>
                <a:lnTo>
                  <a:pt x="110" y="76"/>
                </a:lnTo>
                <a:cubicBezTo>
                  <a:pt x="136" y="76"/>
                  <a:pt x="240" y="132"/>
                  <a:pt x="304" y="146"/>
                </a:cubicBezTo>
                <a:cubicBezTo>
                  <a:pt x="406" y="170"/>
                  <a:pt x="435" y="169"/>
                  <a:pt x="480" y="177"/>
                </a:cubicBezTo>
                <a:cubicBezTo>
                  <a:pt x="525" y="185"/>
                  <a:pt x="584" y="190"/>
                  <a:pt x="633" y="196"/>
                </a:cubicBezTo>
                <a:cubicBezTo>
                  <a:pt x="682" y="202"/>
                  <a:pt x="695" y="206"/>
                  <a:pt x="773" y="211"/>
                </a:cubicBezTo>
                <a:cubicBezTo>
                  <a:pt x="962" y="225"/>
                  <a:pt x="908" y="213"/>
                  <a:pt x="1104" y="226"/>
                </a:cubicBezTo>
                <a:cubicBezTo>
                  <a:pt x="1172" y="237"/>
                  <a:pt x="1256" y="212"/>
                  <a:pt x="1325" y="206"/>
                </a:cubicBezTo>
                <a:cubicBezTo>
                  <a:pt x="1372" y="189"/>
                  <a:pt x="1413" y="185"/>
                  <a:pt x="1445" y="144"/>
                </a:cubicBezTo>
                <a:cubicBezTo>
                  <a:pt x="1477" y="116"/>
                  <a:pt x="1529" y="52"/>
                  <a:pt x="1517" y="33"/>
                </a:cubicBezTo>
                <a:lnTo>
                  <a:pt x="1368" y="28"/>
                </a:lnTo>
                <a:cubicBezTo>
                  <a:pt x="1337" y="36"/>
                  <a:pt x="1344" y="68"/>
                  <a:pt x="1329" y="81"/>
                </a:cubicBezTo>
                <a:cubicBezTo>
                  <a:pt x="1314" y="94"/>
                  <a:pt x="1277" y="115"/>
                  <a:pt x="1277" y="105"/>
                </a:cubicBezTo>
                <a:cubicBezTo>
                  <a:pt x="1286" y="77"/>
                  <a:pt x="1313" y="43"/>
                  <a:pt x="1329" y="19"/>
                </a:cubicBezTo>
                <a:lnTo>
                  <a:pt x="1221" y="8"/>
                </a:lnTo>
                <a:cubicBezTo>
                  <a:pt x="1195" y="81"/>
                  <a:pt x="1168" y="84"/>
                  <a:pt x="1097" y="110"/>
                </a:cubicBezTo>
                <a:cubicBezTo>
                  <a:pt x="988" y="105"/>
                  <a:pt x="925" y="139"/>
                  <a:pt x="830" y="129"/>
                </a:cubicBezTo>
                <a:cubicBezTo>
                  <a:pt x="783" y="134"/>
                  <a:pt x="710" y="113"/>
                  <a:pt x="667" y="129"/>
                </a:cubicBezTo>
                <a:cubicBezTo>
                  <a:pt x="585" y="126"/>
                  <a:pt x="581" y="120"/>
                  <a:pt x="499" y="115"/>
                </a:cubicBezTo>
                <a:cubicBezTo>
                  <a:pt x="463" y="113"/>
                  <a:pt x="362" y="92"/>
                  <a:pt x="326" y="88"/>
                </a:cubicBezTo>
                <a:cubicBezTo>
                  <a:pt x="285" y="74"/>
                  <a:pt x="146" y="53"/>
                  <a:pt x="123" y="37"/>
                </a:cubicBezTo>
                <a:lnTo>
                  <a:pt x="168" y="0"/>
                </a:lnTo>
                <a:lnTo>
                  <a:pt x="0" y="0"/>
                </a:lnTo>
                <a:close/>
              </a:path>
            </a:pathLst>
          </a:custGeom>
          <a:solidFill>
            <a:srgbClr val="FF0000"/>
          </a:solidFill>
          <a:ln w="9525">
            <a:noFill/>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540" name="未知"/>
          <p:cNvSpPr/>
          <p:nvPr/>
        </p:nvSpPr>
        <p:spPr>
          <a:xfrm>
            <a:off x="2362200" y="4114800"/>
            <a:ext cx="1533525" cy="1524000"/>
          </a:xfrm>
          <a:custGeom>
            <a:avLst/>
            <a:gdLst>
              <a:gd name="txL" fmla="*/ 0 w 966"/>
              <a:gd name="txT" fmla="*/ 0 h 960"/>
              <a:gd name="txR" fmla="*/ 966 w 966"/>
              <a:gd name="txB" fmla="*/ 960 h 960"/>
            </a:gdLst>
            <a:ahLst/>
            <a:cxnLst>
              <a:cxn ang="0">
                <a:pos x="1135063" y="0"/>
              </a:cxn>
              <a:cxn ang="0">
                <a:pos x="1220788" y="160338"/>
              </a:cxn>
              <a:cxn ang="0">
                <a:pos x="1289050" y="252413"/>
              </a:cxn>
              <a:cxn ang="0">
                <a:pos x="1304925" y="304800"/>
              </a:cxn>
              <a:cxn ang="0">
                <a:pos x="1350963" y="320675"/>
              </a:cxn>
              <a:cxn ang="0">
                <a:pos x="1373188" y="328613"/>
              </a:cxn>
              <a:cxn ang="0">
                <a:pos x="1449388" y="334963"/>
              </a:cxn>
              <a:cxn ang="0">
                <a:pos x="1503363" y="427038"/>
              </a:cxn>
              <a:cxn ang="0">
                <a:pos x="1533525" y="525463"/>
              </a:cxn>
              <a:cxn ang="0">
                <a:pos x="1503363" y="693738"/>
              </a:cxn>
              <a:cxn ang="0">
                <a:pos x="1487488" y="739775"/>
              </a:cxn>
              <a:cxn ang="0">
                <a:pos x="1479550" y="762000"/>
              </a:cxn>
              <a:cxn ang="0">
                <a:pos x="1373188" y="982663"/>
              </a:cxn>
              <a:cxn ang="0">
                <a:pos x="1312863" y="1036638"/>
              </a:cxn>
              <a:cxn ang="0">
                <a:pos x="1266825" y="1058863"/>
              </a:cxn>
              <a:cxn ang="0">
                <a:pos x="1212850" y="1090613"/>
              </a:cxn>
              <a:cxn ang="0">
                <a:pos x="1038225" y="1112838"/>
              </a:cxn>
              <a:cxn ang="0">
                <a:pos x="939800" y="1128713"/>
              </a:cxn>
              <a:cxn ang="0">
                <a:pos x="847725" y="1173163"/>
              </a:cxn>
              <a:cxn ang="0">
                <a:pos x="801687" y="1204913"/>
              </a:cxn>
              <a:cxn ang="0">
                <a:pos x="771525" y="1249363"/>
              </a:cxn>
              <a:cxn ang="0">
                <a:pos x="749300" y="1265238"/>
              </a:cxn>
              <a:cxn ang="0">
                <a:pos x="665163" y="1379538"/>
              </a:cxn>
              <a:cxn ang="0">
                <a:pos x="627063" y="1477963"/>
              </a:cxn>
              <a:cxn ang="0">
                <a:pos x="520700" y="1516063"/>
              </a:cxn>
              <a:cxn ang="0">
                <a:pos x="420688" y="1509713"/>
              </a:cxn>
              <a:cxn ang="0">
                <a:pos x="412750" y="1463675"/>
              </a:cxn>
              <a:cxn ang="0">
                <a:pos x="322263" y="1379538"/>
              </a:cxn>
              <a:cxn ang="0">
                <a:pos x="146050" y="1341438"/>
              </a:cxn>
              <a:cxn ang="0">
                <a:pos x="9525" y="1273175"/>
              </a:cxn>
              <a:cxn ang="0">
                <a:pos x="1588" y="1235075"/>
              </a:cxn>
            </a:cxnLst>
            <a:rect l="txL" t="txT" r="txR" b="txB"/>
            <a:pathLst>
              <a:path w="966" h="960">
                <a:moveTo>
                  <a:pt x="715" y="0"/>
                </a:moveTo>
                <a:cubicBezTo>
                  <a:pt x="723" y="27"/>
                  <a:pt x="746" y="85"/>
                  <a:pt x="769" y="101"/>
                </a:cubicBezTo>
                <a:cubicBezTo>
                  <a:pt x="776" y="122"/>
                  <a:pt x="794" y="146"/>
                  <a:pt x="812" y="159"/>
                </a:cubicBezTo>
                <a:cubicBezTo>
                  <a:pt x="815" y="170"/>
                  <a:pt x="813" y="185"/>
                  <a:pt x="822" y="192"/>
                </a:cubicBezTo>
                <a:cubicBezTo>
                  <a:pt x="830" y="198"/>
                  <a:pt x="841" y="199"/>
                  <a:pt x="851" y="202"/>
                </a:cubicBezTo>
                <a:cubicBezTo>
                  <a:pt x="856" y="204"/>
                  <a:pt x="865" y="207"/>
                  <a:pt x="865" y="207"/>
                </a:cubicBezTo>
                <a:cubicBezTo>
                  <a:pt x="884" y="201"/>
                  <a:pt x="893" y="207"/>
                  <a:pt x="913" y="211"/>
                </a:cubicBezTo>
                <a:cubicBezTo>
                  <a:pt x="927" y="233"/>
                  <a:pt x="925" y="254"/>
                  <a:pt x="947" y="269"/>
                </a:cubicBezTo>
                <a:cubicBezTo>
                  <a:pt x="951" y="297"/>
                  <a:pt x="951" y="310"/>
                  <a:pt x="966" y="331"/>
                </a:cubicBezTo>
                <a:cubicBezTo>
                  <a:pt x="962" y="394"/>
                  <a:pt x="961" y="392"/>
                  <a:pt x="947" y="437"/>
                </a:cubicBezTo>
                <a:cubicBezTo>
                  <a:pt x="944" y="447"/>
                  <a:pt x="940" y="456"/>
                  <a:pt x="937" y="466"/>
                </a:cubicBezTo>
                <a:cubicBezTo>
                  <a:pt x="935" y="471"/>
                  <a:pt x="932" y="480"/>
                  <a:pt x="932" y="480"/>
                </a:cubicBezTo>
                <a:cubicBezTo>
                  <a:pt x="926" y="563"/>
                  <a:pt x="921" y="565"/>
                  <a:pt x="865" y="619"/>
                </a:cubicBezTo>
                <a:cubicBezTo>
                  <a:pt x="847" y="637"/>
                  <a:pt x="855" y="646"/>
                  <a:pt x="827" y="653"/>
                </a:cubicBezTo>
                <a:cubicBezTo>
                  <a:pt x="818" y="659"/>
                  <a:pt x="807" y="661"/>
                  <a:pt x="798" y="667"/>
                </a:cubicBezTo>
                <a:cubicBezTo>
                  <a:pt x="762" y="691"/>
                  <a:pt x="808" y="676"/>
                  <a:pt x="764" y="687"/>
                </a:cubicBezTo>
                <a:cubicBezTo>
                  <a:pt x="742" y="721"/>
                  <a:pt x="688" y="705"/>
                  <a:pt x="654" y="701"/>
                </a:cubicBezTo>
                <a:cubicBezTo>
                  <a:pt x="633" y="693"/>
                  <a:pt x="613" y="705"/>
                  <a:pt x="592" y="711"/>
                </a:cubicBezTo>
                <a:cubicBezTo>
                  <a:pt x="573" y="722"/>
                  <a:pt x="552" y="727"/>
                  <a:pt x="534" y="739"/>
                </a:cubicBezTo>
                <a:cubicBezTo>
                  <a:pt x="524" y="746"/>
                  <a:pt x="505" y="759"/>
                  <a:pt x="505" y="759"/>
                </a:cubicBezTo>
                <a:cubicBezTo>
                  <a:pt x="499" y="768"/>
                  <a:pt x="495" y="780"/>
                  <a:pt x="486" y="787"/>
                </a:cubicBezTo>
                <a:cubicBezTo>
                  <a:pt x="481" y="790"/>
                  <a:pt x="476" y="793"/>
                  <a:pt x="472" y="797"/>
                </a:cubicBezTo>
                <a:cubicBezTo>
                  <a:pt x="452" y="820"/>
                  <a:pt x="441" y="847"/>
                  <a:pt x="419" y="869"/>
                </a:cubicBezTo>
                <a:cubicBezTo>
                  <a:pt x="414" y="883"/>
                  <a:pt x="410" y="923"/>
                  <a:pt x="395" y="931"/>
                </a:cubicBezTo>
                <a:cubicBezTo>
                  <a:pt x="369" y="944"/>
                  <a:pt x="352" y="940"/>
                  <a:pt x="328" y="955"/>
                </a:cubicBezTo>
                <a:cubicBezTo>
                  <a:pt x="307" y="954"/>
                  <a:pt x="284" y="960"/>
                  <a:pt x="265" y="951"/>
                </a:cubicBezTo>
                <a:cubicBezTo>
                  <a:pt x="256" y="947"/>
                  <a:pt x="264" y="931"/>
                  <a:pt x="260" y="922"/>
                </a:cubicBezTo>
                <a:cubicBezTo>
                  <a:pt x="251" y="900"/>
                  <a:pt x="223" y="880"/>
                  <a:pt x="203" y="869"/>
                </a:cubicBezTo>
                <a:cubicBezTo>
                  <a:pt x="176" y="855"/>
                  <a:pt x="121" y="851"/>
                  <a:pt x="92" y="845"/>
                </a:cubicBezTo>
                <a:cubicBezTo>
                  <a:pt x="65" y="818"/>
                  <a:pt x="43" y="811"/>
                  <a:pt x="6" y="802"/>
                </a:cubicBezTo>
                <a:cubicBezTo>
                  <a:pt x="0" y="784"/>
                  <a:pt x="1" y="792"/>
                  <a:pt x="1" y="778"/>
                </a:cubicBezTo>
              </a:path>
            </a:pathLst>
          </a:custGeom>
          <a:noFill/>
          <a:ln w="28575" cap="flat" cmpd="sng">
            <a:solidFill>
              <a:srgbClr val="99CC00"/>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541" name="未知">
            <a:hlinkClick r:id="rId3" action="ppaction://hlinksldjump"/>
          </p:cNvPr>
          <p:cNvSpPr/>
          <p:nvPr/>
        </p:nvSpPr>
        <p:spPr>
          <a:xfrm>
            <a:off x="3390900" y="5006975"/>
            <a:ext cx="1149350" cy="889000"/>
          </a:xfrm>
          <a:custGeom>
            <a:avLst/>
            <a:gdLst>
              <a:gd name="txL" fmla="*/ 0 w 724"/>
              <a:gd name="txT" fmla="*/ 0 h 560"/>
              <a:gd name="txR" fmla="*/ 724 w 724"/>
              <a:gd name="txB" fmla="*/ 560 h 560"/>
            </a:gdLst>
            <a:ahLst/>
            <a:cxnLst>
              <a:cxn ang="0">
                <a:pos x="3175" y="11112"/>
              </a:cxn>
              <a:cxn ang="0">
                <a:pos x="266700" y="0"/>
              </a:cxn>
              <a:cxn ang="0">
                <a:pos x="212725" y="52388"/>
              </a:cxn>
              <a:cxn ang="0">
                <a:pos x="288925" y="95250"/>
              </a:cxn>
              <a:cxn ang="0">
                <a:pos x="441325" y="250825"/>
              </a:cxn>
              <a:cxn ang="0">
                <a:pos x="563563" y="403225"/>
              </a:cxn>
              <a:cxn ang="0">
                <a:pos x="723900" y="563562"/>
              </a:cxn>
              <a:cxn ang="0">
                <a:pos x="1089025" y="715962"/>
              </a:cxn>
              <a:cxn ang="0">
                <a:pos x="1044575" y="784225"/>
              </a:cxn>
              <a:cxn ang="0">
                <a:pos x="1058863" y="882650"/>
              </a:cxn>
              <a:cxn ang="0">
                <a:pos x="792162" y="762000"/>
              </a:cxn>
              <a:cxn ang="0">
                <a:pos x="693737" y="700087"/>
              </a:cxn>
              <a:cxn ang="0">
                <a:pos x="593725" y="647700"/>
              </a:cxn>
              <a:cxn ang="0">
                <a:pos x="487363" y="609600"/>
              </a:cxn>
              <a:cxn ang="0">
                <a:pos x="296862" y="471487"/>
              </a:cxn>
              <a:cxn ang="0">
                <a:pos x="130175" y="311150"/>
              </a:cxn>
              <a:cxn ang="0">
                <a:pos x="98425" y="373062"/>
              </a:cxn>
              <a:cxn ang="0">
                <a:pos x="0" y="114300"/>
              </a:cxn>
              <a:cxn ang="0">
                <a:pos x="244475" y="242887"/>
              </a:cxn>
              <a:cxn ang="0">
                <a:pos x="174625" y="266700"/>
              </a:cxn>
              <a:cxn ang="0">
                <a:pos x="358775" y="419100"/>
              </a:cxn>
              <a:cxn ang="0">
                <a:pos x="511175" y="509587"/>
              </a:cxn>
              <a:cxn ang="0">
                <a:pos x="479425" y="438150"/>
              </a:cxn>
              <a:cxn ang="0">
                <a:pos x="388937" y="304800"/>
              </a:cxn>
              <a:cxn ang="0">
                <a:pos x="274638" y="147637"/>
              </a:cxn>
              <a:cxn ang="0">
                <a:pos x="198437" y="98425"/>
              </a:cxn>
              <a:cxn ang="0">
                <a:pos x="206375" y="174625"/>
              </a:cxn>
              <a:cxn ang="0">
                <a:pos x="3175" y="11112"/>
              </a:cxn>
            </a:cxnLst>
            <a:rect l="txL" t="txT" r="txR" b="txB"/>
            <a:pathLst>
              <a:path w="724" h="560">
                <a:moveTo>
                  <a:pt x="2" y="7"/>
                </a:moveTo>
                <a:lnTo>
                  <a:pt x="168" y="0"/>
                </a:lnTo>
                <a:lnTo>
                  <a:pt x="134" y="33"/>
                </a:lnTo>
                <a:cubicBezTo>
                  <a:pt x="134" y="44"/>
                  <a:pt x="160" y="39"/>
                  <a:pt x="182" y="60"/>
                </a:cubicBezTo>
                <a:cubicBezTo>
                  <a:pt x="206" y="81"/>
                  <a:pt x="249" y="126"/>
                  <a:pt x="278" y="158"/>
                </a:cubicBezTo>
                <a:cubicBezTo>
                  <a:pt x="299" y="182"/>
                  <a:pt x="323" y="221"/>
                  <a:pt x="355" y="254"/>
                </a:cubicBezTo>
                <a:cubicBezTo>
                  <a:pt x="377" y="275"/>
                  <a:pt x="402" y="320"/>
                  <a:pt x="456" y="355"/>
                </a:cubicBezTo>
                <a:cubicBezTo>
                  <a:pt x="505" y="382"/>
                  <a:pt x="655" y="421"/>
                  <a:pt x="686" y="451"/>
                </a:cubicBezTo>
                <a:cubicBezTo>
                  <a:pt x="724" y="476"/>
                  <a:pt x="661" y="477"/>
                  <a:pt x="658" y="494"/>
                </a:cubicBezTo>
                <a:cubicBezTo>
                  <a:pt x="655" y="511"/>
                  <a:pt x="693" y="558"/>
                  <a:pt x="667" y="556"/>
                </a:cubicBezTo>
                <a:cubicBezTo>
                  <a:pt x="638" y="560"/>
                  <a:pt x="532" y="498"/>
                  <a:pt x="499" y="480"/>
                </a:cubicBezTo>
                <a:cubicBezTo>
                  <a:pt x="482" y="470"/>
                  <a:pt x="458" y="453"/>
                  <a:pt x="437" y="441"/>
                </a:cubicBezTo>
                <a:cubicBezTo>
                  <a:pt x="421" y="432"/>
                  <a:pt x="396" y="417"/>
                  <a:pt x="374" y="408"/>
                </a:cubicBezTo>
                <a:cubicBezTo>
                  <a:pt x="357" y="400"/>
                  <a:pt x="326" y="389"/>
                  <a:pt x="307" y="384"/>
                </a:cubicBezTo>
                <a:cubicBezTo>
                  <a:pt x="276" y="366"/>
                  <a:pt x="228" y="328"/>
                  <a:pt x="187" y="297"/>
                </a:cubicBezTo>
                <a:cubicBezTo>
                  <a:pt x="165" y="274"/>
                  <a:pt x="107" y="210"/>
                  <a:pt x="82" y="196"/>
                </a:cubicBezTo>
                <a:lnTo>
                  <a:pt x="62" y="235"/>
                </a:lnTo>
                <a:lnTo>
                  <a:pt x="0" y="72"/>
                </a:lnTo>
                <a:lnTo>
                  <a:pt x="154" y="153"/>
                </a:lnTo>
                <a:lnTo>
                  <a:pt x="110" y="168"/>
                </a:lnTo>
                <a:cubicBezTo>
                  <a:pt x="123" y="186"/>
                  <a:pt x="191" y="238"/>
                  <a:pt x="226" y="264"/>
                </a:cubicBezTo>
                <a:cubicBezTo>
                  <a:pt x="261" y="290"/>
                  <a:pt x="309" y="319"/>
                  <a:pt x="322" y="321"/>
                </a:cubicBezTo>
                <a:cubicBezTo>
                  <a:pt x="334" y="323"/>
                  <a:pt x="315" y="297"/>
                  <a:pt x="302" y="276"/>
                </a:cubicBezTo>
                <a:cubicBezTo>
                  <a:pt x="289" y="255"/>
                  <a:pt x="264" y="216"/>
                  <a:pt x="245" y="192"/>
                </a:cubicBezTo>
                <a:cubicBezTo>
                  <a:pt x="224" y="162"/>
                  <a:pt x="193" y="115"/>
                  <a:pt x="173" y="93"/>
                </a:cubicBezTo>
                <a:cubicBezTo>
                  <a:pt x="153" y="71"/>
                  <a:pt x="132" y="59"/>
                  <a:pt x="125" y="62"/>
                </a:cubicBezTo>
                <a:lnTo>
                  <a:pt x="130" y="110"/>
                </a:lnTo>
                <a:lnTo>
                  <a:pt x="2" y="7"/>
                </a:lnTo>
                <a:close/>
              </a:path>
            </a:pathLst>
          </a:custGeom>
          <a:solidFill>
            <a:srgbClr val="FF0000"/>
          </a:solidFill>
          <a:ln w="9525">
            <a:noFill/>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542" name="未知">
            <a:hlinkClick r:id="" action="ppaction://noaction"/>
          </p:cNvPr>
          <p:cNvSpPr/>
          <p:nvPr/>
        </p:nvSpPr>
        <p:spPr>
          <a:xfrm>
            <a:off x="2514600" y="4419600"/>
            <a:ext cx="479425" cy="746125"/>
          </a:xfrm>
          <a:custGeom>
            <a:avLst/>
            <a:gdLst>
              <a:gd name="txL" fmla="*/ 0 w 302"/>
              <a:gd name="txT" fmla="*/ 0 h 470"/>
              <a:gd name="txR" fmla="*/ 302 w 302"/>
              <a:gd name="txB" fmla="*/ 470 h 470"/>
            </a:gdLst>
            <a:ahLst/>
            <a:cxnLst>
              <a:cxn ang="0">
                <a:pos x="425450" y="0"/>
              </a:cxn>
              <a:cxn ang="0">
                <a:pos x="349250" y="120650"/>
              </a:cxn>
              <a:cxn ang="0">
                <a:pos x="449263" y="342900"/>
              </a:cxn>
              <a:cxn ang="0">
                <a:pos x="479425" y="411163"/>
              </a:cxn>
              <a:cxn ang="0">
                <a:pos x="433388" y="547688"/>
              </a:cxn>
              <a:cxn ang="0">
                <a:pos x="373062" y="593725"/>
              </a:cxn>
              <a:cxn ang="0">
                <a:pos x="327025" y="577850"/>
              </a:cxn>
              <a:cxn ang="0">
                <a:pos x="304800" y="571500"/>
              </a:cxn>
              <a:cxn ang="0">
                <a:pos x="258762" y="555625"/>
              </a:cxn>
              <a:cxn ang="0">
                <a:pos x="166687" y="585788"/>
              </a:cxn>
              <a:cxn ang="0">
                <a:pos x="106363" y="631825"/>
              </a:cxn>
              <a:cxn ang="0">
                <a:pos x="68262" y="700088"/>
              </a:cxn>
              <a:cxn ang="0">
                <a:pos x="22225" y="730250"/>
              </a:cxn>
              <a:cxn ang="0">
                <a:pos x="0" y="746125"/>
              </a:cxn>
            </a:cxnLst>
            <a:rect l="txL" t="txT" r="txR" b="txB"/>
            <a:pathLst>
              <a:path w="302" h="470">
                <a:moveTo>
                  <a:pt x="268" y="0"/>
                </a:moveTo>
                <a:cubicBezTo>
                  <a:pt x="252" y="12"/>
                  <a:pt x="231" y="60"/>
                  <a:pt x="220" y="76"/>
                </a:cubicBezTo>
                <a:cubicBezTo>
                  <a:pt x="203" y="139"/>
                  <a:pt x="234" y="183"/>
                  <a:pt x="283" y="216"/>
                </a:cubicBezTo>
                <a:cubicBezTo>
                  <a:pt x="288" y="231"/>
                  <a:pt x="297" y="244"/>
                  <a:pt x="302" y="259"/>
                </a:cubicBezTo>
                <a:cubicBezTo>
                  <a:pt x="299" y="288"/>
                  <a:pt x="300" y="329"/>
                  <a:pt x="273" y="345"/>
                </a:cubicBezTo>
                <a:cubicBezTo>
                  <a:pt x="262" y="364"/>
                  <a:pt x="252" y="362"/>
                  <a:pt x="235" y="374"/>
                </a:cubicBezTo>
                <a:cubicBezTo>
                  <a:pt x="225" y="371"/>
                  <a:pt x="216" y="367"/>
                  <a:pt x="206" y="364"/>
                </a:cubicBezTo>
                <a:cubicBezTo>
                  <a:pt x="201" y="363"/>
                  <a:pt x="197" y="362"/>
                  <a:pt x="192" y="360"/>
                </a:cubicBezTo>
                <a:cubicBezTo>
                  <a:pt x="182" y="357"/>
                  <a:pt x="163" y="350"/>
                  <a:pt x="163" y="350"/>
                </a:cubicBezTo>
                <a:cubicBezTo>
                  <a:pt x="139" y="354"/>
                  <a:pt x="125" y="356"/>
                  <a:pt x="105" y="369"/>
                </a:cubicBezTo>
                <a:cubicBezTo>
                  <a:pt x="89" y="379"/>
                  <a:pt x="85" y="392"/>
                  <a:pt x="67" y="398"/>
                </a:cubicBezTo>
                <a:cubicBezTo>
                  <a:pt x="58" y="423"/>
                  <a:pt x="65" y="408"/>
                  <a:pt x="43" y="441"/>
                </a:cubicBezTo>
                <a:cubicBezTo>
                  <a:pt x="37" y="451"/>
                  <a:pt x="24" y="454"/>
                  <a:pt x="14" y="460"/>
                </a:cubicBezTo>
                <a:cubicBezTo>
                  <a:pt x="9" y="463"/>
                  <a:pt x="0" y="470"/>
                  <a:pt x="0" y="470"/>
                </a:cubicBezTo>
              </a:path>
            </a:pathLst>
          </a:custGeom>
          <a:noFill/>
          <a:ln w="28575" cap="flat" cmpd="sng">
            <a:solidFill>
              <a:srgbClr val="99CC00"/>
            </a:solidFill>
            <a:prstDash val="solid"/>
            <a:round/>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711791" name="未知"/>
          <p:cNvSpPr/>
          <p:nvPr/>
        </p:nvSpPr>
        <p:spPr>
          <a:xfrm>
            <a:off x="2514600" y="4648200"/>
            <a:ext cx="887413" cy="388938"/>
          </a:xfrm>
          <a:custGeom>
            <a:avLst/>
            <a:gdLst>
              <a:gd name="txL" fmla="*/ 0 w 559"/>
              <a:gd name="txT" fmla="*/ 0 h 245"/>
              <a:gd name="txR" fmla="*/ 559 w 559"/>
              <a:gd name="txB" fmla="*/ 245 h 245"/>
            </a:gdLst>
            <a:ahLst/>
            <a:cxnLst>
              <a:cxn ang="0">
                <a:pos x="887413" y="365125"/>
              </a:cxn>
              <a:cxn ang="0">
                <a:pos x="830263" y="139700"/>
              </a:cxn>
              <a:cxn ang="0">
                <a:pos x="769938" y="41275"/>
              </a:cxn>
              <a:cxn ang="0">
                <a:pos x="661988" y="11113"/>
              </a:cxn>
              <a:cxn ang="0">
                <a:pos x="547688" y="17463"/>
              </a:cxn>
              <a:cxn ang="0">
                <a:pos x="280988" y="117475"/>
              </a:cxn>
              <a:cxn ang="0">
                <a:pos x="174625" y="93663"/>
              </a:cxn>
              <a:cxn ang="0">
                <a:pos x="236538" y="41275"/>
              </a:cxn>
              <a:cxn ang="0">
                <a:pos x="0" y="41275"/>
              </a:cxn>
              <a:cxn ang="0">
                <a:pos x="128588" y="201613"/>
              </a:cxn>
              <a:cxn ang="0">
                <a:pos x="144463" y="139700"/>
              </a:cxn>
              <a:cxn ang="0">
                <a:pos x="242888" y="169863"/>
              </a:cxn>
              <a:cxn ang="0">
                <a:pos x="373063" y="169863"/>
              </a:cxn>
              <a:cxn ang="0">
                <a:pos x="487363" y="131763"/>
              </a:cxn>
              <a:cxn ang="0">
                <a:pos x="593725" y="87313"/>
              </a:cxn>
              <a:cxn ang="0">
                <a:pos x="715963" y="109538"/>
              </a:cxn>
              <a:cxn ang="0">
                <a:pos x="754063" y="169863"/>
              </a:cxn>
              <a:cxn ang="0">
                <a:pos x="762000" y="361950"/>
              </a:cxn>
              <a:cxn ang="0">
                <a:pos x="800100" y="331788"/>
              </a:cxn>
              <a:cxn ang="0">
                <a:pos x="887413" y="365125"/>
              </a:cxn>
            </a:cxnLst>
            <a:rect l="txL" t="txT" r="txR" b="txB"/>
            <a:pathLst>
              <a:path w="559" h="245">
                <a:moveTo>
                  <a:pt x="559" y="230"/>
                </a:moveTo>
                <a:cubicBezTo>
                  <a:pt x="557" y="207"/>
                  <a:pt x="532" y="113"/>
                  <a:pt x="523" y="88"/>
                </a:cubicBezTo>
                <a:cubicBezTo>
                  <a:pt x="512" y="57"/>
                  <a:pt x="508" y="45"/>
                  <a:pt x="485" y="26"/>
                </a:cubicBezTo>
                <a:cubicBezTo>
                  <a:pt x="457" y="3"/>
                  <a:pt x="449" y="16"/>
                  <a:pt x="417" y="7"/>
                </a:cubicBezTo>
                <a:cubicBezTo>
                  <a:pt x="394" y="5"/>
                  <a:pt x="392" y="0"/>
                  <a:pt x="345" y="11"/>
                </a:cubicBezTo>
                <a:cubicBezTo>
                  <a:pt x="293" y="48"/>
                  <a:pt x="241" y="66"/>
                  <a:pt x="177" y="74"/>
                </a:cubicBezTo>
                <a:cubicBezTo>
                  <a:pt x="141" y="67"/>
                  <a:pt x="146" y="65"/>
                  <a:pt x="110" y="59"/>
                </a:cubicBezTo>
                <a:lnTo>
                  <a:pt x="149" y="26"/>
                </a:lnTo>
                <a:lnTo>
                  <a:pt x="0" y="26"/>
                </a:lnTo>
                <a:lnTo>
                  <a:pt x="81" y="127"/>
                </a:lnTo>
                <a:lnTo>
                  <a:pt x="91" y="88"/>
                </a:lnTo>
                <a:cubicBezTo>
                  <a:pt x="109" y="86"/>
                  <a:pt x="129" y="104"/>
                  <a:pt x="153" y="107"/>
                </a:cubicBezTo>
                <a:cubicBezTo>
                  <a:pt x="177" y="110"/>
                  <a:pt x="209" y="111"/>
                  <a:pt x="235" y="107"/>
                </a:cubicBezTo>
                <a:cubicBezTo>
                  <a:pt x="254" y="94"/>
                  <a:pt x="287" y="92"/>
                  <a:pt x="307" y="83"/>
                </a:cubicBezTo>
                <a:cubicBezTo>
                  <a:pt x="332" y="72"/>
                  <a:pt x="347" y="61"/>
                  <a:pt x="374" y="55"/>
                </a:cubicBezTo>
                <a:cubicBezTo>
                  <a:pt x="396" y="53"/>
                  <a:pt x="436" y="63"/>
                  <a:pt x="451" y="69"/>
                </a:cubicBezTo>
                <a:cubicBezTo>
                  <a:pt x="460" y="77"/>
                  <a:pt x="475" y="107"/>
                  <a:pt x="475" y="107"/>
                </a:cubicBezTo>
                <a:cubicBezTo>
                  <a:pt x="482" y="125"/>
                  <a:pt x="475" y="216"/>
                  <a:pt x="480" y="228"/>
                </a:cubicBezTo>
                <a:cubicBezTo>
                  <a:pt x="485" y="245"/>
                  <a:pt x="491" y="209"/>
                  <a:pt x="504" y="209"/>
                </a:cubicBezTo>
                <a:cubicBezTo>
                  <a:pt x="513" y="208"/>
                  <a:pt x="551" y="233"/>
                  <a:pt x="559" y="230"/>
                </a:cubicBezTo>
                <a:close/>
              </a:path>
            </a:pathLst>
          </a:custGeom>
          <a:solidFill>
            <a:srgbClr val="FF0000"/>
          </a:solidFill>
          <a:ln w="9525">
            <a:noFill/>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711792" name="未知"/>
          <p:cNvSpPr/>
          <p:nvPr/>
        </p:nvSpPr>
        <p:spPr>
          <a:xfrm>
            <a:off x="2438400" y="4724400"/>
            <a:ext cx="857250" cy="247650"/>
          </a:xfrm>
          <a:custGeom>
            <a:avLst/>
            <a:gdLst>
              <a:gd name="txL" fmla="*/ 0 w 540"/>
              <a:gd name="txT" fmla="*/ 0 h 156"/>
              <a:gd name="txR" fmla="*/ 540 w 540"/>
              <a:gd name="txB" fmla="*/ 156 h 156"/>
            </a:gdLst>
            <a:ahLst/>
            <a:cxnLst>
              <a:cxn ang="0">
                <a:pos x="100012" y="30163"/>
              </a:cxn>
              <a:cxn ang="0">
                <a:pos x="176212" y="138112"/>
              </a:cxn>
              <a:cxn ang="0">
                <a:pos x="290512" y="141287"/>
              </a:cxn>
              <a:cxn ang="0">
                <a:pos x="450850" y="130175"/>
              </a:cxn>
              <a:cxn ang="0">
                <a:pos x="541337" y="100012"/>
              </a:cxn>
              <a:cxn ang="0">
                <a:pos x="598487" y="92075"/>
              </a:cxn>
              <a:cxn ang="0">
                <a:pos x="671512" y="87312"/>
              </a:cxn>
              <a:cxn ang="0">
                <a:pos x="736600" y="122238"/>
              </a:cxn>
              <a:cxn ang="0">
                <a:pos x="728662" y="61913"/>
              </a:cxn>
              <a:cxn ang="0">
                <a:pos x="857250" y="247650"/>
              </a:cxn>
              <a:cxn ang="0">
                <a:pos x="674687" y="190500"/>
              </a:cxn>
              <a:cxn ang="0">
                <a:pos x="720725" y="163512"/>
              </a:cxn>
              <a:cxn ang="0">
                <a:pos x="660400" y="141287"/>
              </a:cxn>
              <a:cxn ang="0">
                <a:pos x="587375" y="144462"/>
              </a:cxn>
              <a:cxn ang="0">
                <a:pos x="522287" y="163512"/>
              </a:cxn>
              <a:cxn ang="0">
                <a:pos x="419100" y="190500"/>
              </a:cxn>
              <a:cxn ang="0">
                <a:pos x="282575" y="206375"/>
              </a:cxn>
              <a:cxn ang="0">
                <a:pos x="100012" y="198437"/>
              </a:cxn>
              <a:cxn ang="0">
                <a:pos x="23812" y="100012"/>
              </a:cxn>
              <a:cxn ang="0">
                <a:pos x="0" y="0"/>
              </a:cxn>
              <a:cxn ang="0">
                <a:pos x="100012" y="30163"/>
              </a:cxn>
            </a:cxnLst>
            <a:rect l="txL" t="txT" r="txR" b="txB"/>
            <a:pathLst>
              <a:path w="540" h="156">
                <a:moveTo>
                  <a:pt x="63" y="19"/>
                </a:moveTo>
                <a:cubicBezTo>
                  <a:pt x="71" y="32"/>
                  <a:pt x="52" y="77"/>
                  <a:pt x="111" y="87"/>
                </a:cubicBezTo>
                <a:cubicBezTo>
                  <a:pt x="131" y="99"/>
                  <a:pt x="154" y="90"/>
                  <a:pt x="183" y="89"/>
                </a:cubicBezTo>
                <a:cubicBezTo>
                  <a:pt x="212" y="88"/>
                  <a:pt x="258" y="86"/>
                  <a:pt x="284" y="82"/>
                </a:cubicBezTo>
                <a:cubicBezTo>
                  <a:pt x="310" y="78"/>
                  <a:pt x="326" y="67"/>
                  <a:pt x="341" y="63"/>
                </a:cubicBezTo>
                <a:cubicBezTo>
                  <a:pt x="356" y="59"/>
                  <a:pt x="363" y="59"/>
                  <a:pt x="377" y="58"/>
                </a:cubicBezTo>
                <a:cubicBezTo>
                  <a:pt x="398" y="55"/>
                  <a:pt x="409" y="52"/>
                  <a:pt x="423" y="55"/>
                </a:cubicBezTo>
                <a:cubicBezTo>
                  <a:pt x="437" y="58"/>
                  <a:pt x="458" y="80"/>
                  <a:pt x="464" y="77"/>
                </a:cubicBezTo>
                <a:lnTo>
                  <a:pt x="459" y="39"/>
                </a:lnTo>
                <a:lnTo>
                  <a:pt x="540" y="156"/>
                </a:lnTo>
                <a:lnTo>
                  <a:pt x="425" y="120"/>
                </a:lnTo>
                <a:lnTo>
                  <a:pt x="454" y="103"/>
                </a:lnTo>
                <a:lnTo>
                  <a:pt x="416" y="89"/>
                </a:lnTo>
                <a:lnTo>
                  <a:pt x="370" y="91"/>
                </a:lnTo>
                <a:cubicBezTo>
                  <a:pt x="358" y="94"/>
                  <a:pt x="345" y="97"/>
                  <a:pt x="329" y="103"/>
                </a:cubicBezTo>
                <a:cubicBezTo>
                  <a:pt x="311" y="108"/>
                  <a:pt x="289" y="116"/>
                  <a:pt x="264" y="120"/>
                </a:cubicBezTo>
                <a:cubicBezTo>
                  <a:pt x="229" y="126"/>
                  <a:pt x="211" y="129"/>
                  <a:pt x="178" y="130"/>
                </a:cubicBezTo>
                <a:cubicBezTo>
                  <a:pt x="145" y="131"/>
                  <a:pt x="90" y="136"/>
                  <a:pt x="63" y="125"/>
                </a:cubicBezTo>
                <a:cubicBezTo>
                  <a:pt x="21" y="111"/>
                  <a:pt x="26" y="84"/>
                  <a:pt x="15" y="63"/>
                </a:cubicBezTo>
                <a:cubicBezTo>
                  <a:pt x="4" y="42"/>
                  <a:pt x="0" y="13"/>
                  <a:pt x="0" y="0"/>
                </a:cubicBezTo>
                <a:cubicBezTo>
                  <a:pt x="0" y="0"/>
                  <a:pt x="63" y="19"/>
                  <a:pt x="63" y="19"/>
                </a:cubicBezTo>
                <a:close/>
              </a:path>
            </a:pathLst>
          </a:custGeom>
          <a:solidFill>
            <a:srgbClr val="FF0000"/>
          </a:solidFill>
          <a:ln w="9525">
            <a:noFill/>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711793" name="未知"/>
          <p:cNvSpPr/>
          <p:nvPr/>
        </p:nvSpPr>
        <p:spPr>
          <a:xfrm>
            <a:off x="2743200" y="4827588"/>
            <a:ext cx="495300" cy="268287"/>
          </a:xfrm>
          <a:custGeom>
            <a:avLst/>
            <a:gdLst>
              <a:gd name="txL" fmla="*/ 0 w 312"/>
              <a:gd name="txT" fmla="*/ 0 h 169"/>
              <a:gd name="txR" fmla="*/ 312 w 312"/>
              <a:gd name="txB" fmla="*/ 169 h 169"/>
            </a:gdLst>
            <a:ahLst/>
            <a:cxnLst>
              <a:cxn ang="0">
                <a:pos x="495300" y="182562"/>
              </a:cxn>
              <a:cxn ang="0">
                <a:pos x="449263" y="174625"/>
              </a:cxn>
              <a:cxn ang="0">
                <a:pos x="331787" y="141287"/>
              </a:cxn>
              <a:cxn ang="0">
                <a:pos x="149225" y="76200"/>
              </a:cxn>
              <a:cxn ang="0">
                <a:pos x="179387" y="52387"/>
              </a:cxn>
              <a:cxn ang="0">
                <a:pos x="0" y="0"/>
              </a:cxn>
              <a:cxn ang="0">
                <a:pos x="117475" y="141287"/>
              </a:cxn>
              <a:cxn ang="0">
                <a:pos x="117475" y="103187"/>
              </a:cxn>
              <a:cxn ang="0">
                <a:pos x="179387" y="133350"/>
              </a:cxn>
              <a:cxn ang="0">
                <a:pos x="323850" y="193675"/>
              </a:cxn>
              <a:cxn ang="0">
                <a:pos x="446088" y="242887"/>
              </a:cxn>
              <a:cxn ang="0">
                <a:pos x="479425" y="258762"/>
              </a:cxn>
              <a:cxn ang="0">
                <a:pos x="495300" y="182562"/>
              </a:cxn>
            </a:cxnLst>
            <a:rect l="txL" t="txT" r="txR" b="txB"/>
            <a:pathLst>
              <a:path w="312" h="169">
                <a:moveTo>
                  <a:pt x="312" y="115"/>
                </a:moveTo>
                <a:cubicBezTo>
                  <a:pt x="310" y="105"/>
                  <a:pt x="300" y="114"/>
                  <a:pt x="283" y="110"/>
                </a:cubicBezTo>
                <a:cubicBezTo>
                  <a:pt x="266" y="106"/>
                  <a:pt x="240" y="99"/>
                  <a:pt x="209" y="89"/>
                </a:cubicBezTo>
                <a:cubicBezTo>
                  <a:pt x="178" y="79"/>
                  <a:pt x="110" y="57"/>
                  <a:pt x="94" y="48"/>
                </a:cubicBezTo>
                <a:lnTo>
                  <a:pt x="113" y="33"/>
                </a:lnTo>
                <a:lnTo>
                  <a:pt x="0" y="0"/>
                </a:lnTo>
                <a:lnTo>
                  <a:pt x="74" y="89"/>
                </a:lnTo>
                <a:lnTo>
                  <a:pt x="74" y="65"/>
                </a:lnTo>
                <a:cubicBezTo>
                  <a:pt x="78" y="69"/>
                  <a:pt x="108" y="82"/>
                  <a:pt x="113" y="84"/>
                </a:cubicBezTo>
                <a:cubicBezTo>
                  <a:pt x="123" y="92"/>
                  <a:pt x="191" y="119"/>
                  <a:pt x="204" y="122"/>
                </a:cubicBezTo>
                <a:cubicBezTo>
                  <a:pt x="233" y="134"/>
                  <a:pt x="265" y="146"/>
                  <a:pt x="281" y="153"/>
                </a:cubicBezTo>
                <a:cubicBezTo>
                  <a:pt x="297" y="160"/>
                  <a:pt x="297" y="169"/>
                  <a:pt x="302" y="163"/>
                </a:cubicBezTo>
                <a:lnTo>
                  <a:pt x="312" y="115"/>
                </a:lnTo>
                <a:close/>
              </a:path>
            </a:pathLst>
          </a:custGeom>
          <a:solidFill>
            <a:srgbClr val="FF0000"/>
          </a:solidFill>
          <a:ln w="9525">
            <a:noFill/>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711794" name="未知"/>
          <p:cNvSpPr/>
          <p:nvPr/>
        </p:nvSpPr>
        <p:spPr>
          <a:xfrm>
            <a:off x="2716213" y="4732338"/>
            <a:ext cx="514350" cy="658812"/>
          </a:xfrm>
          <a:custGeom>
            <a:avLst/>
            <a:gdLst>
              <a:gd name="txL" fmla="*/ 0 w 324"/>
              <a:gd name="txT" fmla="*/ 0 h 415"/>
              <a:gd name="txR" fmla="*/ 324 w 324"/>
              <a:gd name="txB" fmla="*/ 415 h 415"/>
            </a:gdLst>
            <a:ahLst/>
            <a:cxnLst>
              <a:cxn ang="0">
                <a:pos x="149225" y="0"/>
              </a:cxn>
              <a:cxn ang="0">
                <a:pos x="255588" y="30162"/>
              </a:cxn>
              <a:cxn ang="0">
                <a:pos x="301625" y="57150"/>
              </a:cxn>
              <a:cxn ang="0">
                <a:pos x="334962" y="95250"/>
              </a:cxn>
              <a:cxn ang="0">
                <a:pos x="377825" y="152400"/>
              </a:cxn>
              <a:cxn ang="0">
                <a:pos x="407988" y="217487"/>
              </a:cxn>
              <a:cxn ang="0">
                <a:pos x="427038" y="261937"/>
              </a:cxn>
              <a:cxn ang="0">
                <a:pos x="454025" y="338137"/>
              </a:cxn>
              <a:cxn ang="0">
                <a:pos x="473075" y="430212"/>
              </a:cxn>
              <a:cxn ang="0">
                <a:pos x="514350" y="411162"/>
              </a:cxn>
              <a:cxn ang="0">
                <a:pos x="487363" y="658812"/>
              </a:cxn>
              <a:cxn ang="0">
                <a:pos x="385762" y="430212"/>
              </a:cxn>
              <a:cxn ang="0">
                <a:pos x="430213" y="441325"/>
              </a:cxn>
              <a:cxn ang="0">
                <a:pos x="415925" y="357187"/>
              </a:cxn>
              <a:cxn ang="0">
                <a:pos x="377825" y="274637"/>
              </a:cxn>
              <a:cxn ang="0">
                <a:pos x="244475" y="98425"/>
              </a:cxn>
              <a:cxn ang="0">
                <a:pos x="152400" y="60325"/>
              </a:cxn>
              <a:cxn ang="0">
                <a:pos x="111125" y="65087"/>
              </a:cxn>
              <a:cxn ang="0">
                <a:pos x="61913" y="71437"/>
              </a:cxn>
              <a:cxn ang="0">
                <a:pos x="0" y="26987"/>
              </a:cxn>
              <a:cxn ang="0">
                <a:pos x="80962" y="0"/>
              </a:cxn>
              <a:cxn ang="0">
                <a:pos x="149225" y="0"/>
              </a:cxn>
            </a:cxnLst>
            <a:rect l="txL" t="txT" r="txR" b="txB"/>
            <a:pathLst>
              <a:path w="324" h="415">
                <a:moveTo>
                  <a:pt x="94" y="0"/>
                </a:moveTo>
                <a:cubicBezTo>
                  <a:pt x="104" y="3"/>
                  <a:pt x="151" y="16"/>
                  <a:pt x="161" y="19"/>
                </a:cubicBezTo>
                <a:cubicBezTo>
                  <a:pt x="173" y="27"/>
                  <a:pt x="180" y="29"/>
                  <a:pt x="190" y="36"/>
                </a:cubicBezTo>
                <a:cubicBezTo>
                  <a:pt x="193" y="45"/>
                  <a:pt x="203" y="54"/>
                  <a:pt x="211" y="60"/>
                </a:cubicBezTo>
                <a:cubicBezTo>
                  <a:pt x="216" y="71"/>
                  <a:pt x="227" y="90"/>
                  <a:pt x="238" y="96"/>
                </a:cubicBezTo>
                <a:cubicBezTo>
                  <a:pt x="243" y="110"/>
                  <a:pt x="246" y="126"/>
                  <a:pt x="257" y="137"/>
                </a:cubicBezTo>
                <a:cubicBezTo>
                  <a:pt x="261" y="147"/>
                  <a:pt x="266" y="155"/>
                  <a:pt x="269" y="165"/>
                </a:cubicBezTo>
                <a:lnTo>
                  <a:pt x="286" y="213"/>
                </a:lnTo>
                <a:cubicBezTo>
                  <a:pt x="288" y="222"/>
                  <a:pt x="298" y="269"/>
                  <a:pt x="298" y="271"/>
                </a:cubicBezTo>
                <a:lnTo>
                  <a:pt x="324" y="259"/>
                </a:lnTo>
                <a:lnTo>
                  <a:pt x="307" y="415"/>
                </a:lnTo>
                <a:lnTo>
                  <a:pt x="243" y="271"/>
                </a:lnTo>
                <a:lnTo>
                  <a:pt x="271" y="278"/>
                </a:lnTo>
                <a:cubicBezTo>
                  <a:pt x="268" y="268"/>
                  <a:pt x="268" y="233"/>
                  <a:pt x="262" y="225"/>
                </a:cubicBezTo>
                <a:lnTo>
                  <a:pt x="238" y="173"/>
                </a:lnTo>
                <a:cubicBezTo>
                  <a:pt x="224" y="135"/>
                  <a:pt x="201" y="69"/>
                  <a:pt x="154" y="62"/>
                </a:cubicBezTo>
                <a:cubicBezTo>
                  <a:pt x="145" y="53"/>
                  <a:pt x="108" y="43"/>
                  <a:pt x="96" y="38"/>
                </a:cubicBezTo>
                <a:lnTo>
                  <a:pt x="70" y="41"/>
                </a:lnTo>
                <a:lnTo>
                  <a:pt x="39" y="45"/>
                </a:lnTo>
                <a:lnTo>
                  <a:pt x="0" y="17"/>
                </a:lnTo>
                <a:cubicBezTo>
                  <a:pt x="11" y="11"/>
                  <a:pt x="26" y="3"/>
                  <a:pt x="51" y="0"/>
                </a:cubicBezTo>
                <a:lnTo>
                  <a:pt x="94" y="0"/>
                </a:lnTo>
                <a:close/>
              </a:path>
            </a:pathLst>
          </a:custGeom>
          <a:solidFill>
            <a:srgbClr val="FF0000"/>
          </a:solidFill>
          <a:ln w="9525">
            <a:noFill/>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711795" name="未知"/>
          <p:cNvSpPr/>
          <p:nvPr/>
        </p:nvSpPr>
        <p:spPr>
          <a:xfrm>
            <a:off x="1619250" y="5445125"/>
            <a:ext cx="1584325" cy="547688"/>
          </a:xfrm>
          <a:custGeom>
            <a:avLst/>
            <a:gdLst>
              <a:gd name="txL" fmla="*/ 0 w 998"/>
              <a:gd name="txT" fmla="*/ 0 h 345"/>
              <a:gd name="txR" fmla="*/ 998 w 998"/>
              <a:gd name="txB" fmla="*/ 345 h 345"/>
            </a:gdLst>
            <a:ahLst/>
            <a:cxnLst>
              <a:cxn ang="0">
                <a:pos x="1390650" y="247650"/>
              </a:cxn>
              <a:cxn ang="0">
                <a:pos x="1243013" y="411163"/>
              </a:cxn>
              <a:cxn ang="0">
                <a:pos x="1071563" y="452438"/>
              </a:cxn>
              <a:cxn ang="0">
                <a:pos x="919163" y="427038"/>
              </a:cxn>
              <a:cxn ang="0">
                <a:pos x="827088" y="381000"/>
              </a:cxn>
              <a:cxn ang="0">
                <a:pos x="663575" y="350838"/>
              </a:cxn>
              <a:cxn ang="0">
                <a:pos x="484188" y="350838"/>
              </a:cxn>
              <a:cxn ang="0">
                <a:pos x="252413" y="296863"/>
              </a:cxn>
              <a:cxn ang="0">
                <a:pos x="293688" y="261938"/>
              </a:cxn>
              <a:cxn ang="0">
                <a:pos x="0" y="133350"/>
              </a:cxn>
              <a:cxn ang="0">
                <a:pos x="244475" y="403225"/>
              </a:cxn>
              <a:cxn ang="0">
                <a:pos x="239713" y="354013"/>
              </a:cxn>
              <a:cxn ang="0">
                <a:pos x="503238" y="414338"/>
              </a:cxn>
              <a:cxn ang="0">
                <a:pos x="666750" y="422275"/>
              </a:cxn>
              <a:cxn ang="0">
                <a:pos x="796925" y="465138"/>
              </a:cxn>
              <a:cxn ang="0">
                <a:pos x="960438" y="528638"/>
              </a:cxn>
              <a:cxn ang="0">
                <a:pos x="1090613" y="544513"/>
              </a:cxn>
              <a:cxn ang="0">
                <a:pos x="1227138" y="509588"/>
              </a:cxn>
              <a:cxn ang="0">
                <a:pos x="1357313" y="452438"/>
              </a:cxn>
              <a:cxn ang="0">
                <a:pos x="1392238" y="427038"/>
              </a:cxn>
              <a:cxn ang="0">
                <a:pos x="1436688" y="384175"/>
              </a:cxn>
              <a:cxn ang="0">
                <a:pos x="1493838" y="293688"/>
              </a:cxn>
              <a:cxn ang="0">
                <a:pos x="1544638" y="182563"/>
              </a:cxn>
              <a:cxn ang="0">
                <a:pos x="1573213" y="46038"/>
              </a:cxn>
              <a:cxn ang="0">
                <a:pos x="1476375" y="0"/>
              </a:cxn>
              <a:cxn ang="0">
                <a:pos x="1390650" y="247650"/>
              </a:cxn>
            </a:cxnLst>
            <a:rect l="txL" t="txT" r="txR" b="txB"/>
            <a:pathLst>
              <a:path w="998" h="345">
                <a:moveTo>
                  <a:pt x="876" y="156"/>
                </a:moveTo>
                <a:cubicBezTo>
                  <a:pt x="860" y="181"/>
                  <a:pt x="817" y="237"/>
                  <a:pt x="783" y="259"/>
                </a:cubicBezTo>
                <a:cubicBezTo>
                  <a:pt x="761" y="269"/>
                  <a:pt x="707" y="282"/>
                  <a:pt x="675" y="285"/>
                </a:cubicBezTo>
                <a:cubicBezTo>
                  <a:pt x="642" y="282"/>
                  <a:pt x="612" y="274"/>
                  <a:pt x="579" y="269"/>
                </a:cubicBezTo>
                <a:cubicBezTo>
                  <a:pt x="553" y="261"/>
                  <a:pt x="548" y="248"/>
                  <a:pt x="521" y="240"/>
                </a:cubicBezTo>
                <a:cubicBezTo>
                  <a:pt x="497" y="223"/>
                  <a:pt x="445" y="222"/>
                  <a:pt x="418" y="221"/>
                </a:cubicBezTo>
                <a:cubicBezTo>
                  <a:pt x="379" y="215"/>
                  <a:pt x="348" y="227"/>
                  <a:pt x="305" y="221"/>
                </a:cubicBezTo>
                <a:cubicBezTo>
                  <a:pt x="262" y="215"/>
                  <a:pt x="179" y="196"/>
                  <a:pt x="159" y="187"/>
                </a:cubicBezTo>
                <a:cubicBezTo>
                  <a:pt x="153" y="183"/>
                  <a:pt x="211" y="176"/>
                  <a:pt x="185" y="165"/>
                </a:cubicBezTo>
                <a:lnTo>
                  <a:pt x="0" y="84"/>
                </a:lnTo>
                <a:lnTo>
                  <a:pt x="154" y="254"/>
                </a:lnTo>
                <a:lnTo>
                  <a:pt x="151" y="223"/>
                </a:lnTo>
                <a:cubicBezTo>
                  <a:pt x="180" y="226"/>
                  <a:pt x="280" y="252"/>
                  <a:pt x="317" y="261"/>
                </a:cubicBezTo>
                <a:cubicBezTo>
                  <a:pt x="362" y="270"/>
                  <a:pt x="389" y="261"/>
                  <a:pt x="420" y="266"/>
                </a:cubicBezTo>
                <a:cubicBezTo>
                  <a:pt x="451" y="271"/>
                  <a:pt x="483" y="285"/>
                  <a:pt x="502" y="293"/>
                </a:cubicBezTo>
                <a:cubicBezTo>
                  <a:pt x="533" y="304"/>
                  <a:pt x="574" y="324"/>
                  <a:pt x="605" y="333"/>
                </a:cubicBezTo>
                <a:cubicBezTo>
                  <a:pt x="636" y="339"/>
                  <a:pt x="659" y="345"/>
                  <a:pt x="687" y="343"/>
                </a:cubicBezTo>
                <a:cubicBezTo>
                  <a:pt x="715" y="341"/>
                  <a:pt x="751" y="326"/>
                  <a:pt x="773" y="321"/>
                </a:cubicBezTo>
                <a:cubicBezTo>
                  <a:pt x="801" y="311"/>
                  <a:pt x="838" y="294"/>
                  <a:pt x="855" y="285"/>
                </a:cubicBezTo>
                <a:cubicBezTo>
                  <a:pt x="862" y="278"/>
                  <a:pt x="868" y="273"/>
                  <a:pt x="877" y="269"/>
                </a:cubicBezTo>
                <a:cubicBezTo>
                  <a:pt x="886" y="259"/>
                  <a:pt x="894" y="250"/>
                  <a:pt x="905" y="242"/>
                </a:cubicBezTo>
                <a:cubicBezTo>
                  <a:pt x="915" y="220"/>
                  <a:pt x="923" y="203"/>
                  <a:pt x="941" y="185"/>
                </a:cubicBezTo>
                <a:cubicBezTo>
                  <a:pt x="952" y="164"/>
                  <a:pt x="967" y="128"/>
                  <a:pt x="973" y="115"/>
                </a:cubicBezTo>
                <a:cubicBezTo>
                  <a:pt x="981" y="89"/>
                  <a:pt x="998" y="48"/>
                  <a:pt x="991" y="29"/>
                </a:cubicBezTo>
                <a:lnTo>
                  <a:pt x="930" y="0"/>
                </a:lnTo>
                <a:lnTo>
                  <a:pt x="876" y="156"/>
                </a:lnTo>
                <a:close/>
              </a:path>
            </a:pathLst>
          </a:custGeom>
          <a:solidFill>
            <a:srgbClr val="FF0000"/>
          </a:solidFill>
          <a:ln w="9525">
            <a:noFill/>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711796" name="未知"/>
          <p:cNvSpPr/>
          <p:nvPr/>
        </p:nvSpPr>
        <p:spPr>
          <a:xfrm>
            <a:off x="1477963" y="4316413"/>
            <a:ext cx="398462" cy="1216025"/>
          </a:xfrm>
          <a:custGeom>
            <a:avLst/>
            <a:gdLst>
              <a:gd name="txL" fmla="*/ 0 w 251"/>
              <a:gd name="txT" fmla="*/ 0 h 766"/>
              <a:gd name="txR" fmla="*/ 251 w 251"/>
              <a:gd name="txB" fmla="*/ 766 h 766"/>
            </a:gdLst>
            <a:ahLst/>
            <a:cxnLst>
              <a:cxn ang="0">
                <a:pos x="36512" y="1216025"/>
              </a:cxn>
              <a:cxn ang="0">
                <a:pos x="11112" y="925513"/>
              </a:cxn>
              <a:cxn ang="0">
                <a:pos x="20637" y="703262"/>
              </a:cxn>
              <a:cxn ang="0">
                <a:pos x="46037" y="427038"/>
              </a:cxn>
              <a:cxn ang="0">
                <a:pos x="46037" y="357187"/>
              </a:cxn>
              <a:cxn ang="0">
                <a:pos x="0" y="377825"/>
              </a:cxn>
              <a:cxn ang="0">
                <a:pos x="71437" y="158750"/>
              </a:cxn>
              <a:cxn ang="0">
                <a:pos x="119062" y="366712"/>
              </a:cxn>
              <a:cxn ang="0">
                <a:pos x="84137" y="354012"/>
              </a:cxn>
              <a:cxn ang="0">
                <a:pos x="92075" y="433388"/>
              </a:cxn>
              <a:cxn ang="0">
                <a:pos x="138112" y="415925"/>
              </a:cxn>
              <a:cxn ang="0">
                <a:pos x="214312" y="323850"/>
              </a:cxn>
              <a:cxn ang="0">
                <a:pos x="315912" y="176212"/>
              </a:cxn>
              <a:cxn ang="0">
                <a:pos x="339725" y="114300"/>
              </a:cxn>
              <a:cxn ang="0">
                <a:pos x="282575" y="65088"/>
              </a:cxn>
              <a:cxn ang="0">
                <a:pos x="285750" y="100012"/>
              </a:cxn>
              <a:cxn ang="0">
                <a:pos x="195262" y="0"/>
              </a:cxn>
              <a:cxn ang="0">
                <a:pos x="328612" y="7938"/>
              </a:cxn>
              <a:cxn ang="0">
                <a:pos x="315912" y="34925"/>
              </a:cxn>
              <a:cxn ang="0">
                <a:pos x="388937" y="95250"/>
              </a:cxn>
              <a:cxn ang="0">
                <a:pos x="385762" y="163512"/>
              </a:cxn>
              <a:cxn ang="0">
                <a:pos x="320675" y="263525"/>
              </a:cxn>
              <a:cxn ang="0">
                <a:pos x="239712" y="392112"/>
              </a:cxn>
              <a:cxn ang="0">
                <a:pos x="198437" y="454025"/>
              </a:cxn>
              <a:cxn ang="0">
                <a:pos x="149225" y="503238"/>
              </a:cxn>
              <a:cxn ang="0">
                <a:pos x="106362" y="565150"/>
              </a:cxn>
              <a:cxn ang="0">
                <a:pos x="92075" y="631825"/>
              </a:cxn>
              <a:cxn ang="0">
                <a:pos x="106362" y="920750"/>
              </a:cxn>
              <a:cxn ang="0">
                <a:pos x="142875" y="1169988"/>
              </a:cxn>
              <a:cxn ang="0">
                <a:pos x="36512" y="1216025"/>
              </a:cxn>
            </a:cxnLst>
            <a:rect l="txL" t="txT" r="txR" b="txB"/>
            <a:pathLst>
              <a:path w="251" h="766">
                <a:moveTo>
                  <a:pt x="23" y="766"/>
                </a:moveTo>
                <a:lnTo>
                  <a:pt x="7" y="583"/>
                </a:lnTo>
                <a:cubicBezTo>
                  <a:pt x="7" y="530"/>
                  <a:pt x="10" y="495"/>
                  <a:pt x="13" y="443"/>
                </a:cubicBezTo>
                <a:cubicBezTo>
                  <a:pt x="17" y="391"/>
                  <a:pt x="26" y="305"/>
                  <a:pt x="29" y="269"/>
                </a:cubicBezTo>
                <a:cubicBezTo>
                  <a:pt x="28" y="256"/>
                  <a:pt x="34" y="237"/>
                  <a:pt x="29" y="225"/>
                </a:cubicBezTo>
                <a:lnTo>
                  <a:pt x="0" y="238"/>
                </a:lnTo>
                <a:lnTo>
                  <a:pt x="45" y="100"/>
                </a:lnTo>
                <a:lnTo>
                  <a:pt x="75" y="231"/>
                </a:lnTo>
                <a:lnTo>
                  <a:pt x="53" y="223"/>
                </a:lnTo>
                <a:cubicBezTo>
                  <a:pt x="51" y="232"/>
                  <a:pt x="56" y="271"/>
                  <a:pt x="58" y="273"/>
                </a:cubicBezTo>
                <a:cubicBezTo>
                  <a:pt x="65" y="277"/>
                  <a:pt x="91" y="267"/>
                  <a:pt x="87" y="262"/>
                </a:cubicBezTo>
                <a:cubicBezTo>
                  <a:pt x="112" y="245"/>
                  <a:pt x="116" y="229"/>
                  <a:pt x="135" y="204"/>
                </a:cubicBezTo>
                <a:cubicBezTo>
                  <a:pt x="154" y="179"/>
                  <a:pt x="186" y="133"/>
                  <a:pt x="199" y="111"/>
                </a:cubicBezTo>
                <a:cubicBezTo>
                  <a:pt x="203" y="97"/>
                  <a:pt x="223" y="83"/>
                  <a:pt x="214" y="72"/>
                </a:cubicBezTo>
                <a:cubicBezTo>
                  <a:pt x="210" y="58"/>
                  <a:pt x="187" y="28"/>
                  <a:pt x="178" y="41"/>
                </a:cubicBezTo>
                <a:lnTo>
                  <a:pt x="180" y="63"/>
                </a:lnTo>
                <a:lnTo>
                  <a:pt x="123" y="0"/>
                </a:lnTo>
                <a:lnTo>
                  <a:pt x="207" y="5"/>
                </a:lnTo>
                <a:lnTo>
                  <a:pt x="199" y="22"/>
                </a:lnTo>
                <a:cubicBezTo>
                  <a:pt x="210" y="32"/>
                  <a:pt x="236" y="49"/>
                  <a:pt x="245" y="60"/>
                </a:cubicBezTo>
                <a:cubicBezTo>
                  <a:pt x="251" y="72"/>
                  <a:pt x="250" y="85"/>
                  <a:pt x="243" y="103"/>
                </a:cubicBezTo>
                <a:cubicBezTo>
                  <a:pt x="236" y="121"/>
                  <a:pt x="217" y="142"/>
                  <a:pt x="202" y="166"/>
                </a:cubicBezTo>
                <a:cubicBezTo>
                  <a:pt x="192" y="195"/>
                  <a:pt x="168" y="221"/>
                  <a:pt x="151" y="247"/>
                </a:cubicBezTo>
                <a:cubicBezTo>
                  <a:pt x="146" y="262"/>
                  <a:pt x="135" y="273"/>
                  <a:pt x="125" y="286"/>
                </a:cubicBezTo>
                <a:cubicBezTo>
                  <a:pt x="112" y="302"/>
                  <a:pt x="103" y="307"/>
                  <a:pt x="94" y="317"/>
                </a:cubicBezTo>
                <a:cubicBezTo>
                  <a:pt x="84" y="328"/>
                  <a:pt x="73" y="343"/>
                  <a:pt x="67" y="356"/>
                </a:cubicBezTo>
                <a:cubicBezTo>
                  <a:pt x="63" y="370"/>
                  <a:pt x="61" y="384"/>
                  <a:pt x="58" y="398"/>
                </a:cubicBezTo>
                <a:cubicBezTo>
                  <a:pt x="59" y="458"/>
                  <a:pt x="56" y="520"/>
                  <a:pt x="67" y="580"/>
                </a:cubicBezTo>
                <a:cubicBezTo>
                  <a:pt x="71" y="635"/>
                  <a:pt x="80" y="684"/>
                  <a:pt x="90" y="737"/>
                </a:cubicBezTo>
                <a:lnTo>
                  <a:pt x="23" y="766"/>
                </a:lnTo>
                <a:close/>
              </a:path>
            </a:pathLst>
          </a:custGeom>
          <a:solidFill>
            <a:srgbClr val="FF0000"/>
          </a:solidFill>
          <a:ln w="9525">
            <a:noFill/>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711797" name="未知"/>
          <p:cNvSpPr/>
          <p:nvPr/>
        </p:nvSpPr>
        <p:spPr>
          <a:xfrm>
            <a:off x="1458913" y="4019550"/>
            <a:ext cx="142875" cy="434975"/>
          </a:xfrm>
          <a:custGeom>
            <a:avLst/>
            <a:gdLst>
              <a:gd name="txL" fmla="*/ 0 w 90"/>
              <a:gd name="txT" fmla="*/ 0 h 274"/>
              <a:gd name="txR" fmla="*/ 90 w 90"/>
              <a:gd name="txB" fmla="*/ 274 h 274"/>
            </a:gdLst>
            <a:ahLst/>
            <a:cxnLst>
              <a:cxn ang="0">
                <a:pos x="119063" y="0"/>
              </a:cxn>
              <a:cxn ang="0">
                <a:pos x="0" y="190500"/>
              </a:cxn>
              <a:cxn ang="0">
                <a:pos x="46037" y="171450"/>
              </a:cxn>
              <a:cxn ang="0">
                <a:pos x="46037" y="304800"/>
              </a:cxn>
              <a:cxn ang="0">
                <a:pos x="61913" y="430213"/>
              </a:cxn>
              <a:cxn ang="0">
                <a:pos x="130175" y="434975"/>
              </a:cxn>
              <a:cxn ang="0">
                <a:pos x="95250" y="323850"/>
              </a:cxn>
              <a:cxn ang="0">
                <a:pos x="92075" y="171450"/>
              </a:cxn>
              <a:cxn ang="0">
                <a:pos x="133350" y="201612"/>
              </a:cxn>
              <a:cxn ang="0">
                <a:pos x="119063" y="0"/>
              </a:cxn>
            </a:cxnLst>
            <a:rect l="txL" t="txT" r="txR" b="txB"/>
            <a:pathLst>
              <a:path w="90" h="274">
                <a:moveTo>
                  <a:pt x="75" y="0"/>
                </a:moveTo>
                <a:lnTo>
                  <a:pt x="0" y="120"/>
                </a:lnTo>
                <a:lnTo>
                  <a:pt x="29" y="108"/>
                </a:lnTo>
                <a:cubicBezTo>
                  <a:pt x="34" y="124"/>
                  <a:pt x="28" y="164"/>
                  <a:pt x="29" y="192"/>
                </a:cubicBezTo>
                <a:cubicBezTo>
                  <a:pt x="31" y="219"/>
                  <a:pt x="30" y="257"/>
                  <a:pt x="39" y="271"/>
                </a:cubicBezTo>
                <a:lnTo>
                  <a:pt x="82" y="274"/>
                </a:lnTo>
                <a:cubicBezTo>
                  <a:pt x="90" y="261"/>
                  <a:pt x="63" y="235"/>
                  <a:pt x="60" y="204"/>
                </a:cubicBezTo>
                <a:cubicBezTo>
                  <a:pt x="56" y="176"/>
                  <a:pt x="54" y="121"/>
                  <a:pt x="58" y="108"/>
                </a:cubicBezTo>
                <a:lnTo>
                  <a:pt x="84" y="127"/>
                </a:lnTo>
                <a:lnTo>
                  <a:pt x="75" y="0"/>
                </a:lnTo>
                <a:close/>
              </a:path>
            </a:pathLst>
          </a:custGeom>
          <a:solidFill>
            <a:srgbClr val="FF0000"/>
          </a:solidFill>
          <a:ln w="9525">
            <a:noFill/>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711798" name="未知">
            <a:hlinkClick r:id="rId4" action="ppaction://hlinksldjump"/>
          </p:cNvPr>
          <p:cNvSpPr/>
          <p:nvPr/>
        </p:nvSpPr>
        <p:spPr>
          <a:xfrm>
            <a:off x="1755775" y="3592513"/>
            <a:ext cx="209550" cy="582612"/>
          </a:xfrm>
          <a:custGeom>
            <a:avLst/>
            <a:gdLst>
              <a:gd name="txL" fmla="*/ 0 w 132"/>
              <a:gd name="txT" fmla="*/ 0 h 367"/>
              <a:gd name="txR" fmla="*/ 132 w 132"/>
              <a:gd name="txB" fmla="*/ 367 h 367"/>
            </a:gdLst>
            <a:ahLst/>
            <a:cxnLst>
              <a:cxn ang="0">
                <a:pos x="50800" y="0"/>
              </a:cxn>
              <a:cxn ang="0">
                <a:pos x="65087" y="266700"/>
              </a:cxn>
              <a:cxn ang="0">
                <a:pos x="107950" y="220662"/>
              </a:cxn>
              <a:cxn ang="0">
                <a:pos x="127000" y="312737"/>
              </a:cxn>
              <a:cxn ang="0">
                <a:pos x="103188" y="396875"/>
              </a:cxn>
              <a:cxn ang="0">
                <a:pos x="0" y="438150"/>
              </a:cxn>
              <a:cxn ang="0">
                <a:pos x="23812" y="568325"/>
              </a:cxn>
              <a:cxn ang="0">
                <a:pos x="92075" y="538162"/>
              </a:cxn>
              <a:cxn ang="0">
                <a:pos x="138112" y="503237"/>
              </a:cxn>
              <a:cxn ang="0">
                <a:pos x="187325" y="457200"/>
              </a:cxn>
              <a:cxn ang="0">
                <a:pos x="206375" y="388937"/>
              </a:cxn>
              <a:cxn ang="0">
                <a:pos x="195262" y="312737"/>
              </a:cxn>
              <a:cxn ang="0">
                <a:pos x="152400" y="201612"/>
              </a:cxn>
              <a:cxn ang="0">
                <a:pos x="195262" y="198437"/>
              </a:cxn>
              <a:cxn ang="0">
                <a:pos x="50800" y="0"/>
              </a:cxn>
            </a:cxnLst>
            <a:rect l="txL" t="txT" r="txR" b="txB"/>
            <a:pathLst>
              <a:path w="132" h="367">
                <a:moveTo>
                  <a:pt x="32" y="0"/>
                </a:moveTo>
                <a:lnTo>
                  <a:pt x="41" y="168"/>
                </a:lnTo>
                <a:lnTo>
                  <a:pt x="68" y="139"/>
                </a:lnTo>
                <a:cubicBezTo>
                  <a:pt x="74" y="144"/>
                  <a:pt x="80" y="179"/>
                  <a:pt x="80" y="197"/>
                </a:cubicBezTo>
                <a:cubicBezTo>
                  <a:pt x="80" y="215"/>
                  <a:pt x="78" y="237"/>
                  <a:pt x="65" y="250"/>
                </a:cubicBezTo>
                <a:cubicBezTo>
                  <a:pt x="60" y="278"/>
                  <a:pt x="22" y="273"/>
                  <a:pt x="0" y="276"/>
                </a:cubicBezTo>
                <a:cubicBezTo>
                  <a:pt x="2" y="303"/>
                  <a:pt x="11" y="331"/>
                  <a:pt x="15" y="358"/>
                </a:cubicBezTo>
                <a:cubicBezTo>
                  <a:pt x="25" y="367"/>
                  <a:pt x="40" y="350"/>
                  <a:pt x="58" y="339"/>
                </a:cubicBezTo>
                <a:cubicBezTo>
                  <a:pt x="71" y="333"/>
                  <a:pt x="77" y="325"/>
                  <a:pt x="87" y="317"/>
                </a:cubicBezTo>
                <a:cubicBezTo>
                  <a:pt x="97" y="309"/>
                  <a:pt x="111" y="300"/>
                  <a:pt x="118" y="288"/>
                </a:cubicBezTo>
                <a:cubicBezTo>
                  <a:pt x="122" y="274"/>
                  <a:pt x="126" y="259"/>
                  <a:pt x="130" y="245"/>
                </a:cubicBezTo>
                <a:cubicBezTo>
                  <a:pt x="132" y="224"/>
                  <a:pt x="130" y="216"/>
                  <a:pt x="123" y="197"/>
                </a:cubicBezTo>
                <a:cubicBezTo>
                  <a:pt x="116" y="178"/>
                  <a:pt x="106" y="145"/>
                  <a:pt x="96" y="127"/>
                </a:cubicBezTo>
                <a:lnTo>
                  <a:pt x="123" y="125"/>
                </a:lnTo>
                <a:lnTo>
                  <a:pt x="32" y="0"/>
                </a:lnTo>
                <a:close/>
              </a:path>
            </a:pathLst>
          </a:custGeom>
          <a:solidFill>
            <a:srgbClr val="FF0000"/>
          </a:solidFill>
          <a:ln w="9525">
            <a:noFill/>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711799" name="未知"/>
          <p:cNvSpPr/>
          <p:nvPr/>
        </p:nvSpPr>
        <p:spPr>
          <a:xfrm>
            <a:off x="1679575" y="2898775"/>
            <a:ext cx="274638" cy="546100"/>
          </a:xfrm>
          <a:custGeom>
            <a:avLst/>
            <a:gdLst>
              <a:gd name="txL" fmla="*/ 0 w 173"/>
              <a:gd name="txT" fmla="*/ 0 h 344"/>
              <a:gd name="txR" fmla="*/ 173 w 173"/>
              <a:gd name="txB" fmla="*/ 344 h 344"/>
            </a:gdLst>
            <a:ahLst/>
            <a:cxnLst>
              <a:cxn ang="0">
                <a:pos x="0" y="541338"/>
              </a:cxn>
              <a:cxn ang="0">
                <a:pos x="31750" y="415925"/>
              </a:cxn>
              <a:cxn ang="0">
                <a:pos x="65088" y="323850"/>
              </a:cxn>
              <a:cxn ang="0">
                <a:pos x="107950" y="244475"/>
              </a:cxn>
              <a:cxn ang="0">
                <a:pos x="146050" y="165100"/>
              </a:cxn>
              <a:cxn ang="0">
                <a:pos x="100013" y="168275"/>
              </a:cxn>
              <a:cxn ang="0">
                <a:pos x="274638" y="0"/>
              </a:cxn>
              <a:cxn ang="0">
                <a:pos x="222250" y="203200"/>
              </a:cxn>
              <a:cxn ang="0">
                <a:pos x="190500" y="187325"/>
              </a:cxn>
              <a:cxn ang="0">
                <a:pos x="152400" y="255588"/>
              </a:cxn>
              <a:cxn ang="0">
                <a:pos x="122238" y="328612"/>
              </a:cxn>
              <a:cxn ang="0">
                <a:pos x="95250" y="457200"/>
              </a:cxn>
              <a:cxn ang="0">
                <a:pos x="107950" y="546100"/>
              </a:cxn>
              <a:cxn ang="0">
                <a:pos x="0" y="541338"/>
              </a:cxn>
            </a:cxnLst>
            <a:rect l="txL" t="txT" r="txR" b="txB"/>
            <a:pathLst>
              <a:path w="173" h="344">
                <a:moveTo>
                  <a:pt x="0" y="341"/>
                </a:moveTo>
                <a:lnTo>
                  <a:pt x="20" y="262"/>
                </a:lnTo>
                <a:cubicBezTo>
                  <a:pt x="28" y="242"/>
                  <a:pt x="33" y="222"/>
                  <a:pt x="41" y="204"/>
                </a:cubicBezTo>
                <a:cubicBezTo>
                  <a:pt x="47" y="190"/>
                  <a:pt x="63" y="167"/>
                  <a:pt x="68" y="154"/>
                </a:cubicBezTo>
                <a:cubicBezTo>
                  <a:pt x="73" y="141"/>
                  <a:pt x="93" y="112"/>
                  <a:pt x="92" y="104"/>
                </a:cubicBezTo>
                <a:lnTo>
                  <a:pt x="63" y="106"/>
                </a:lnTo>
                <a:lnTo>
                  <a:pt x="173" y="0"/>
                </a:lnTo>
                <a:lnTo>
                  <a:pt x="140" y="128"/>
                </a:lnTo>
                <a:lnTo>
                  <a:pt x="120" y="118"/>
                </a:lnTo>
                <a:cubicBezTo>
                  <a:pt x="120" y="108"/>
                  <a:pt x="100" y="152"/>
                  <a:pt x="96" y="161"/>
                </a:cubicBezTo>
                <a:cubicBezTo>
                  <a:pt x="93" y="177"/>
                  <a:pt x="89" y="195"/>
                  <a:pt x="77" y="207"/>
                </a:cubicBezTo>
                <a:cubicBezTo>
                  <a:pt x="69" y="234"/>
                  <a:pt x="66" y="261"/>
                  <a:pt x="60" y="288"/>
                </a:cubicBezTo>
                <a:lnTo>
                  <a:pt x="68" y="344"/>
                </a:lnTo>
                <a:lnTo>
                  <a:pt x="0" y="341"/>
                </a:lnTo>
                <a:close/>
              </a:path>
            </a:pathLst>
          </a:custGeom>
          <a:solidFill>
            <a:srgbClr val="FF0000"/>
          </a:solidFill>
          <a:ln w="9525">
            <a:noFill/>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711800" name="未知">
            <a:hlinkClick r:id="rId5" action="ppaction://hlinksldjump"/>
          </p:cNvPr>
          <p:cNvSpPr/>
          <p:nvPr/>
        </p:nvSpPr>
        <p:spPr>
          <a:xfrm>
            <a:off x="2019300" y="2465388"/>
            <a:ext cx="149225" cy="376237"/>
          </a:xfrm>
          <a:custGeom>
            <a:avLst/>
            <a:gdLst>
              <a:gd name="txL" fmla="*/ 0 w 94"/>
              <a:gd name="txT" fmla="*/ 0 h 237"/>
              <a:gd name="txR" fmla="*/ 94 w 94"/>
              <a:gd name="txB" fmla="*/ 237 h 237"/>
            </a:gdLst>
            <a:ahLst/>
            <a:cxnLst>
              <a:cxn ang="0">
                <a:pos x="103188" y="293687"/>
              </a:cxn>
              <a:cxn ang="0">
                <a:pos x="106363" y="171450"/>
              </a:cxn>
              <a:cxn ang="0">
                <a:pos x="149225" y="185737"/>
              </a:cxn>
              <a:cxn ang="0">
                <a:pos x="76200" y="0"/>
              </a:cxn>
              <a:cxn ang="0">
                <a:pos x="15875" y="201612"/>
              </a:cxn>
              <a:cxn ang="0">
                <a:pos x="53975" y="182562"/>
              </a:cxn>
              <a:cxn ang="0">
                <a:pos x="53975" y="228600"/>
              </a:cxn>
              <a:cxn ang="0">
                <a:pos x="38100" y="269875"/>
              </a:cxn>
              <a:cxn ang="0">
                <a:pos x="0" y="315912"/>
              </a:cxn>
              <a:cxn ang="0">
                <a:pos x="73025" y="376237"/>
              </a:cxn>
              <a:cxn ang="0">
                <a:pos x="103188" y="293687"/>
              </a:cxn>
            </a:cxnLst>
            <a:rect l="txL" t="txT" r="txR" b="txB"/>
            <a:pathLst>
              <a:path w="94" h="237">
                <a:moveTo>
                  <a:pt x="65" y="185"/>
                </a:moveTo>
                <a:cubicBezTo>
                  <a:pt x="68" y="164"/>
                  <a:pt x="62" y="119"/>
                  <a:pt x="67" y="108"/>
                </a:cubicBezTo>
                <a:cubicBezTo>
                  <a:pt x="75" y="113"/>
                  <a:pt x="91" y="129"/>
                  <a:pt x="94" y="117"/>
                </a:cubicBezTo>
                <a:lnTo>
                  <a:pt x="48" y="0"/>
                </a:lnTo>
                <a:lnTo>
                  <a:pt x="10" y="127"/>
                </a:lnTo>
                <a:lnTo>
                  <a:pt x="34" y="115"/>
                </a:lnTo>
                <a:cubicBezTo>
                  <a:pt x="46" y="119"/>
                  <a:pt x="40" y="136"/>
                  <a:pt x="34" y="144"/>
                </a:cubicBezTo>
                <a:cubicBezTo>
                  <a:pt x="28" y="152"/>
                  <a:pt x="27" y="158"/>
                  <a:pt x="24" y="170"/>
                </a:cubicBezTo>
                <a:cubicBezTo>
                  <a:pt x="21" y="182"/>
                  <a:pt x="8" y="191"/>
                  <a:pt x="0" y="199"/>
                </a:cubicBezTo>
                <a:cubicBezTo>
                  <a:pt x="11" y="207"/>
                  <a:pt x="32" y="233"/>
                  <a:pt x="46" y="237"/>
                </a:cubicBezTo>
                <a:cubicBezTo>
                  <a:pt x="57" y="235"/>
                  <a:pt x="59" y="195"/>
                  <a:pt x="65" y="185"/>
                </a:cubicBezTo>
                <a:close/>
              </a:path>
            </a:pathLst>
          </a:custGeom>
          <a:solidFill>
            <a:srgbClr val="FF0000"/>
          </a:solidFill>
          <a:ln w="9525">
            <a:noFill/>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711801" name="未知"/>
          <p:cNvSpPr/>
          <p:nvPr/>
        </p:nvSpPr>
        <p:spPr>
          <a:xfrm>
            <a:off x="2038350" y="2209800"/>
            <a:ext cx="282575" cy="247650"/>
          </a:xfrm>
          <a:custGeom>
            <a:avLst/>
            <a:gdLst>
              <a:gd name="txL" fmla="*/ 0 w 178"/>
              <a:gd name="txT" fmla="*/ 0 h 156"/>
              <a:gd name="txR" fmla="*/ 178 w 178"/>
              <a:gd name="txB" fmla="*/ 156 h 156"/>
            </a:gdLst>
            <a:ahLst/>
            <a:cxnLst>
              <a:cxn ang="0">
                <a:pos x="282575" y="0"/>
              </a:cxn>
              <a:cxn ang="0">
                <a:pos x="73025" y="65087"/>
              </a:cxn>
              <a:cxn ang="0">
                <a:pos x="122238" y="84137"/>
              </a:cxn>
              <a:cxn ang="0">
                <a:pos x="49212" y="144462"/>
              </a:cxn>
              <a:cxn ang="0">
                <a:pos x="0" y="206375"/>
              </a:cxn>
              <a:cxn ang="0">
                <a:pos x="53975" y="247650"/>
              </a:cxn>
              <a:cxn ang="0">
                <a:pos x="84137" y="201612"/>
              </a:cxn>
              <a:cxn ang="0">
                <a:pos x="152400" y="136525"/>
              </a:cxn>
              <a:cxn ang="0">
                <a:pos x="168275" y="160337"/>
              </a:cxn>
              <a:cxn ang="0">
                <a:pos x="282575" y="0"/>
              </a:cxn>
            </a:cxnLst>
            <a:rect l="txL" t="txT" r="txR" b="txB"/>
            <a:pathLst>
              <a:path w="178" h="156">
                <a:moveTo>
                  <a:pt x="178" y="0"/>
                </a:moveTo>
                <a:cubicBezTo>
                  <a:pt x="178" y="0"/>
                  <a:pt x="104" y="24"/>
                  <a:pt x="46" y="41"/>
                </a:cubicBezTo>
                <a:cubicBezTo>
                  <a:pt x="48" y="54"/>
                  <a:pt x="77" y="53"/>
                  <a:pt x="77" y="53"/>
                </a:cubicBezTo>
                <a:cubicBezTo>
                  <a:pt x="73" y="62"/>
                  <a:pt x="44" y="78"/>
                  <a:pt x="31" y="91"/>
                </a:cubicBezTo>
                <a:cubicBezTo>
                  <a:pt x="18" y="104"/>
                  <a:pt x="0" y="119"/>
                  <a:pt x="0" y="130"/>
                </a:cubicBezTo>
                <a:lnTo>
                  <a:pt x="34" y="156"/>
                </a:lnTo>
                <a:cubicBezTo>
                  <a:pt x="44" y="156"/>
                  <a:pt x="43" y="139"/>
                  <a:pt x="53" y="127"/>
                </a:cubicBezTo>
                <a:cubicBezTo>
                  <a:pt x="63" y="115"/>
                  <a:pt x="87" y="90"/>
                  <a:pt x="96" y="86"/>
                </a:cubicBezTo>
                <a:lnTo>
                  <a:pt x="106" y="101"/>
                </a:lnTo>
                <a:lnTo>
                  <a:pt x="178" y="0"/>
                </a:lnTo>
                <a:close/>
              </a:path>
            </a:pathLst>
          </a:custGeom>
          <a:solidFill>
            <a:srgbClr val="FF0000"/>
          </a:solidFill>
          <a:ln w="9525">
            <a:noFill/>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554" name="AutoShape 122"/>
          <p:cNvSpPr/>
          <p:nvPr/>
        </p:nvSpPr>
        <p:spPr>
          <a:xfrm>
            <a:off x="2362200" y="2133600"/>
            <a:ext cx="76200" cy="76200"/>
          </a:xfrm>
          <a:prstGeom prst="octagon">
            <a:avLst>
              <a:gd name="adj" fmla="val 29287"/>
            </a:avLst>
          </a:prstGeom>
          <a:solidFill>
            <a:schemeClr val="bg1"/>
          </a:solidFill>
          <a:ln w="9525" cap="flat" cmpd="sng">
            <a:solidFill>
              <a:schemeClr val="tx1"/>
            </a:solidFill>
            <a:prstDash val="solid"/>
            <a:miter/>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711803" name="未知"/>
          <p:cNvSpPr/>
          <p:nvPr/>
        </p:nvSpPr>
        <p:spPr>
          <a:xfrm>
            <a:off x="2362200" y="914400"/>
            <a:ext cx="1408113" cy="1216025"/>
          </a:xfrm>
          <a:custGeom>
            <a:avLst/>
            <a:gdLst>
              <a:gd name="txL" fmla="*/ 0 w 887"/>
              <a:gd name="txT" fmla="*/ 0 h 766"/>
              <a:gd name="txR" fmla="*/ 887 w 887"/>
              <a:gd name="txB" fmla="*/ 766 h 766"/>
            </a:gdLst>
            <a:ahLst/>
            <a:cxnLst>
              <a:cxn ang="0">
                <a:pos x="92075" y="1063625"/>
              </a:cxn>
              <a:cxn ang="0">
                <a:pos x="130175" y="1022350"/>
              </a:cxn>
              <a:cxn ang="0">
                <a:pos x="160338" y="979488"/>
              </a:cxn>
              <a:cxn ang="0">
                <a:pos x="187325" y="933450"/>
              </a:cxn>
              <a:cxn ang="0">
                <a:pos x="217488" y="892175"/>
              </a:cxn>
              <a:cxn ang="0">
                <a:pos x="282575" y="804862"/>
              </a:cxn>
              <a:cxn ang="0">
                <a:pos x="423863" y="671512"/>
              </a:cxn>
              <a:cxn ang="0">
                <a:pos x="538163" y="595313"/>
              </a:cxn>
              <a:cxn ang="0">
                <a:pos x="617538" y="549275"/>
              </a:cxn>
              <a:cxn ang="0">
                <a:pos x="758825" y="469900"/>
              </a:cxn>
              <a:cxn ang="0">
                <a:pos x="862013" y="412750"/>
              </a:cxn>
              <a:cxn ang="0">
                <a:pos x="903288" y="377825"/>
              </a:cxn>
              <a:cxn ang="0">
                <a:pos x="963613" y="339725"/>
              </a:cxn>
              <a:cxn ang="0">
                <a:pos x="1001713" y="285750"/>
              </a:cxn>
              <a:cxn ang="0">
                <a:pos x="1028700" y="225425"/>
              </a:cxn>
              <a:cxn ang="0">
                <a:pos x="1071563" y="149225"/>
              </a:cxn>
              <a:cxn ang="0">
                <a:pos x="1101725" y="103188"/>
              </a:cxn>
              <a:cxn ang="0">
                <a:pos x="1162050" y="57150"/>
              </a:cxn>
              <a:cxn ang="0">
                <a:pos x="1082675" y="31750"/>
              </a:cxn>
              <a:cxn ang="0">
                <a:pos x="1408113" y="0"/>
              </a:cxn>
              <a:cxn ang="0">
                <a:pos x="1184275" y="168275"/>
              </a:cxn>
              <a:cxn ang="0">
                <a:pos x="1177925" y="100012"/>
              </a:cxn>
              <a:cxn ang="0">
                <a:pos x="1135063" y="133350"/>
              </a:cxn>
              <a:cxn ang="0">
                <a:pos x="1096963" y="203200"/>
              </a:cxn>
              <a:cxn ang="0">
                <a:pos x="1077913" y="247650"/>
              </a:cxn>
              <a:cxn ang="0">
                <a:pos x="1020763" y="358775"/>
              </a:cxn>
              <a:cxn ang="0">
                <a:pos x="971550" y="412750"/>
              </a:cxn>
              <a:cxn ang="0">
                <a:pos x="881063" y="473075"/>
              </a:cxn>
              <a:cxn ang="0">
                <a:pos x="796925" y="530225"/>
              </a:cxn>
              <a:cxn ang="0">
                <a:pos x="628650" y="625475"/>
              </a:cxn>
              <a:cxn ang="0">
                <a:pos x="557213" y="666750"/>
              </a:cxn>
              <a:cxn ang="0">
                <a:pos x="495300" y="717550"/>
              </a:cxn>
              <a:cxn ang="0">
                <a:pos x="377825" y="827088"/>
              </a:cxn>
              <a:cxn ang="0">
                <a:pos x="304800" y="903288"/>
              </a:cxn>
              <a:cxn ang="0">
                <a:pos x="263525" y="960438"/>
              </a:cxn>
              <a:cxn ang="0">
                <a:pos x="187325" y="1082675"/>
              </a:cxn>
              <a:cxn ang="0">
                <a:pos x="73025" y="1216025"/>
              </a:cxn>
              <a:cxn ang="0">
                <a:pos x="65088" y="1166813"/>
              </a:cxn>
              <a:cxn ang="0">
                <a:pos x="0" y="1147763"/>
              </a:cxn>
              <a:cxn ang="0">
                <a:pos x="92075" y="1063625"/>
              </a:cxn>
            </a:cxnLst>
            <a:rect l="txL" t="txT" r="txR" b="txB"/>
            <a:pathLst>
              <a:path w="887" h="766">
                <a:moveTo>
                  <a:pt x="58" y="670"/>
                </a:moveTo>
                <a:cubicBezTo>
                  <a:pt x="66" y="659"/>
                  <a:pt x="70" y="651"/>
                  <a:pt x="82" y="644"/>
                </a:cubicBezTo>
                <a:cubicBezTo>
                  <a:pt x="85" y="632"/>
                  <a:pt x="91" y="624"/>
                  <a:pt x="101" y="617"/>
                </a:cubicBezTo>
                <a:cubicBezTo>
                  <a:pt x="104" y="606"/>
                  <a:pt x="112" y="598"/>
                  <a:pt x="118" y="588"/>
                </a:cubicBezTo>
                <a:cubicBezTo>
                  <a:pt x="121" y="579"/>
                  <a:pt x="130" y="569"/>
                  <a:pt x="137" y="562"/>
                </a:cubicBezTo>
                <a:cubicBezTo>
                  <a:pt x="142" y="545"/>
                  <a:pt x="156" y="530"/>
                  <a:pt x="178" y="507"/>
                </a:cubicBezTo>
                <a:cubicBezTo>
                  <a:pt x="200" y="484"/>
                  <a:pt x="240" y="445"/>
                  <a:pt x="267" y="423"/>
                </a:cubicBezTo>
                <a:cubicBezTo>
                  <a:pt x="294" y="401"/>
                  <a:pt x="319" y="388"/>
                  <a:pt x="339" y="375"/>
                </a:cubicBezTo>
                <a:cubicBezTo>
                  <a:pt x="351" y="363"/>
                  <a:pt x="372" y="351"/>
                  <a:pt x="389" y="346"/>
                </a:cubicBezTo>
                <a:cubicBezTo>
                  <a:pt x="412" y="333"/>
                  <a:pt x="452" y="310"/>
                  <a:pt x="478" y="296"/>
                </a:cubicBezTo>
                <a:cubicBezTo>
                  <a:pt x="497" y="285"/>
                  <a:pt x="533" y="262"/>
                  <a:pt x="543" y="260"/>
                </a:cubicBezTo>
                <a:cubicBezTo>
                  <a:pt x="553" y="258"/>
                  <a:pt x="559" y="245"/>
                  <a:pt x="569" y="238"/>
                </a:cubicBezTo>
                <a:cubicBezTo>
                  <a:pt x="579" y="231"/>
                  <a:pt x="595" y="217"/>
                  <a:pt x="607" y="214"/>
                </a:cubicBezTo>
                <a:cubicBezTo>
                  <a:pt x="622" y="203"/>
                  <a:pt x="621" y="196"/>
                  <a:pt x="631" y="180"/>
                </a:cubicBezTo>
                <a:cubicBezTo>
                  <a:pt x="635" y="168"/>
                  <a:pt x="640" y="152"/>
                  <a:pt x="648" y="142"/>
                </a:cubicBezTo>
                <a:cubicBezTo>
                  <a:pt x="653" y="123"/>
                  <a:pt x="660" y="107"/>
                  <a:pt x="675" y="94"/>
                </a:cubicBezTo>
                <a:cubicBezTo>
                  <a:pt x="677" y="81"/>
                  <a:pt x="681" y="69"/>
                  <a:pt x="694" y="65"/>
                </a:cubicBezTo>
                <a:cubicBezTo>
                  <a:pt x="706" y="57"/>
                  <a:pt x="723" y="48"/>
                  <a:pt x="732" y="36"/>
                </a:cubicBezTo>
                <a:lnTo>
                  <a:pt x="682" y="20"/>
                </a:lnTo>
                <a:lnTo>
                  <a:pt x="887" y="0"/>
                </a:lnTo>
                <a:lnTo>
                  <a:pt x="746" y="106"/>
                </a:lnTo>
                <a:lnTo>
                  <a:pt x="742" y="63"/>
                </a:lnTo>
                <a:cubicBezTo>
                  <a:pt x="730" y="65"/>
                  <a:pt x="725" y="78"/>
                  <a:pt x="715" y="84"/>
                </a:cubicBezTo>
                <a:cubicBezTo>
                  <a:pt x="710" y="98"/>
                  <a:pt x="699" y="114"/>
                  <a:pt x="691" y="128"/>
                </a:cubicBezTo>
                <a:cubicBezTo>
                  <a:pt x="688" y="139"/>
                  <a:pt x="683" y="145"/>
                  <a:pt x="679" y="156"/>
                </a:cubicBezTo>
                <a:cubicBezTo>
                  <a:pt x="671" y="171"/>
                  <a:pt x="654" y="209"/>
                  <a:pt x="643" y="226"/>
                </a:cubicBezTo>
                <a:cubicBezTo>
                  <a:pt x="632" y="243"/>
                  <a:pt x="627" y="248"/>
                  <a:pt x="612" y="260"/>
                </a:cubicBezTo>
                <a:cubicBezTo>
                  <a:pt x="596" y="276"/>
                  <a:pt x="572" y="287"/>
                  <a:pt x="555" y="298"/>
                </a:cubicBezTo>
                <a:cubicBezTo>
                  <a:pt x="538" y="309"/>
                  <a:pt x="521" y="328"/>
                  <a:pt x="502" y="334"/>
                </a:cubicBezTo>
                <a:cubicBezTo>
                  <a:pt x="477" y="350"/>
                  <a:pt x="420" y="380"/>
                  <a:pt x="396" y="394"/>
                </a:cubicBezTo>
                <a:cubicBezTo>
                  <a:pt x="382" y="404"/>
                  <a:pt x="366" y="411"/>
                  <a:pt x="351" y="420"/>
                </a:cubicBezTo>
                <a:cubicBezTo>
                  <a:pt x="337" y="431"/>
                  <a:pt x="336" y="428"/>
                  <a:pt x="312" y="452"/>
                </a:cubicBezTo>
                <a:cubicBezTo>
                  <a:pt x="288" y="476"/>
                  <a:pt x="244" y="512"/>
                  <a:pt x="238" y="521"/>
                </a:cubicBezTo>
                <a:cubicBezTo>
                  <a:pt x="232" y="530"/>
                  <a:pt x="198" y="563"/>
                  <a:pt x="192" y="569"/>
                </a:cubicBezTo>
                <a:cubicBezTo>
                  <a:pt x="186" y="575"/>
                  <a:pt x="177" y="588"/>
                  <a:pt x="166" y="605"/>
                </a:cubicBezTo>
                <a:cubicBezTo>
                  <a:pt x="155" y="622"/>
                  <a:pt x="136" y="666"/>
                  <a:pt x="118" y="682"/>
                </a:cubicBezTo>
                <a:cubicBezTo>
                  <a:pt x="100" y="698"/>
                  <a:pt x="60" y="758"/>
                  <a:pt x="46" y="766"/>
                </a:cubicBezTo>
                <a:cubicBezTo>
                  <a:pt x="52" y="737"/>
                  <a:pt x="36" y="751"/>
                  <a:pt x="41" y="735"/>
                </a:cubicBezTo>
                <a:cubicBezTo>
                  <a:pt x="36" y="718"/>
                  <a:pt x="15" y="724"/>
                  <a:pt x="0" y="723"/>
                </a:cubicBezTo>
                <a:cubicBezTo>
                  <a:pt x="3" y="712"/>
                  <a:pt x="44" y="683"/>
                  <a:pt x="58" y="670"/>
                </a:cubicBezTo>
                <a:close/>
              </a:path>
            </a:pathLst>
          </a:custGeom>
          <a:solidFill>
            <a:srgbClr val="FF0000"/>
          </a:solidFill>
          <a:ln w="9525">
            <a:noFill/>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18556" name="Text Box 124"/>
          <p:cNvSpPr txBox="1"/>
          <p:nvPr/>
        </p:nvSpPr>
        <p:spPr>
          <a:xfrm>
            <a:off x="4495800" y="838200"/>
            <a:ext cx="533400" cy="304800"/>
          </a:xfrm>
          <a:prstGeom prst="rect">
            <a:avLst/>
          </a:prstGeom>
          <a:noFill/>
          <a:ln w="9525">
            <a:noFill/>
          </a:ln>
        </p:spPr>
        <p:txBody>
          <a:bodyPr>
            <a:spAutoFit/>
          </a:bodyPr>
          <a:p>
            <a:pPr>
              <a:spcBef>
                <a:spcPct val="50000"/>
              </a:spcBef>
            </a:pPr>
            <a:r>
              <a:rPr lang="zh-CN" altLang="en-US" sz="1400" i="1" dirty="0">
                <a:latin typeface="Times New Roman" panose="02020603050405020304" pitchFamily="18" charset="0"/>
              </a:rPr>
              <a:t>黄</a:t>
            </a:r>
            <a:endParaRPr lang="zh-CN" altLang="en-US" sz="1400" i="1" dirty="0">
              <a:latin typeface="Times New Roman" panose="02020603050405020304" pitchFamily="18" charset="0"/>
            </a:endParaRPr>
          </a:p>
        </p:txBody>
      </p:sp>
      <p:sp>
        <p:nvSpPr>
          <p:cNvPr id="18557" name="Text Box 125"/>
          <p:cNvSpPr txBox="1"/>
          <p:nvPr/>
        </p:nvSpPr>
        <p:spPr>
          <a:xfrm>
            <a:off x="5486400" y="1524000"/>
            <a:ext cx="685800" cy="304800"/>
          </a:xfrm>
          <a:prstGeom prst="rect">
            <a:avLst/>
          </a:prstGeom>
          <a:noFill/>
          <a:ln w="9525">
            <a:noFill/>
          </a:ln>
        </p:spPr>
        <p:txBody>
          <a:bodyPr>
            <a:spAutoFit/>
          </a:bodyPr>
          <a:p>
            <a:pPr>
              <a:spcBef>
                <a:spcPct val="50000"/>
              </a:spcBef>
            </a:pPr>
            <a:r>
              <a:rPr lang="zh-CN" altLang="en-US" sz="1400" i="1" dirty="0">
                <a:latin typeface="Times New Roman" panose="02020603050405020304" pitchFamily="18" charset="0"/>
              </a:rPr>
              <a:t>河</a:t>
            </a:r>
            <a:endParaRPr lang="zh-CN" altLang="en-US" sz="1400" i="1" dirty="0">
              <a:latin typeface="Times New Roman" panose="02020603050405020304" pitchFamily="18" charset="0"/>
            </a:endParaRPr>
          </a:p>
        </p:txBody>
      </p:sp>
      <p:sp>
        <p:nvSpPr>
          <p:cNvPr id="18558" name="Text Box 126"/>
          <p:cNvSpPr txBox="1"/>
          <p:nvPr/>
        </p:nvSpPr>
        <p:spPr>
          <a:xfrm>
            <a:off x="2362200" y="2057400"/>
            <a:ext cx="762000" cy="274638"/>
          </a:xfrm>
          <a:prstGeom prst="rect">
            <a:avLst/>
          </a:prstGeom>
          <a:noFill/>
          <a:ln w="9525">
            <a:noFill/>
          </a:ln>
        </p:spPr>
        <p:txBody>
          <a:bodyPr>
            <a:spAutoFit/>
          </a:bodyPr>
          <a:p>
            <a:pPr>
              <a:spcBef>
                <a:spcPct val="50000"/>
              </a:spcBef>
            </a:pPr>
            <a:r>
              <a:rPr lang="zh-CN" altLang="en-US" sz="1200" dirty="0">
                <a:latin typeface="Times New Roman" panose="02020603050405020304" pitchFamily="18" charset="0"/>
              </a:rPr>
              <a:t>腊子口</a:t>
            </a:r>
            <a:endParaRPr lang="zh-CN" altLang="en-US" sz="1200" dirty="0">
              <a:latin typeface="Times New Roman" panose="02020603050405020304" pitchFamily="18" charset="0"/>
            </a:endParaRPr>
          </a:p>
        </p:txBody>
      </p:sp>
      <p:sp>
        <p:nvSpPr>
          <p:cNvPr id="711807" name="Text Box 127">
            <a:hlinkClick r:id="rId6" action="ppaction://hlinksldjump"/>
          </p:cNvPr>
          <p:cNvSpPr txBox="1">
            <a:spLocks noChangeArrowheads="1"/>
          </p:cNvSpPr>
          <p:nvPr/>
        </p:nvSpPr>
        <p:spPr bwMode="auto">
          <a:xfrm>
            <a:off x="2057400" y="2209800"/>
            <a:ext cx="1219200" cy="579438"/>
          </a:xfrm>
          <a:prstGeom prst="rect">
            <a:avLst/>
          </a:prstGeom>
          <a:noFill/>
          <a:ln w="9525">
            <a:noFill/>
            <a:miter lim="800000"/>
          </a:ln>
          <a:effectLst/>
        </p:spPr>
        <p:txBody>
          <a:bodyPr>
            <a:spAutoFit/>
          </a:bodyPr>
          <a:lstStyle/>
          <a:p>
            <a:pPr marR="0" defTabSz="914400">
              <a:spcBef>
                <a:spcPct val="50000"/>
              </a:spcBef>
              <a:buClrTx/>
              <a:buSzTx/>
              <a:buFontTx/>
              <a:buNone/>
              <a:defRPr/>
            </a:pPr>
            <a:r>
              <a:rPr kumimoji="0" lang="zh-CN" altLang="en-US" sz="3200" b="1" kern="1200" cap="none" spc="0" normalizeH="0" baseline="0" noProof="0">
                <a:effectLst>
                  <a:outerShdw blurRad="38100" dist="38100" dir="2700000" algn="tl">
                    <a:srgbClr val="C0C0C0"/>
                  </a:outerShdw>
                </a:effectLst>
                <a:latin typeface="黑体" panose="02010609060101010101" pitchFamily="49" charset="-122"/>
                <a:ea typeface="黑体" panose="02010609060101010101" pitchFamily="49" charset="-122"/>
                <a:cs typeface="+mn-cs"/>
              </a:rPr>
              <a:t>草地</a:t>
            </a:r>
            <a:endParaRPr kumimoji="0" lang="zh-CN" altLang="en-US" sz="3200" b="1" kern="1200" cap="none" spc="0" normalizeH="0" baseline="0" noProof="0">
              <a:effectLst>
                <a:outerShdw blurRad="38100" dist="38100" dir="2700000" algn="tl">
                  <a:srgbClr val="C0C0C0"/>
                </a:outerShdw>
              </a:effectLst>
              <a:latin typeface="黑体" panose="02010609060101010101" pitchFamily="49" charset="-122"/>
              <a:ea typeface="黑体" panose="02010609060101010101" pitchFamily="49" charset="-122"/>
              <a:cs typeface="+mn-cs"/>
            </a:endParaRPr>
          </a:p>
        </p:txBody>
      </p:sp>
      <p:sp>
        <p:nvSpPr>
          <p:cNvPr id="711808" name="Text Box 128">
            <a:hlinkClick r:id="rId7" action="ppaction://hlinksldjump"/>
          </p:cNvPr>
          <p:cNvSpPr txBox="1">
            <a:spLocks noChangeArrowheads="1"/>
          </p:cNvSpPr>
          <p:nvPr/>
        </p:nvSpPr>
        <p:spPr bwMode="auto">
          <a:xfrm>
            <a:off x="1905000" y="3429000"/>
            <a:ext cx="1368425" cy="579438"/>
          </a:xfrm>
          <a:prstGeom prst="rect">
            <a:avLst/>
          </a:prstGeom>
          <a:noFill/>
          <a:ln w="9525">
            <a:noFill/>
            <a:miter lim="800000"/>
          </a:ln>
          <a:effectLst/>
        </p:spPr>
        <p:txBody>
          <a:bodyPr>
            <a:spAutoFit/>
          </a:bodyPr>
          <a:lstStyle/>
          <a:p>
            <a:pPr marR="0" defTabSz="914400">
              <a:spcBef>
                <a:spcPct val="50000"/>
              </a:spcBef>
              <a:buClrTx/>
              <a:buSzTx/>
              <a:buFontTx/>
              <a:buNone/>
              <a:defRPr/>
            </a:pPr>
            <a:r>
              <a:rPr kumimoji="0" lang="zh-CN" altLang="en-US" sz="3200" b="1" kern="1200" cap="none" spc="0" normalizeH="0" baseline="0" noProof="0">
                <a:effectLst>
                  <a:outerShdw blurRad="38100" dist="38100" dir="2700000" algn="tl">
                    <a:srgbClr val="C0C0C0"/>
                  </a:outerShdw>
                </a:effectLst>
                <a:latin typeface="黑体" panose="02010609060101010101" pitchFamily="49" charset="-122"/>
                <a:ea typeface="黑体" panose="02010609060101010101" pitchFamily="49" charset="-122"/>
                <a:cs typeface="+mn-cs"/>
              </a:rPr>
              <a:t>雪山</a:t>
            </a:r>
            <a:endParaRPr kumimoji="0" lang="zh-CN" altLang="en-US" sz="3200" b="1" kern="1200" cap="none" spc="0" normalizeH="0" baseline="0" noProof="0">
              <a:effectLst>
                <a:outerShdw blurRad="38100" dist="38100" dir="2700000" algn="tl">
                  <a:srgbClr val="C0C0C0"/>
                </a:outerShdw>
              </a:effectLst>
              <a:latin typeface="黑体" panose="02010609060101010101" pitchFamily="49" charset="-122"/>
              <a:ea typeface="黑体" panose="02010609060101010101" pitchFamily="49" charset="-122"/>
              <a:cs typeface="+mn-cs"/>
            </a:endParaRPr>
          </a:p>
        </p:txBody>
      </p:sp>
      <p:sp>
        <p:nvSpPr>
          <p:cNvPr id="711809" name="AutoShape 129"/>
          <p:cNvSpPr/>
          <p:nvPr/>
        </p:nvSpPr>
        <p:spPr>
          <a:xfrm>
            <a:off x="3810000" y="914400"/>
            <a:ext cx="76200" cy="76200"/>
          </a:xfrm>
          <a:prstGeom prst="octagon">
            <a:avLst>
              <a:gd name="adj" fmla="val 29287"/>
            </a:avLst>
          </a:prstGeom>
          <a:solidFill>
            <a:srgbClr val="FF0000"/>
          </a:solidFill>
          <a:ln w="9525" cap="flat" cmpd="sng">
            <a:solidFill>
              <a:schemeClr val="tx1"/>
            </a:solidFill>
            <a:prstDash val="solid"/>
            <a:miter/>
            <a:headEnd type="none" w="med" len="med"/>
            <a:tailEnd type="none" w="med" len="med"/>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711810" name="Text Box 130"/>
          <p:cNvSpPr txBox="1">
            <a:spLocks noChangeArrowheads="1"/>
          </p:cNvSpPr>
          <p:nvPr/>
        </p:nvSpPr>
        <p:spPr bwMode="auto">
          <a:xfrm>
            <a:off x="6019800" y="4572000"/>
            <a:ext cx="1828800" cy="519113"/>
          </a:xfrm>
          <a:prstGeom prst="rect">
            <a:avLst/>
          </a:prstGeom>
          <a:noFill/>
          <a:ln w="9525">
            <a:noFill/>
            <a:miter lim="800000"/>
          </a:ln>
          <a:effectLst/>
        </p:spPr>
        <p:txBody>
          <a:bodyPr>
            <a:spAutoFit/>
          </a:bodyPr>
          <a:lstStyle/>
          <a:p>
            <a:pPr marR="0" defTabSz="914400">
              <a:spcBef>
                <a:spcPct val="50000"/>
              </a:spcBef>
              <a:buClrTx/>
              <a:buSzTx/>
              <a:buFontTx/>
              <a:buNone/>
              <a:defRPr/>
            </a:pPr>
            <a:r>
              <a:rPr kumimoji="0" lang="en-US" altLang="zh-CN" sz="2800" b="1" kern="1200" cap="none" spc="0" normalizeH="0" baseline="0" noProof="0">
                <a:solidFill>
                  <a:srgbClr val="CC0000"/>
                </a:solidFill>
                <a:effectLst>
                  <a:outerShdw blurRad="38100" dist="38100" dir="2700000" algn="tl">
                    <a:srgbClr val="C0C0C0"/>
                  </a:outerShdw>
                </a:effectLst>
                <a:latin typeface="黑体" panose="02010609060101010101" pitchFamily="49" charset="-122"/>
                <a:ea typeface="黑体" panose="02010609060101010101" pitchFamily="49" charset="-122"/>
                <a:cs typeface="+mn-cs"/>
              </a:rPr>
              <a:t>1934</a:t>
            </a:r>
            <a:r>
              <a:rPr kumimoji="0" lang="zh-CN" altLang="en-US" sz="2800" b="1" kern="1200" cap="none" spc="0" normalizeH="0" baseline="0" noProof="0">
                <a:solidFill>
                  <a:srgbClr val="CC0000"/>
                </a:solidFill>
                <a:effectLst>
                  <a:outerShdw blurRad="38100" dist="38100" dir="2700000" algn="tl">
                    <a:srgbClr val="C0C0C0"/>
                  </a:outerShdw>
                </a:effectLst>
                <a:latin typeface="黑体" panose="02010609060101010101" pitchFamily="49" charset="-122"/>
                <a:ea typeface="黑体" panose="02010609060101010101" pitchFamily="49" charset="-122"/>
                <a:cs typeface="+mn-cs"/>
              </a:rPr>
              <a:t>年</a:t>
            </a:r>
            <a:r>
              <a:rPr kumimoji="0" lang="en-US" altLang="zh-CN" sz="2800" b="1" kern="1200" cap="none" spc="0" normalizeH="0" baseline="0" noProof="0">
                <a:solidFill>
                  <a:srgbClr val="CC0000"/>
                </a:solidFill>
                <a:effectLst>
                  <a:outerShdw blurRad="38100" dist="38100" dir="2700000" algn="tl">
                    <a:srgbClr val="C0C0C0"/>
                  </a:outerShdw>
                </a:effectLst>
                <a:latin typeface="黑体" panose="02010609060101010101" pitchFamily="49" charset="-122"/>
                <a:ea typeface="黑体" panose="02010609060101010101" pitchFamily="49" charset="-122"/>
                <a:cs typeface="+mn-cs"/>
              </a:rPr>
              <a:t>10</a:t>
            </a:r>
            <a:endParaRPr kumimoji="0" lang="en-US" altLang="zh-CN" sz="2800" b="1" kern="1200" cap="none" spc="0" normalizeH="0" baseline="0" noProof="0">
              <a:solidFill>
                <a:srgbClr val="CC0000"/>
              </a:solidFill>
              <a:effectLst>
                <a:outerShdw blurRad="38100" dist="38100" dir="2700000" algn="tl">
                  <a:srgbClr val="C0C0C0"/>
                </a:outerShdw>
              </a:effectLst>
              <a:latin typeface="黑体" panose="02010609060101010101" pitchFamily="49" charset="-122"/>
              <a:ea typeface="黑体" panose="02010609060101010101" pitchFamily="49" charset="-122"/>
              <a:cs typeface="+mn-cs"/>
            </a:endParaRPr>
          </a:p>
        </p:txBody>
      </p:sp>
      <p:sp>
        <p:nvSpPr>
          <p:cNvPr id="711811" name="Text Box 131">
            <a:hlinkClick r:id="" action="ppaction://noaction"/>
          </p:cNvPr>
          <p:cNvSpPr txBox="1">
            <a:spLocks noChangeArrowheads="1"/>
          </p:cNvSpPr>
          <p:nvPr/>
        </p:nvSpPr>
        <p:spPr bwMode="auto">
          <a:xfrm>
            <a:off x="4876800" y="152400"/>
            <a:ext cx="1854200" cy="519113"/>
          </a:xfrm>
          <a:prstGeom prst="rect">
            <a:avLst/>
          </a:prstGeom>
          <a:noFill/>
          <a:ln w="9525">
            <a:noFill/>
            <a:miter lim="800000"/>
          </a:ln>
          <a:effectLst/>
        </p:spPr>
        <p:txBody>
          <a:bodyPr>
            <a:spAutoFit/>
          </a:bodyPr>
          <a:lstStyle/>
          <a:p>
            <a:pPr marR="0" defTabSz="914400">
              <a:spcBef>
                <a:spcPct val="50000"/>
              </a:spcBef>
              <a:buClrTx/>
              <a:buSzTx/>
              <a:buFontTx/>
              <a:buNone/>
              <a:defRPr/>
            </a:pPr>
            <a:r>
              <a:rPr kumimoji="0" lang="en-US" altLang="zh-CN" sz="2800" b="1" kern="1200" cap="none" spc="0" normalizeH="0" baseline="0" noProof="0">
                <a:solidFill>
                  <a:srgbClr val="CC0000"/>
                </a:solidFill>
                <a:effectLst>
                  <a:outerShdw blurRad="38100" dist="38100" dir="2700000" algn="tl">
                    <a:srgbClr val="C0C0C0"/>
                  </a:outerShdw>
                </a:effectLst>
                <a:latin typeface="黑体" panose="02010609060101010101" pitchFamily="49" charset="-122"/>
                <a:ea typeface="黑体" panose="02010609060101010101" pitchFamily="49" charset="-122"/>
                <a:cs typeface="+mn-cs"/>
              </a:rPr>
              <a:t>1935</a:t>
            </a:r>
            <a:r>
              <a:rPr kumimoji="0" lang="zh-CN" altLang="en-US" sz="2800" b="1" kern="1200" cap="none" spc="0" normalizeH="0" baseline="0" noProof="0">
                <a:solidFill>
                  <a:srgbClr val="CC0000"/>
                </a:solidFill>
                <a:effectLst>
                  <a:outerShdw blurRad="38100" dist="38100" dir="2700000" algn="tl">
                    <a:srgbClr val="C0C0C0"/>
                  </a:outerShdw>
                </a:effectLst>
                <a:latin typeface="黑体" panose="02010609060101010101" pitchFamily="49" charset="-122"/>
                <a:ea typeface="黑体" panose="02010609060101010101" pitchFamily="49" charset="-122"/>
                <a:cs typeface="+mn-cs"/>
              </a:rPr>
              <a:t>年</a:t>
            </a:r>
            <a:r>
              <a:rPr kumimoji="0" lang="en-US" altLang="zh-CN" sz="2800" b="1" kern="1200" cap="none" spc="0" normalizeH="0" baseline="0" noProof="0">
                <a:solidFill>
                  <a:srgbClr val="CC0000"/>
                </a:solidFill>
                <a:effectLst>
                  <a:outerShdw blurRad="38100" dist="38100" dir="2700000" algn="tl">
                    <a:srgbClr val="C0C0C0"/>
                  </a:outerShdw>
                </a:effectLst>
                <a:latin typeface="黑体" panose="02010609060101010101" pitchFamily="49" charset="-122"/>
                <a:ea typeface="黑体" panose="02010609060101010101" pitchFamily="49" charset="-122"/>
                <a:cs typeface="+mn-cs"/>
              </a:rPr>
              <a:t>10</a:t>
            </a:r>
            <a:endParaRPr kumimoji="0" lang="en-US" altLang="zh-CN" sz="2800" b="1" kern="1200" cap="none" spc="0" normalizeH="0" baseline="0" noProof="0">
              <a:solidFill>
                <a:srgbClr val="CC0000"/>
              </a:solidFill>
              <a:effectLst>
                <a:outerShdw blurRad="38100" dist="38100" dir="2700000" algn="tl">
                  <a:srgbClr val="C0C0C0"/>
                </a:outerShdw>
              </a:effectLst>
              <a:latin typeface="黑体" panose="02010609060101010101" pitchFamily="49" charset="-122"/>
              <a:ea typeface="黑体" panose="02010609060101010101" pitchFamily="49" charset="-122"/>
              <a:cs typeface="+mn-cs"/>
            </a:endParaRPr>
          </a:p>
        </p:txBody>
      </p:sp>
      <p:sp>
        <p:nvSpPr>
          <p:cNvPr id="18564" name="Text Box 132">
            <a:hlinkClick r:id="rId4" action="ppaction://hlinksldjump"/>
          </p:cNvPr>
          <p:cNvSpPr txBox="1"/>
          <p:nvPr/>
        </p:nvSpPr>
        <p:spPr>
          <a:xfrm>
            <a:off x="3200400" y="4495800"/>
            <a:ext cx="1227138" cy="579438"/>
          </a:xfrm>
          <a:prstGeom prst="rect">
            <a:avLst/>
          </a:prstGeom>
          <a:noFill/>
          <a:ln w="9525">
            <a:noFill/>
          </a:ln>
        </p:spPr>
        <p:txBody>
          <a:bodyPr>
            <a:spAutoFit/>
          </a:bodyPr>
          <a:p>
            <a:pPr>
              <a:spcBef>
                <a:spcPct val="50000"/>
              </a:spcBef>
            </a:pPr>
            <a:r>
              <a:rPr lang="zh-CN" altLang="en-US" sz="3200" b="1" dirty="0">
                <a:latin typeface="黑体" panose="02010609060101010101" pitchFamily="49" charset="-122"/>
                <a:ea typeface="黑体" panose="02010609060101010101" pitchFamily="49" charset="-122"/>
              </a:rPr>
              <a:t>遵义</a:t>
            </a:r>
            <a:endParaRPr lang="zh-CN" altLang="en-US" sz="3200" b="1" dirty="0">
              <a:latin typeface="黑体" panose="02010609060101010101" pitchFamily="49" charset="-122"/>
              <a:ea typeface="黑体" panose="02010609060101010101" pitchFamily="49" charset="-122"/>
            </a:endParaRPr>
          </a:p>
        </p:txBody>
      </p:sp>
      <p:sp>
        <p:nvSpPr>
          <p:cNvPr id="711813" name="Text Box 133"/>
          <p:cNvSpPr txBox="1">
            <a:spLocks noChangeArrowheads="1"/>
          </p:cNvSpPr>
          <p:nvPr/>
        </p:nvSpPr>
        <p:spPr bwMode="auto">
          <a:xfrm>
            <a:off x="4038600" y="4800600"/>
            <a:ext cx="1524000" cy="519113"/>
          </a:xfrm>
          <a:prstGeom prst="rect">
            <a:avLst/>
          </a:prstGeom>
          <a:noFill/>
          <a:ln w="9525">
            <a:noFill/>
            <a:miter lim="800000"/>
          </a:ln>
          <a:effectLst/>
        </p:spPr>
        <p:txBody>
          <a:bodyPr>
            <a:spAutoFit/>
          </a:bodyPr>
          <a:lstStyle/>
          <a:p>
            <a:pPr marR="0" defTabSz="914400">
              <a:spcBef>
                <a:spcPct val="50000"/>
              </a:spcBef>
              <a:buClrTx/>
              <a:buSzTx/>
              <a:buFontTx/>
              <a:buNone/>
              <a:defRPr/>
            </a:pPr>
            <a:r>
              <a:rPr kumimoji="0" lang="en-US" altLang="zh-CN" sz="2800" b="1" kern="1200" cap="none" spc="0" normalizeH="0" baseline="0" noProof="0">
                <a:solidFill>
                  <a:srgbClr val="CC0000"/>
                </a:solidFill>
                <a:effectLst>
                  <a:outerShdw blurRad="38100" dist="38100" dir="2700000" algn="tl">
                    <a:srgbClr val="C0C0C0"/>
                  </a:outerShdw>
                </a:effectLst>
                <a:latin typeface="黑体" panose="02010609060101010101" pitchFamily="49" charset="-122"/>
                <a:ea typeface="黑体" panose="02010609060101010101" pitchFamily="49" charset="-122"/>
                <a:cs typeface="+mn-cs"/>
              </a:rPr>
              <a:t>1935</a:t>
            </a:r>
            <a:r>
              <a:rPr kumimoji="0" lang="zh-CN" altLang="en-US" sz="2800" b="1" kern="1200" cap="none" spc="0" normalizeH="0" baseline="0" noProof="0">
                <a:solidFill>
                  <a:srgbClr val="CC0000"/>
                </a:solidFill>
                <a:effectLst>
                  <a:outerShdw blurRad="38100" dist="38100" dir="2700000" algn="tl">
                    <a:srgbClr val="C0C0C0"/>
                  </a:outerShdw>
                </a:effectLst>
                <a:latin typeface="黑体" panose="02010609060101010101" pitchFamily="49" charset="-122"/>
                <a:ea typeface="黑体" panose="02010609060101010101" pitchFamily="49" charset="-122"/>
                <a:cs typeface="+mn-cs"/>
              </a:rPr>
              <a:t>年</a:t>
            </a:r>
            <a:r>
              <a:rPr kumimoji="0" lang="en-US" altLang="zh-CN" sz="2800" b="1" kern="1200" cap="none" spc="0" normalizeH="0" baseline="0" noProof="0">
                <a:solidFill>
                  <a:srgbClr val="CC0000"/>
                </a:solidFill>
                <a:effectLst>
                  <a:outerShdw blurRad="38100" dist="38100" dir="2700000" algn="tl">
                    <a:srgbClr val="C0C0C0"/>
                  </a:outerShdw>
                </a:effectLst>
                <a:latin typeface="黑体" panose="02010609060101010101" pitchFamily="49" charset="-122"/>
                <a:ea typeface="黑体" panose="02010609060101010101" pitchFamily="49" charset="-122"/>
                <a:cs typeface="+mn-cs"/>
              </a:rPr>
              <a:t>1</a:t>
            </a:r>
            <a:endParaRPr kumimoji="0" lang="en-US" altLang="zh-CN" sz="2800" b="1" kern="1200" cap="none" spc="0" normalizeH="0" baseline="0" noProof="0">
              <a:solidFill>
                <a:srgbClr val="CC0000"/>
              </a:solidFill>
              <a:effectLst>
                <a:outerShdw blurRad="38100" dist="38100" dir="2700000" algn="tl">
                  <a:srgbClr val="C0C0C0"/>
                </a:outerShdw>
              </a:effectLst>
              <a:latin typeface="黑体" panose="02010609060101010101" pitchFamily="49" charset="-122"/>
              <a:ea typeface="黑体" panose="02010609060101010101" pitchFamily="49" charset="-122"/>
              <a:cs typeface="+mn-cs"/>
            </a:endParaRPr>
          </a:p>
        </p:txBody>
      </p:sp>
      <p:sp>
        <p:nvSpPr>
          <p:cNvPr id="711814" name="未知">
            <a:hlinkClick r:id="rId4" action="ppaction://hlinksldjump"/>
          </p:cNvPr>
          <p:cNvSpPr/>
          <p:nvPr/>
        </p:nvSpPr>
        <p:spPr>
          <a:xfrm rot="-8179560">
            <a:off x="2987675" y="549275"/>
            <a:ext cx="217488" cy="1027113"/>
          </a:xfrm>
          <a:custGeom>
            <a:avLst/>
            <a:gdLst>
              <a:gd name="txL" fmla="*/ 0 w 132"/>
              <a:gd name="txT" fmla="*/ 0 h 367"/>
              <a:gd name="txR" fmla="*/ 132 w 132"/>
              <a:gd name="txB" fmla="*/ 367 h 367"/>
            </a:gdLst>
            <a:ahLst/>
            <a:cxnLst>
              <a:cxn ang="0">
                <a:pos x="52724" y="0"/>
              </a:cxn>
              <a:cxn ang="0">
                <a:pos x="67553" y="470177"/>
              </a:cxn>
              <a:cxn ang="0">
                <a:pos x="112039" y="389016"/>
              </a:cxn>
              <a:cxn ang="0">
                <a:pos x="131811" y="551339"/>
              </a:cxn>
              <a:cxn ang="0">
                <a:pos x="107096" y="699668"/>
              </a:cxn>
              <a:cxn ang="0">
                <a:pos x="0" y="772434"/>
              </a:cxn>
              <a:cxn ang="0">
                <a:pos x="24715" y="1001925"/>
              </a:cxn>
              <a:cxn ang="0">
                <a:pos x="95563" y="948750"/>
              </a:cxn>
              <a:cxn ang="0">
                <a:pos x="143344" y="887179"/>
              </a:cxn>
              <a:cxn ang="0">
                <a:pos x="194421" y="806018"/>
              </a:cxn>
              <a:cxn ang="0">
                <a:pos x="214193" y="685675"/>
              </a:cxn>
              <a:cxn ang="0">
                <a:pos x="202659" y="551339"/>
              </a:cxn>
              <a:cxn ang="0">
                <a:pos x="158173" y="355431"/>
              </a:cxn>
              <a:cxn ang="0">
                <a:pos x="202659" y="349834"/>
              </a:cxn>
              <a:cxn ang="0">
                <a:pos x="52724" y="0"/>
              </a:cxn>
            </a:cxnLst>
            <a:rect l="txL" t="txT" r="txR" b="txB"/>
            <a:pathLst>
              <a:path w="132" h="367">
                <a:moveTo>
                  <a:pt x="32" y="0"/>
                </a:moveTo>
                <a:lnTo>
                  <a:pt x="41" y="168"/>
                </a:lnTo>
                <a:lnTo>
                  <a:pt x="68" y="139"/>
                </a:lnTo>
                <a:cubicBezTo>
                  <a:pt x="74" y="144"/>
                  <a:pt x="80" y="179"/>
                  <a:pt x="80" y="197"/>
                </a:cubicBezTo>
                <a:cubicBezTo>
                  <a:pt x="80" y="215"/>
                  <a:pt x="78" y="237"/>
                  <a:pt x="65" y="250"/>
                </a:cubicBezTo>
                <a:cubicBezTo>
                  <a:pt x="60" y="278"/>
                  <a:pt x="22" y="273"/>
                  <a:pt x="0" y="276"/>
                </a:cubicBezTo>
                <a:cubicBezTo>
                  <a:pt x="2" y="303"/>
                  <a:pt x="11" y="331"/>
                  <a:pt x="15" y="358"/>
                </a:cubicBezTo>
                <a:cubicBezTo>
                  <a:pt x="25" y="367"/>
                  <a:pt x="40" y="350"/>
                  <a:pt x="58" y="339"/>
                </a:cubicBezTo>
                <a:cubicBezTo>
                  <a:pt x="71" y="333"/>
                  <a:pt x="77" y="325"/>
                  <a:pt x="87" y="317"/>
                </a:cubicBezTo>
                <a:cubicBezTo>
                  <a:pt x="97" y="309"/>
                  <a:pt x="111" y="300"/>
                  <a:pt x="118" y="288"/>
                </a:cubicBezTo>
                <a:cubicBezTo>
                  <a:pt x="122" y="274"/>
                  <a:pt x="126" y="259"/>
                  <a:pt x="130" y="245"/>
                </a:cubicBezTo>
                <a:cubicBezTo>
                  <a:pt x="132" y="224"/>
                  <a:pt x="130" y="216"/>
                  <a:pt x="123" y="197"/>
                </a:cubicBezTo>
                <a:cubicBezTo>
                  <a:pt x="116" y="178"/>
                  <a:pt x="106" y="145"/>
                  <a:pt x="96" y="127"/>
                </a:cubicBezTo>
                <a:lnTo>
                  <a:pt x="123" y="125"/>
                </a:lnTo>
                <a:lnTo>
                  <a:pt x="32" y="0"/>
                </a:lnTo>
                <a:close/>
              </a:path>
            </a:pathLst>
          </a:custGeom>
          <a:solidFill>
            <a:srgbClr val="FF0000"/>
          </a:solidFill>
          <a:ln w="9525">
            <a:noFill/>
          </a:ln>
        </p:spPr>
        <p:txBody>
          <a:bodyPr wrap="none" anchor="ctr"/>
          <a:p>
            <a:endParaRPr sz="3200" dirty="0">
              <a:solidFill>
                <a:schemeClr val="tx2"/>
              </a:solidFill>
              <a:latin typeface="Arial" panose="020B0604020202020204" pitchFamily="34" charset="0"/>
              <a:ea typeface="黑体" panose="02010609060101010101" pitchFamily="49" charset="-122"/>
            </a:endParaRPr>
          </a:p>
        </p:txBody>
      </p:sp>
      <p:sp>
        <p:nvSpPr>
          <p:cNvPr id="711815" name="Text Box 135"/>
          <p:cNvSpPr txBox="1"/>
          <p:nvPr/>
        </p:nvSpPr>
        <p:spPr>
          <a:xfrm>
            <a:off x="3200400" y="3048000"/>
            <a:ext cx="5895975" cy="579438"/>
          </a:xfrm>
          <a:prstGeom prst="rect">
            <a:avLst/>
          </a:prstGeom>
          <a:noFill/>
          <a:ln w="9525">
            <a:noFill/>
          </a:ln>
        </p:spPr>
        <p:txBody>
          <a:bodyPr wrap="none">
            <a:spAutoFit/>
          </a:bodyPr>
          <a:p>
            <a:r>
              <a:rPr lang="zh-CN" altLang="en-US" sz="3200" b="1" dirty="0">
                <a:solidFill>
                  <a:srgbClr val="0000FF"/>
                </a:solidFill>
                <a:latin typeface="Arial" panose="020B0604020202020204" pitchFamily="34" charset="0"/>
              </a:rPr>
              <a:t>四渡赤水打乱了敌人的追剿计划</a:t>
            </a:r>
            <a:endParaRPr lang="zh-CN" altLang="en-US" sz="3200" b="1" dirty="0">
              <a:solidFill>
                <a:srgbClr val="0000FF"/>
              </a:solidFill>
              <a:latin typeface="Arial" panose="020B0604020202020204" pitchFamily="34" charset="0"/>
            </a:endParaRPr>
          </a:p>
        </p:txBody>
      </p:sp>
      <p:sp>
        <p:nvSpPr>
          <p:cNvPr id="711816" name="Text Box 136"/>
          <p:cNvSpPr txBox="1"/>
          <p:nvPr/>
        </p:nvSpPr>
        <p:spPr>
          <a:xfrm>
            <a:off x="304800" y="6096000"/>
            <a:ext cx="5184775" cy="519113"/>
          </a:xfrm>
          <a:prstGeom prst="rect">
            <a:avLst/>
          </a:prstGeom>
          <a:noFill/>
          <a:ln w="9525">
            <a:noFill/>
          </a:ln>
        </p:spPr>
        <p:txBody>
          <a:bodyPr wrap="none">
            <a:spAutoFit/>
          </a:bodyPr>
          <a:p>
            <a:r>
              <a:rPr lang="zh-CN" altLang="en-US" sz="2800" b="1" dirty="0">
                <a:solidFill>
                  <a:srgbClr val="0000FF"/>
                </a:solidFill>
                <a:latin typeface="Arial" panose="020B0604020202020204" pitchFamily="34" charset="0"/>
              </a:rPr>
              <a:t>巧渡金沙江跳出了敌人的包围圈</a:t>
            </a:r>
            <a:endParaRPr lang="zh-CN" altLang="en-US" sz="2800" b="1" dirty="0">
              <a:solidFill>
                <a:srgbClr val="0000FF"/>
              </a:solidFill>
              <a:latin typeface="Arial" panose="020B0604020202020204" pitchFamily="34" charset="0"/>
            </a:endParaRPr>
          </a:p>
        </p:txBody>
      </p:sp>
      <p:sp>
        <p:nvSpPr>
          <p:cNvPr id="711817" name="Text Box 137"/>
          <p:cNvSpPr txBox="1"/>
          <p:nvPr/>
        </p:nvSpPr>
        <p:spPr>
          <a:xfrm>
            <a:off x="3348038" y="981075"/>
            <a:ext cx="2520950" cy="869950"/>
          </a:xfrm>
          <a:prstGeom prst="rect">
            <a:avLst/>
          </a:prstGeom>
          <a:gradFill rotWithShape="1">
            <a:gsLst>
              <a:gs pos="0">
                <a:srgbClr val="333300"/>
              </a:gs>
              <a:gs pos="50000">
                <a:srgbClr val="63633C"/>
              </a:gs>
              <a:gs pos="100000">
                <a:srgbClr val="333300"/>
              </a:gs>
            </a:gsLst>
            <a:lin ang="5400000" scaled="1"/>
            <a:tileRect/>
          </a:gradFill>
          <a:ln w="9525" cap="flat" cmpd="sng">
            <a:solidFill>
              <a:srgbClr val="FF9900"/>
            </a:solidFill>
            <a:prstDash val="solid"/>
            <a:miter/>
            <a:headEnd type="none" w="med" len="med"/>
            <a:tailEnd type="none" w="med" len="med"/>
          </a:ln>
        </p:spPr>
        <p:txBody>
          <a:bodyPr>
            <a:spAutoFit/>
          </a:bodyPr>
          <a:p>
            <a:pPr>
              <a:lnSpc>
                <a:spcPct val="90000"/>
              </a:lnSpc>
              <a:spcBef>
                <a:spcPct val="50000"/>
              </a:spcBef>
            </a:pPr>
            <a:r>
              <a:rPr lang="zh-CN" altLang="en-US" sz="2800" b="1" dirty="0">
                <a:solidFill>
                  <a:schemeClr val="bg1"/>
                </a:solidFill>
                <a:latin typeface="Times New Roman" panose="02020603050405020304" pitchFamily="18" charset="0"/>
              </a:rPr>
              <a:t>冲破四道封锁线（湘江）</a:t>
            </a:r>
            <a:endParaRPr lang="zh-CN" altLang="en-US" sz="3600" b="1" dirty="0">
              <a:solidFill>
                <a:schemeClr val="bg1"/>
              </a:solidFill>
              <a:latin typeface="Times New Roman" panose="02020603050405020304" pitchFamily="18" charset="0"/>
            </a:endParaRPr>
          </a:p>
        </p:txBody>
      </p:sp>
      <p:sp>
        <p:nvSpPr>
          <p:cNvPr id="711818" name="Text Box 138"/>
          <p:cNvSpPr txBox="1"/>
          <p:nvPr/>
        </p:nvSpPr>
        <p:spPr>
          <a:xfrm>
            <a:off x="6372225" y="981075"/>
            <a:ext cx="2057400" cy="869950"/>
          </a:xfrm>
          <a:prstGeom prst="rect">
            <a:avLst/>
          </a:prstGeom>
          <a:gradFill rotWithShape="1">
            <a:gsLst>
              <a:gs pos="0">
                <a:srgbClr val="333300"/>
              </a:gs>
              <a:gs pos="50000">
                <a:srgbClr val="696943"/>
              </a:gs>
              <a:gs pos="100000">
                <a:srgbClr val="333300"/>
              </a:gs>
            </a:gsLst>
            <a:lin ang="5400000" scaled="1"/>
            <a:tileRect/>
          </a:gradFill>
          <a:ln w="9525" cap="flat" cmpd="sng">
            <a:solidFill>
              <a:srgbClr val="FF9900"/>
            </a:solidFill>
            <a:prstDash val="solid"/>
            <a:miter/>
            <a:headEnd type="none" w="med" len="med"/>
            <a:tailEnd type="none" w="med" len="med"/>
          </a:ln>
        </p:spPr>
        <p:txBody>
          <a:bodyPr>
            <a:spAutoFit/>
          </a:bodyPr>
          <a:p>
            <a:pPr>
              <a:lnSpc>
                <a:spcPct val="90000"/>
              </a:lnSpc>
              <a:spcBef>
                <a:spcPct val="50000"/>
              </a:spcBef>
            </a:pPr>
            <a:r>
              <a:rPr lang="zh-CN" altLang="en-US" sz="2800" b="1" dirty="0">
                <a:solidFill>
                  <a:schemeClr val="bg1"/>
                </a:solidFill>
                <a:latin typeface="Times New Roman" panose="02020603050405020304" pitchFamily="18" charset="0"/>
              </a:rPr>
              <a:t>放弃去湘西改道贵州</a:t>
            </a:r>
            <a:endParaRPr lang="zh-CN" altLang="en-US" sz="3600" b="1" dirty="0">
              <a:solidFill>
                <a:schemeClr val="bg1"/>
              </a:solidFill>
              <a:latin typeface="Times New Roman" panose="02020603050405020304" pitchFamily="18" charset="0"/>
            </a:endParaRPr>
          </a:p>
        </p:txBody>
      </p:sp>
      <p:sp>
        <p:nvSpPr>
          <p:cNvPr id="711819" name="Text Box 139"/>
          <p:cNvSpPr txBox="1"/>
          <p:nvPr/>
        </p:nvSpPr>
        <p:spPr>
          <a:xfrm>
            <a:off x="838200" y="2514600"/>
            <a:ext cx="1219200" cy="869950"/>
          </a:xfrm>
          <a:prstGeom prst="rect">
            <a:avLst/>
          </a:prstGeom>
          <a:gradFill rotWithShape="1">
            <a:gsLst>
              <a:gs pos="0">
                <a:srgbClr val="333300"/>
              </a:gs>
              <a:gs pos="50000">
                <a:srgbClr val="6A6A45"/>
              </a:gs>
              <a:gs pos="100000">
                <a:srgbClr val="333300"/>
              </a:gs>
            </a:gsLst>
            <a:lin ang="5400000" scaled="1"/>
            <a:tileRect/>
          </a:gradFill>
          <a:ln w="9525" cap="flat" cmpd="sng">
            <a:solidFill>
              <a:srgbClr val="FF9900"/>
            </a:solidFill>
            <a:prstDash val="solid"/>
            <a:miter/>
            <a:headEnd type="none" w="med" len="med"/>
            <a:tailEnd type="none" w="med" len="med"/>
          </a:ln>
        </p:spPr>
        <p:txBody>
          <a:bodyPr>
            <a:spAutoFit/>
          </a:bodyPr>
          <a:p>
            <a:pPr>
              <a:lnSpc>
                <a:spcPct val="90000"/>
              </a:lnSpc>
              <a:spcBef>
                <a:spcPct val="50000"/>
              </a:spcBef>
            </a:pPr>
            <a:r>
              <a:rPr lang="zh-CN" altLang="en-US" sz="2800" b="1" dirty="0">
                <a:solidFill>
                  <a:schemeClr val="bg1"/>
                </a:solidFill>
                <a:latin typeface="Times New Roman" panose="02020603050405020304" pitchFamily="18" charset="0"/>
              </a:rPr>
              <a:t>强渡乌江</a:t>
            </a:r>
            <a:endParaRPr lang="zh-CN" altLang="en-US" sz="2800" b="1" dirty="0">
              <a:solidFill>
                <a:schemeClr val="bg1"/>
              </a:solidFill>
              <a:latin typeface="Times New Roman" panose="02020603050405020304" pitchFamily="18" charset="0"/>
            </a:endParaRPr>
          </a:p>
        </p:txBody>
      </p:sp>
      <p:sp>
        <p:nvSpPr>
          <p:cNvPr id="711820" name="Text Box 140"/>
          <p:cNvSpPr txBox="1"/>
          <p:nvPr/>
        </p:nvSpPr>
        <p:spPr>
          <a:xfrm>
            <a:off x="2700338" y="2133600"/>
            <a:ext cx="1727200" cy="1638300"/>
          </a:xfrm>
          <a:prstGeom prst="rect">
            <a:avLst/>
          </a:prstGeom>
          <a:gradFill rotWithShape="1">
            <a:gsLst>
              <a:gs pos="0">
                <a:srgbClr val="333300"/>
              </a:gs>
              <a:gs pos="50000">
                <a:srgbClr val="57572D"/>
              </a:gs>
              <a:gs pos="100000">
                <a:srgbClr val="333300"/>
              </a:gs>
            </a:gsLst>
            <a:lin ang="5400000" scaled="1"/>
            <a:tileRect/>
          </a:gradFill>
          <a:ln w="9525" cap="flat" cmpd="sng">
            <a:solidFill>
              <a:srgbClr val="FF9900"/>
            </a:solidFill>
            <a:prstDash val="solid"/>
            <a:miter/>
            <a:headEnd type="none" w="med" len="med"/>
            <a:tailEnd type="none" w="med" len="med"/>
          </a:ln>
        </p:spPr>
        <p:txBody>
          <a:bodyPr>
            <a:spAutoFit/>
          </a:bodyPr>
          <a:p>
            <a:pPr>
              <a:lnSpc>
                <a:spcPct val="90000"/>
              </a:lnSpc>
              <a:spcBef>
                <a:spcPct val="50000"/>
              </a:spcBef>
            </a:pPr>
            <a:r>
              <a:rPr lang="zh-CN" altLang="en-US" sz="2800" b="1" dirty="0">
                <a:solidFill>
                  <a:schemeClr val="bg1"/>
                </a:solidFill>
                <a:latin typeface="Times New Roman" panose="02020603050405020304" pitchFamily="18" charset="0"/>
              </a:rPr>
              <a:t>攻占遵义： </a:t>
            </a:r>
            <a:r>
              <a:rPr lang="en-US" altLang="zh-CN" sz="2800" b="1" dirty="0">
                <a:solidFill>
                  <a:schemeClr val="bg1"/>
                </a:solidFill>
                <a:latin typeface="Times New Roman" panose="02020603050405020304" pitchFamily="18" charset="0"/>
              </a:rPr>
              <a:t>35.1</a:t>
            </a:r>
            <a:r>
              <a:rPr lang="zh-CN" altLang="en-US" sz="2800" b="1" dirty="0">
                <a:solidFill>
                  <a:schemeClr val="bg1"/>
                </a:solidFill>
                <a:latin typeface="Times New Roman" panose="02020603050405020304" pitchFamily="18" charset="0"/>
              </a:rPr>
              <a:t>召开遵义会议</a:t>
            </a:r>
            <a:endParaRPr lang="zh-CN" altLang="en-US" sz="2800" b="1" dirty="0">
              <a:solidFill>
                <a:schemeClr val="bg1"/>
              </a:solidFill>
              <a:latin typeface="Times New Roman" panose="02020603050405020304" pitchFamily="18" charset="0"/>
            </a:endParaRPr>
          </a:p>
        </p:txBody>
      </p:sp>
      <p:sp>
        <p:nvSpPr>
          <p:cNvPr id="711821" name="Text Box 141"/>
          <p:cNvSpPr txBox="1"/>
          <p:nvPr/>
        </p:nvSpPr>
        <p:spPr>
          <a:xfrm>
            <a:off x="5257800" y="2514600"/>
            <a:ext cx="1143000" cy="869950"/>
          </a:xfrm>
          <a:prstGeom prst="rect">
            <a:avLst/>
          </a:prstGeom>
          <a:gradFill rotWithShape="1">
            <a:gsLst>
              <a:gs pos="0">
                <a:srgbClr val="333300"/>
              </a:gs>
              <a:gs pos="50000">
                <a:srgbClr val="5D5D35"/>
              </a:gs>
              <a:gs pos="100000">
                <a:srgbClr val="333300"/>
              </a:gs>
            </a:gsLst>
            <a:lin ang="5400000" scaled="1"/>
            <a:tileRect/>
          </a:gradFill>
          <a:ln w="9525" cap="flat" cmpd="sng">
            <a:solidFill>
              <a:srgbClr val="FF6600"/>
            </a:solidFill>
            <a:prstDash val="solid"/>
            <a:miter/>
            <a:headEnd type="none" w="med" len="med"/>
            <a:tailEnd type="none" w="med" len="med"/>
          </a:ln>
        </p:spPr>
        <p:txBody>
          <a:bodyPr>
            <a:spAutoFit/>
          </a:bodyPr>
          <a:p>
            <a:pPr>
              <a:lnSpc>
                <a:spcPct val="90000"/>
              </a:lnSpc>
              <a:spcBef>
                <a:spcPct val="50000"/>
              </a:spcBef>
            </a:pPr>
            <a:r>
              <a:rPr lang="zh-CN" altLang="en-US" sz="2800" b="1" dirty="0">
                <a:solidFill>
                  <a:schemeClr val="bg1"/>
                </a:solidFill>
                <a:latin typeface="Times New Roman" panose="02020603050405020304" pitchFamily="18" charset="0"/>
              </a:rPr>
              <a:t>四渡赤水</a:t>
            </a:r>
            <a:endParaRPr lang="zh-CN" altLang="en-US" sz="2800" b="1" dirty="0">
              <a:solidFill>
                <a:schemeClr val="bg1"/>
              </a:solidFill>
              <a:latin typeface="Times New Roman" panose="02020603050405020304" pitchFamily="18" charset="0"/>
            </a:endParaRPr>
          </a:p>
        </p:txBody>
      </p:sp>
      <p:sp>
        <p:nvSpPr>
          <p:cNvPr id="711822" name="Text Box 142"/>
          <p:cNvSpPr txBox="1"/>
          <p:nvPr/>
        </p:nvSpPr>
        <p:spPr>
          <a:xfrm>
            <a:off x="7010400" y="2438400"/>
            <a:ext cx="1322388" cy="869950"/>
          </a:xfrm>
          <a:prstGeom prst="rect">
            <a:avLst/>
          </a:prstGeom>
          <a:gradFill rotWithShape="1">
            <a:gsLst>
              <a:gs pos="0">
                <a:srgbClr val="333300"/>
              </a:gs>
              <a:gs pos="50000">
                <a:srgbClr val="64643D"/>
              </a:gs>
              <a:gs pos="100000">
                <a:srgbClr val="333300"/>
              </a:gs>
            </a:gsLst>
            <a:lin ang="5400000" scaled="1"/>
            <a:tileRect/>
          </a:gradFill>
          <a:ln w="9525" cap="flat" cmpd="sng">
            <a:solidFill>
              <a:srgbClr val="FF9900"/>
            </a:solidFill>
            <a:prstDash val="solid"/>
            <a:miter/>
            <a:headEnd type="none" w="med" len="med"/>
            <a:tailEnd type="none" w="med" len="med"/>
          </a:ln>
        </p:spPr>
        <p:txBody>
          <a:bodyPr>
            <a:spAutoFit/>
          </a:bodyPr>
          <a:p>
            <a:pPr>
              <a:lnSpc>
                <a:spcPct val="90000"/>
              </a:lnSpc>
              <a:spcBef>
                <a:spcPct val="50000"/>
              </a:spcBef>
            </a:pPr>
            <a:r>
              <a:rPr lang="zh-CN" altLang="en-US" sz="2800" b="1" dirty="0">
                <a:solidFill>
                  <a:schemeClr val="bg1"/>
                </a:solidFill>
                <a:latin typeface="Times New Roman" panose="02020603050405020304" pitchFamily="18" charset="0"/>
              </a:rPr>
              <a:t>巧渡金沙江</a:t>
            </a:r>
            <a:endParaRPr lang="zh-CN" altLang="en-US" sz="3600" b="1" dirty="0">
              <a:solidFill>
                <a:schemeClr val="bg1"/>
              </a:solidFill>
              <a:latin typeface="Times New Roman" panose="02020603050405020304" pitchFamily="18" charset="0"/>
            </a:endParaRPr>
          </a:p>
        </p:txBody>
      </p:sp>
      <p:sp>
        <p:nvSpPr>
          <p:cNvPr id="711823" name="Text Box 143"/>
          <p:cNvSpPr txBox="1"/>
          <p:nvPr/>
        </p:nvSpPr>
        <p:spPr>
          <a:xfrm>
            <a:off x="2971800" y="4343400"/>
            <a:ext cx="1295400" cy="869950"/>
          </a:xfrm>
          <a:prstGeom prst="rect">
            <a:avLst/>
          </a:prstGeom>
          <a:gradFill rotWithShape="1">
            <a:gsLst>
              <a:gs pos="0">
                <a:srgbClr val="333300"/>
              </a:gs>
              <a:gs pos="50000">
                <a:srgbClr val="777755"/>
              </a:gs>
              <a:gs pos="100000">
                <a:srgbClr val="333300"/>
              </a:gs>
            </a:gsLst>
            <a:lin ang="5400000" scaled="1"/>
            <a:tileRect/>
          </a:gradFill>
          <a:ln w="9525" cap="flat" cmpd="sng">
            <a:solidFill>
              <a:srgbClr val="FF9900"/>
            </a:solidFill>
            <a:prstDash val="solid"/>
            <a:miter/>
            <a:headEnd type="none" w="med" len="med"/>
            <a:tailEnd type="none" w="med" len="med"/>
          </a:ln>
        </p:spPr>
        <p:txBody>
          <a:bodyPr>
            <a:spAutoFit/>
          </a:bodyPr>
          <a:p>
            <a:pPr>
              <a:lnSpc>
                <a:spcPct val="90000"/>
              </a:lnSpc>
              <a:spcBef>
                <a:spcPct val="50000"/>
              </a:spcBef>
            </a:pPr>
            <a:r>
              <a:rPr lang="zh-CN" altLang="en-US" sz="2800" b="1" dirty="0">
                <a:solidFill>
                  <a:schemeClr val="bg1"/>
                </a:solidFill>
                <a:latin typeface="Times New Roman" panose="02020603050405020304" pitchFamily="18" charset="0"/>
              </a:rPr>
              <a:t>强渡大渡河</a:t>
            </a:r>
            <a:endParaRPr lang="zh-CN" altLang="en-US" sz="3600" b="1" dirty="0">
              <a:solidFill>
                <a:schemeClr val="bg1"/>
              </a:solidFill>
              <a:latin typeface="Times New Roman" panose="02020603050405020304" pitchFamily="18" charset="0"/>
            </a:endParaRPr>
          </a:p>
        </p:txBody>
      </p:sp>
      <p:sp>
        <p:nvSpPr>
          <p:cNvPr id="711824" name="Text Box 144"/>
          <p:cNvSpPr txBox="1"/>
          <p:nvPr/>
        </p:nvSpPr>
        <p:spPr>
          <a:xfrm>
            <a:off x="4800600" y="4267200"/>
            <a:ext cx="1312863" cy="869950"/>
          </a:xfrm>
          <a:prstGeom prst="rect">
            <a:avLst/>
          </a:prstGeom>
          <a:gradFill rotWithShape="1">
            <a:gsLst>
              <a:gs pos="0">
                <a:srgbClr val="333300"/>
              </a:gs>
              <a:gs pos="50000">
                <a:srgbClr val="64643D"/>
              </a:gs>
              <a:gs pos="100000">
                <a:srgbClr val="333300"/>
              </a:gs>
            </a:gsLst>
            <a:lin ang="5400000" scaled="1"/>
            <a:tileRect/>
          </a:gradFill>
          <a:ln w="9525" cap="flat" cmpd="sng">
            <a:solidFill>
              <a:srgbClr val="FF9900"/>
            </a:solidFill>
            <a:prstDash val="solid"/>
            <a:miter/>
            <a:headEnd type="none" w="med" len="med"/>
            <a:tailEnd type="none" w="med" len="med"/>
          </a:ln>
        </p:spPr>
        <p:txBody>
          <a:bodyPr>
            <a:spAutoFit/>
          </a:bodyPr>
          <a:p>
            <a:pPr>
              <a:lnSpc>
                <a:spcPct val="90000"/>
              </a:lnSpc>
              <a:spcBef>
                <a:spcPct val="50000"/>
              </a:spcBef>
            </a:pPr>
            <a:r>
              <a:rPr lang="zh-CN" altLang="en-US" sz="2800" b="1" dirty="0">
                <a:solidFill>
                  <a:schemeClr val="bg1"/>
                </a:solidFill>
                <a:latin typeface="Times New Roman" panose="02020603050405020304" pitchFamily="18" charset="0"/>
              </a:rPr>
              <a:t>翻越大雪山</a:t>
            </a:r>
            <a:endParaRPr lang="zh-CN" altLang="en-US" sz="2800" b="1" dirty="0">
              <a:solidFill>
                <a:schemeClr val="bg1"/>
              </a:solidFill>
              <a:latin typeface="Times New Roman" panose="02020603050405020304" pitchFamily="18" charset="0"/>
            </a:endParaRPr>
          </a:p>
        </p:txBody>
      </p:sp>
      <p:sp>
        <p:nvSpPr>
          <p:cNvPr id="711825" name="Text Box 145"/>
          <p:cNvSpPr txBox="1"/>
          <p:nvPr/>
        </p:nvSpPr>
        <p:spPr>
          <a:xfrm>
            <a:off x="609600" y="5638800"/>
            <a:ext cx="2971800" cy="869950"/>
          </a:xfrm>
          <a:prstGeom prst="rect">
            <a:avLst/>
          </a:prstGeom>
          <a:gradFill rotWithShape="1">
            <a:gsLst>
              <a:gs pos="0">
                <a:srgbClr val="333300"/>
              </a:gs>
              <a:gs pos="50000">
                <a:srgbClr val="57572D"/>
              </a:gs>
              <a:gs pos="100000">
                <a:srgbClr val="333300"/>
              </a:gs>
            </a:gsLst>
            <a:lin ang="5400000" scaled="1"/>
            <a:tileRect/>
          </a:gradFill>
          <a:ln w="9525" cap="flat" cmpd="sng">
            <a:solidFill>
              <a:srgbClr val="FF9900"/>
            </a:solidFill>
            <a:prstDash val="solid"/>
            <a:miter/>
            <a:headEnd type="none" w="med" len="med"/>
            <a:tailEnd type="none" w="med" len="med"/>
          </a:ln>
        </p:spPr>
        <p:txBody>
          <a:bodyPr>
            <a:spAutoFit/>
          </a:bodyPr>
          <a:p>
            <a:pPr>
              <a:lnSpc>
                <a:spcPct val="90000"/>
              </a:lnSpc>
              <a:spcBef>
                <a:spcPct val="50000"/>
              </a:spcBef>
            </a:pPr>
            <a:r>
              <a:rPr lang="zh-CN" altLang="en-US" sz="2800" b="1" dirty="0">
                <a:solidFill>
                  <a:schemeClr val="bg1"/>
                </a:solidFill>
                <a:latin typeface="Times New Roman" panose="02020603050405020304" pitchFamily="18" charset="0"/>
              </a:rPr>
              <a:t>（</a:t>
            </a:r>
            <a:r>
              <a:rPr lang="en-US" altLang="zh-CN" sz="2800" b="1" dirty="0">
                <a:solidFill>
                  <a:schemeClr val="bg1"/>
                </a:solidFill>
                <a:latin typeface="Times New Roman" panose="02020603050405020304" pitchFamily="18" charset="0"/>
              </a:rPr>
              <a:t>35</a:t>
            </a:r>
            <a:r>
              <a:rPr lang="zh-CN" altLang="en-US" sz="2800" b="1" dirty="0">
                <a:solidFill>
                  <a:schemeClr val="bg1"/>
                </a:solidFill>
                <a:latin typeface="Times New Roman" panose="02020603050405020304" pitchFamily="18" charset="0"/>
              </a:rPr>
              <a:t>、</a:t>
            </a:r>
            <a:r>
              <a:rPr lang="en-US" altLang="zh-CN" sz="2800" b="1" dirty="0">
                <a:solidFill>
                  <a:schemeClr val="bg1"/>
                </a:solidFill>
                <a:latin typeface="Times New Roman" panose="02020603050405020304" pitchFamily="18" charset="0"/>
              </a:rPr>
              <a:t>10</a:t>
            </a:r>
            <a:r>
              <a:rPr lang="zh-CN" altLang="en-US" sz="2800" b="1" dirty="0">
                <a:solidFill>
                  <a:schemeClr val="bg1"/>
                </a:solidFill>
                <a:latin typeface="Times New Roman" panose="02020603050405020304" pitchFamily="18" charset="0"/>
              </a:rPr>
              <a:t>）到达陕北吴起镇</a:t>
            </a:r>
            <a:endParaRPr lang="zh-CN" altLang="en-US" sz="2800" b="1" dirty="0">
              <a:solidFill>
                <a:schemeClr val="bg1"/>
              </a:solidFill>
              <a:latin typeface="Times New Roman" panose="02020603050405020304" pitchFamily="18" charset="0"/>
            </a:endParaRPr>
          </a:p>
        </p:txBody>
      </p:sp>
      <p:sp>
        <p:nvSpPr>
          <p:cNvPr id="711826" name="Text Box 146"/>
          <p:cNvSpPr txBox="1"/>
          <p:nvPr/>
        </p:nvSpPr>
        <p:spPr>
          <a:xfrm>
            <a:off x="685800" y="4267200"/>
            <a:ext cx="1295400" cy="869950"/>
          </a:xfrm>
          <a:prstGeom prst="rect">
            <a:avLst/>
          </a:prstGeom>
          <a:gradFill rotWithShape="1">
            <a:gsLst>
              <a:gs pos="0">
                <a:srgbClr val="333300"/>
              </a:gs>
              <a:gs pos="50000">
                <a:srgbClr val="64643D"/>
              </a:gs>
              <a:gs pos="100000">
                <a:srgbClr val="333300"/>
              </a:gs>
            </a:gsLst>
            <a:lin ang="5400000" scaled="1"/>
            <a:tileRect/>
          </a:gradFill>
          <a:ln w="9525" cap="flat" cmpd="sng">
            <a:solidFill>
              <a:srgbClr val="FFCC00"/>
            </a:solidFill>
            <a:prstDash val="solid"/>
            <a:miter/>
            <a:headEnd type="none" w="med" len="med"/>
            <a:tailEnd type="none" w="med" len="med"/>
          </a:ln>
        </p:spPr>
        <p:txBody>
          <a:bodyPr>
            <a:spAutoFit/>
          </a:bodyPr>
          <a:p>
            <a:pPr>
              <a:lnSpc>
                <a:spcPct val="90000"/>
              </a:lnSpc>
              <a:spcBef>
                <a:spcPct val="50000"/>
              </a:spcBef>
            </a:pPr>
            <a:r>
              <a:rPr lang="zh-CN" altLang="en-US" sz="2800" b="1" dirty="0">
                <a:solidFill>
                  <a:schemeClr val="bg1"/>
                </a:solidFill>
                <a:latin typeface="Times New Roman" panose="02020603050405020304" pitchFamily="18" charset="0"/>
              </a:rPr>
              <a:t>飞夺泸定桥</a:t>
            </a:r>
            <a:endParaRPr lang="zh-CN" altLang="en-US" sz="2800" b="1" dirty="0">
              <a:solidFill>
                <a:schemeClr val="bg1"/>
              </a:solidFill>
              <a:latin typeface="Times New Roman" panose="02020603050405020304" pitchFamily="18" charset="0"/>
            </a:endParaRPr>
          </a:p>
        </p:txBody>
      </p:sp>
      <p:pic>
        <p:nvPicPr>
          <p:cNvPr id="711827" name="Picture 147" descr="10"/>
          <p:cNvPicPr>
            <a:picLocks noChangeAspect="1"/>
          </p:cNvPicPr>
          <p:nvPr/>
        </p:nvPicPr>
        <p:blipFill>
          <a:blip r:embed="rId8"/>
          <a:stretch>
            <a:fillRect/>
          </a:stretch>
        </p:blipFill>
        <p:spPr>
          <a:xfrm>
            <a:off x="2843213" y="1268413"/>
            <a:ext cx="476250" cy="238125"/>
          </a:xfrm>
          <a:prstGeom prst="rect">
            <a:avLst/>
          </a:prstGeom>
          <a:noFill/>
          <a:ln w="9525">
            <a:noFill/>
          </a:ln>
        </p:spPr>
      </p:pic>
      <p:pic>
        <p:nvPicPr>
          <p:cNvPr id="711828" name="Picture 148" descr="10"/>
          <p:cNvPicPr>
            <a:picLocks noChangeAspect="1"/>
          </p:cNvPicPr>
          <p:nvPr/>
        </p:nvPicPr>
        <p:blipFill>
          <a:blip r:embed="rId8"/>
          <a:stretch>
            <a:fillRect/>
          </a:stretch>
        </p:blipFill>
        <p:spPr>
          <a:xfrm>
            <a:off x="2124075" y="4724400"/>
            <a:ext cx="476250" cy="238125"/>
          </a:xfrm>
          <a:prstGeom prst="rect">
            <a:avLst/>
          </a:prstGeom>
          <a:noFill/>
          <a:ln w="9525">
            <a:noFill/>
          </a:ln>
        </p:spPr>
      </p:pic>
      <p:pic>
        <p:nvPicPr>
          <p:cNvPr id="711829" name="Picture 149" descr="10"/>
          <p:cNvPicPr>
            <a:picLocks noChangeAspect="1"/>
          </p:cNvPicPr>
          <p:nvPr/>
        </p:nvPicPr>
        <p:blipFill>
          <a:blip r:embed="rId8"/>
          <a:stretch>
            <a:fillRect/>
          </a:stretch>
        </p:blipFill>
        <p:spPr>
          <a:xfrm>
            <a:off x="4500563" y="2781300"/>
            <a:ext cx="476250" cy="238125"/>
          </a:xfrm>
          <a:prstGeom prst="rect">
            <a:avLst/>
          </a:prstGeom>
          <a:noFill/>
          <a:ln w="9525">
            <a:noFill/>
          </a:ln>
        </p:spPr>
      </p:pic>
      <p:pic>
        <p:nvPicPr>
          <p:cNvPr id="711830" name="Picture 150" descr="10"/>
          <p:cNvPicPr>
            <a:picLocks noChangeAspect="1"/>
          </p:cNvPicPr>
          <p:nvPr/>
        </p:nvPicPr>
        <p:blipFill>
          <a:blip r:embed="rId8"/>
          <a:stretch>
            <a:fillRect/>
          </a:stretch>
        </p:blipFill>
        <p:spPr>
          <a:xfrm>
            <a:off x="2124075" y="2852738"/>
            <a:ext cx="476250" cy="238125"/>
          </a:xfrm>
          <a:prstGeom prst="rect">
            <a:avLst/>
          </a:prstGeom>
          <a:noFill/>
          <a:ln w="9525">
            <a:noFill/>
          </a:ln>
        </p:spPr>
      </p:pic>
      <p:pic>
        <p:nvPicPr>
          <p:cNvPr id="711831" name="Picture 151" descr="10"/>
          <p:cNvPicPr>
            <a:picLocks noChangeAspect="1"/>
          </p:cNvPicPr>
          <p:nvPr/>
        </p:nvPicPr>
        <p:blipFill>
          <a:blip r:embed="rId8"/>
          <a:stretch>
            <a:fillRect/>
          </a:stretch>
        </p:blipFill>
        <p:spPr>
          <a:xfrm>
            <a:off x="5867400" y="1295400"/>
            <a:ext cx="476250" cy="238125"/>
          </a:xfrm>
          <a:prstGeom prst="rect">
            <a:avLst/>
          </a:prstGeom>
          <a:noFill/>
          <a:ln w="9525">
            <a:noFill/>
          </a:ln>
        </p:spPr>
      </p:pic>
      <p:pic>
        <p:nvPicPr>
          <p:cNvPr id="711832" name="Picture 152" descr="10"/>
          <p:cNvPicPr>
            <a:picLocks noChangeAspect="1"/>
          </p:cNvPicPr>
          <p:nvPr/>
        </p:nvPicPr>
        <p:blipFill>
          <a:blip r:embed="rId8"/>
          <a:stretch>
            <a:fillRect/>
          </a:stretch>
        </p:blipFill>
        <p:spPr>
          <a:xfrm>
            <a:off x="4267200" y="4724400"/>
            <a:ext cx="476250" cy="238125"/>
          </a:xfrm>
          <a:prstGeom prst="rect">
            <a:avLst/>
          </a:prstGeom>
          <a:noFill/>
          <a:ln w="9525">
            <a:noFill/>
          </a:ln>
        </p:spPr>
      </p:pic>
      <p:pic>
        <p:nvPicPr>
          <p:cNvPr id="711833" name="Picture 153" descr="10"/>
          <p:cNvPicPr>
            <a:picLocks noChangeAspect="1"/>
          </p:cNvPicPr>
          <p:nvPr/>
        </p:nvPicPr>
        <p:blipFill>
          <a:blip r:embed="rId8"/>
          <a:stretch>
            <a:fillRect/>
          </a:stretch>
        </p:blipFill>
        <p:spPr>
          <a:xfrm>
            <a:off x="6084888" y="4797425"/>
            <a:ext cx="476250" cy="238125"/>
          </a:xfrm>
          <a:prstGeom prst="rect">
            <a:avLst/>
          </a:prstGeom>
          <a:noFill/>
          <a:ln w="9525">
            <a:noFill/>
          </a:ln>
        </p:spPr>
      </p:pic>
      <p:sp>
        <p:nvSpPr>
          <p:cNvPr id="711834" name="Text Box 154"/>
          <p:cNvSpPr txBox="1"/>
          <p:nvPr/>
        </p:nvSpPr>
        <p:spPr>
          <a:xfrm>
            <a:off x="6705600" y="4191000"/>
            <a:ext cx="1285875" cy="869950"/>
          </a:xfrm>
          <a:prstGeom prst="rect">
            <a:avLst/>
          </a:prstGeom>
          <a:gradFill rotWithShape="1">
            <a:gsLst>
              <a:gs pos="0">
                <a:srgbClr val="333300"/>
              </a:gs>
              <a:gs pos="50000">
                <a:srgbClr val="64643D"/>
              </a:gs>
              <a:gs pos="100000">
                <a:srgbClr val="333300"/>
              </a:gs>
            </a:gsLst>
            <a:lin ang="5400000" scaled="1"/>
            <a:tileRect/>
          </a:gradFill>
          <a:ln w="9525" cap="flat" cmpd="sng">
            <a:solidFill>
              <a:srgbClr val="FF9900"/>
            </a:solidFill>
            <a:prstDash val="solid"/>
            <a:miter/>
            <a:headEnd type="none" w="med" len="med"/>
            <a:tailEnd type="none" w="med" len="med"/>
          </a:ln>
        </p:spPr>
        <p:txBody>
          <a:bodyPr>
            <a:spAutoFit/>
          </a:bodyPr>
          <a:p>
            <a:pPr>
              <a:lnSpc>
                <a:spcPct val="90000"/>
              </a:lnSpc>
              <a:spcBef>
                <a:spcPct val="50000"/>
              </a:spcBef>
            </a:pPr>
            <a:r>
              <a:rPr lang="zh-CN" altLang="en-US" sz="2800" b="1" dirty="0">
                <a:solidFill>
                  <a:schemeClr val="bg1"/>
                </a:solidFill>
                <a:latin typeface="Times New Roman" panose="02020603050405020304" pitchFamily="18" charset="0"/>
              </a:rPr>
              <a:t>穿过大草地</a:t>
            </a:r>
            <a:endParaRPr lang="zh-CN" altLang="en-US" sz="3600" b="1" dirty="0">
              <a:solidFill>
                <a:schemeClr val="bg1"/>
              </a:solidFill>
              <a:latin typeface="Times New Roman" panose="02020603050405020304" pitchFamily="18" charset="0"/>
            </a:endParaRPr>
          </a:p>
        </p:txBody>
      </p:sp>
      <p:sp>
        <p:nvSpPr>
          <p:cNvPr id="711835" name="Text Box 155"/>
          <p:cNvSpPr txBox="1"/>
          <p:nvPr/>
        </p:nvSpPr>
        <p:spPr>
          <a:xfrm>
            <a:off x="228600" y="838200"/>
            <a:ext cx="2362200" cy="869950"/>
          </a:xfrm>
          <a:prstGeom prst="rect">
            <a:avLst/>
          </a:prstGeom>
          <a:gradFill rotWithShape="1">
            <a:gsLst>
              <a:gs pos="0">
                <a:srgbClr val="333300"/>
              </a:gs>
              <a:gs pos="50000">
                <a:srgbClr val="5D5D35"/>
              </a:gs>
              <a:gs pos="100000">
                <a:srgbClr val="333300"/>
              </a:gs>
            </a:gsLst>
            <a:lin ang="5400000" scaled="1"/>
            <a:tileRect/>
          </a:gradFill>
          <a:ln w="9525" cap="flat" cmpd="sng">
            <a:solidFill>
              <a:srgbClr val="FF6600"/>
            </a:solidFill>
            <a:prstDash val="solid"/>
            <a:miter/>
            <a:headEnd type="none" w="med" len="med"/>
            <a:tailEnd type="none" w="med" len="med"/>
          </a:ln>
        </p:spPr>
        <p:txBody>
          <a:bodyPr>
            <a:spAutoFit/>
          </a:bodyPr>
          <a:p>
            <a:pPr>
              <a:lnSpc>
                <a:spcPct val="90000"/>
              </a:lnSpc>
              <a:spcBef>
                <a:spcPct val="50000"/>
              </a:spcBef>
            </a:pPr>
            <a:r>
              <a:rPr lang="en-US" altLang="zh-CN" sz="2800" b="1" dirty="0">
                <a:solidFill>
                  <a:schemeClr val="bg1"/>
                </a:solidFill>
                <a:latin typeface="Times New Roman" panose="02020603050405020304" pitchFamily="18" charset="0"/>
              </a:rPr>
              <a:t>34.10</a:t>
            </a:r>
            <a:r>
              <a:rPr lang="zh-CN" altLang="en-US" sz="2800" b="1" dirty="0">
                <a:solidFill>
                  <a:schemeClr val="bg1"/>
                </a:solidFill>
                <a:latin typeface="Times New Roman" panose="02020603050405020304" pitchFamily="18" charset="0"/>
              </a:rPr>
              <a:t>中央革命根据地出发</a:t>
            </a:r>
            <a:endParaRPr lang="zh-CN" altLang="en-US" sz="2800" b="1" dirty="0">
              <a:solidFill>
                <a:schemeClr val="bg1"/>
              </a:solidFill>
              <a:latin typeface="Times New Roman" panose="02020603050405020304" pitchFamily="18" charset="0"/>
            </a:endParaRPr>
          </a:p>
        </p:txBody>
      </p:sp>
      <p:pic>
        <p:nvPicPr>
          <p:cNvPr id="711836" name="Picture 156" descr="10"/>
          <p:cNvPicPr>
            <a:picLocks noChangeAspect="1"/>
          </p:cNvPicPr>
          <p:nvPr/>
        </p:nvPicPr>
        <p:blipFill>
          <a:blip r:embed="rId8"/>
          <a:stretch>
            <a:fillRect/>
          </a:stretch>
        </p:blipFill>
        <p:spPr>
          <a:xfrm>
            <a:off x="6477000" y="2667000"/>
            <a:ext cx="476250" cy="238125"/>
          </a:xfrm>
          <a:prstGeom prst="rect">
            <a:avLst/>
          </a:prstGeom>
          <a:noFill/>
          <a:ln w="9525">
            <a:noFill/>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711791"/>
                                        </p:tgtEl>
                                        <p:attrNameLst>
                                          <p:attrName>style.visibility</p:attrName>
                                        </p:attrNameLst>
                                      </p:cBhvr>
                                      <p:to>
                                        <p:strVal val="visible"/>
                                      </p:to>
                                    </p:set>
                                    <p:animEffect transition="in" filter="wipe(right)">
                                      <p:cBhvr>
                                        <p:cTn id="7" dur="500"/>
                                        <p:tgtEl>
                                          <p:spTgt spid="71179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1792"/>
                                        </p:tgtEl>
                                        <p:attrNameLst>
                                          <p:attrName>style.visibility</p:attrName>
                                        </p:attrNameLst>
                                      </p:cBhvr>
                                      <p:to>
                                        <p:strVal val="visible"/>
                                      </p:to>
                                    </p:set>
                                    <p:animEffect transition="in" filter="wipe(left)">
                                      <p:cBhvr>
                                        <p:cTn id="12" dur="500"/>
                                        <p:tgtEl>
                                          <p:spTgt spid="71179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711793"/>
                                        </p:tgtEl>
                                        <p:attrNameLst>
                                          <p:attrName>style.visibility</p:attrName>
                                        </p:attrNameLst>
                                      </p:cBhvr>
                                      <p:to>
                                        <p:strVal val="visible"/>
                                      </p:to>
                                    </p:set>
                                    <p:animEffect transition="in" filter="wipe(right)">
                                      <p:cBhvr>
                                        <p:cTn id="17" dur="500"/>
                                        <p:tgtEl>
                                          <p:spTgt spid="71179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11794"/>
                                        </p:tgtEl>
                                        <p:attrNameLst>
                                          <p:attrName>style.visibility</p:attrName>
                                        </p:attrNameLst>
                                      </p:cBhvr>
                                      <p:to>
                                        <p:strVal val="visible"/>
                                      </p:to>
                                    </p:set>
                                    <p:animEffect transition="in" filter="wipe(left)">
                                      <p:cBhvr>
                                        <p:cTn id="22" dur="500"/>
                                        <p:tgtEl>
                                          <p:spTgt spid="71179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11815"/>
                                        </p:tgtEl>
                                        <p:attrNameLst>
                                          <p:attrName>style.visibility</p:attrName>
                                        </p:attrNameLst>
                                      </p:cBhvr>
                                      <p:to>
                                        <p:strVal val="visible"/>
                                      </p:to>
                                    </p:set>
                                    <p:animEffect transition="in" filter="wipe(left)">
                                      <p:cBhvr>
                                        <p:cTn id="27" dur="2000"/>
                                        <p:tgtEl>
                                          <p:spTgt spid="71181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711795"/>
                                        </p:tgtEl>
                                        <p:attrNameLst>
                                          <p:attrName>style.visibility</p:attrName>
                                        </p:attrNameLst>
                                      </p:cBhvr>
                                      <p:to>
                                        <p:strVal val="visible"/>
                                      </p:to>
                                    </p:set>
                                    <p:animEffect transition="in" filter="wipe(right)">
                                      <p:cBhvr>
                                        <p:cTn id="32" dur="500"/>
                                        <p:tgtEl>
                                          <p:spTgt spid="711795"/>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711816"/>
                                        </p:tgtEl>
                                        <p:attrNameLst>
                                          <p:attrName>style.visibility</p:attrName>
                                        </p:attrNameLst>
                                      </p:cBhvr>
                                      <p:to>
                                        <p:strVal val="visible"/>
                                      </p:to>
                                    </p:set>
                                    <p:animEffect transition="in" filter="wipe(left)">
                                      <p:cBhvr>
                                        <p:cTn id="37" dur="1000"/>
                                        <p:tgtEl>
                                          <p:spTgt spid="71181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711796"/>
                                        </p:tgtEl>
                                        <p:attrNameLst>
                                          <p:attrName>style.visibility</p:attrName>
                                        </p:attrNameLst>
                                      </p:cBhvr>
                                      <p:to>
                                        <p:strVal val="visible"/>
                                      </p:to>
                                    </p:set>
                                    <p:animEffect transition="in" filter="wipe(down)">
                                      <p:cBhvr>
                                        <p:cTn id="42" dur="500"/>
                                        <p:tgtEl>
                                          <p:spTgt spid="71179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711797"/>
                                        </p:tgtEl>
                                        <p:attrNameLst>
                                          <p:attrName>style.visibility</p:attrName>
                                        </p:attrNameLst>
                                      </p:cBhvr>
                                      <p:to>
                                        <p:strVal val="visible"/>
                                      </p:to>
                                    </p:set>
                                    <p:animEffect transition="in" filter="wipe(down)">
                                      <p:cBhvr>
                                        <p:cTn id="47" dur="500"/>
                                        <p:tgtEl>
                                          <p:spTgt spid="711797"/>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711798"/>
                                        </p:tgtEl>
                                        <p:attrNameLst>
                                          <p:attrName>style.visibility</p:attrName>
                                        </p:attrNameLst>
                                      </p:cBhvr>
                                      <p:to>
                                        <p:strVal val="visible"/>
                                      </p:to>
                                    </p:set>
                                    <p:animEffect transition="in" filter="wipe(down)">
                                      <p:cBhvr>
                                        <p:cTn id="52" dur="500"/>
                                        <p:tgtEl>
                                          <p:spTgt spid="711798"/>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711799"/>
                                        </p:tgtEl>
                                        <p:attrNameLst>
                                          <p:attrName>style.visibility</p:attrName>
                                        </p:attrNameLst>
                                      </p:cBhvr>
                                      <p:to>
                                        <p:strVal val="visible"/>
                                      </p:to>
                                    </p:set>
                                    <p:animEffect transition="in" filter="wipe(down)">
                                      <p:cBhvr>
                                        <p:cTn id="57" dur="500"/>
                                        <p:tgtEl>
                                          <p:spTgt spid="711799"/>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711800"/>
                                        </p:tgtEl>
                                        <p:attrNameLst>
                                          <p:attrName>style.visibility</p:attrName>
                                        </p:attrNameLst>
                                      </p:cBhvr>
                                      <p:to>
                                        <p:strVal val="visible"/>
                                      </p:to>
                                    </p:set>
                                    <p:animEffect transition="in" filter="wipe(down)">
                                      <p:cBhvr>
                                        <p:cTn id="62" dur="500"/>
                                        <p:tgtEl>
                                          <p:spTgt spid="711800"/>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711801"/>
                                        </p:tgtEl>
                                        <p:attrNameLst>
                                          <p:attrName>style.visibility</p:attrName>
                                        </p:attrNameLst>
                                      </p:cBhvr>
                                      <p:to>
                                        <p:strVal val="visible"/>
                                      </p:to>
                                    </p:set>
                                    <p:animEffect transition="in" filter="wipe(down)">
                                      <p:cBhvr>
                                        <p:cTn id="67" dur="500"/>
                                        <p:tgtEl>
                                          <p:spTgt spid="711801"/>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711803"/>
                                        </p:tgtEl>
                                        <p:attrNameLst>
                                          <p:attrName>style.visibility</p:attrName>
                                        </p:attrNameLst>
                                      </p:cBhvr>
                                      <p:to>
                                        <p:strVal val="visible"/>
                                      </p:to>
                                    </p:set>
                                    <p:animEffect transition="in" filter="wipe(down)">
                                      <p:cBhvr>
                                        <p:cTn id="72" dur="500"/>
                                        <p:tgtEl>
                                          <p:spTgt spid="711803"/>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6" fill="hold" grpId="0" nodeType="clickEffect">
                                  <p:stCondLst>
                                    <p:cond delay="0"/>
                                  </p:stCondLst>
                                  <p:childTnLst>
                                    <p:set>
                                      <p:cBhvr>
                                        <p:cTn id="76" dur="1" fill="hold">
                                          <p:stCondLst>
                                            <p:cond delay="0"/>
                                          </p:stCondLst>
                                        </p:cTn>
                                        <p:tgtEl>
                                          <p:spTgt spid="711809"/>
                                        </p:tgtEl>
                                        <p:attrNameLst>
                                          <p:attrName>style.visibility</p:attrName>
                                        </p:attrNameLst>
                                      </p:cBhvr>
                                      <p:to>
                                        <p:strVal val="visible"/>
                                      </p:to>
                                    </p:set>
                                    <p:animEffect transition="in" filter="barn(inHorizontal)">
                                      <p:cBhvr>
                                        <p:cTn id="77" dur="500"/>
                                        <p:tgtEl>
                                          <p:spTgt spid="711809"/>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1" fill="hold" grpId="0" nodeType="clickEffect">
                                  <p:stCondLst>
                                    <p:cond delay="0"/>
                                  </p:stCondLst>
                                  <p:childTnLst>
                                    <p:set>
                                      <p:cBhvr>
                                        <p:cTn id="81" dur="1" fill="hold">
                                          <p:stCondLst>
                                            <p:cond delay="0"/>
                                          </p:stCondLst>
                                        </p:cTn>
                                        <p:tgtEl>
                                          <p:spTgt spid="711766"/>
                                        </p:tgtEl>
                                        <p:attrNameLst>
                                          <p:attrName>style.visibility</p:attrName>
                                        </p:attrNameLst>
                                      </p:cBhvr>
                                      <p:to>
                                        <p:strVal val="visible"/>
                                      </p:to>
                                    </p:set>
                                    <p:animEffect transition="in" filter="wipe(up)">
                                      <p:cBhvr>
                                        <p:cTn id="82" dur="500"/>
                                        <p:tgtEl>
                                          <p:spTgt spid="711766"/>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711778"/>
                                        </p:tgtEl>
                                        <p:attrNameLst>
                                          <p:attrName>style.visibility</p:attrName>
                                        </p:attrNameLst>
                                      </p:cBhvr>
                                      <p:to>
                                        <p:strVal val="visible"/>
                                      </p:to>
                                    </p:set>
                                    <p:animEffect transition="in" filter="wipe(down)">
                                      <p:cBhvr>
                                        <p:cTn id="87" dur="500"/>
                                        <p:tgtEl>
                                          <p:spTgt spid="711778"/>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1" fill="hold" grpId="0" nodeType="clickEffect">
                                  <p:stCondLst>
                                    <p:cond delay="0"/>
                                  </p:stCondLst>
                                  <p:childTnLst>
                                    <p:set>
                                      <p:cBhvr>
                                        <p:cTn id="91" dur="1" fill="hold">
                                          <p:stCondLst>
                                            <p:cond delay="0"/>
                                          </p:stCondLst>
                                        </p:cTn>
                                        <p:tgtEl>
                                          <p:spTgt spid="711811"/>
                                        </p:tgtEl>
                                        <p:attrNameLst>
                                          <p:attrName>style.visibility</p:attrName>
                                        </p:attrNameLst>
                                      </p:cBhvr>
                                      <p:to>
                                        <p:strVal val="visible"/>
                                      </p:to>
                                    </p:set>
                                    <p:animEffect transition="in" filter="wipe(up)">
                                      <p:cBhvr>
                                        <p:cTn id="92" dur="500"/>
                                        <p:tgtEl>
                                          <p:spTgt spid="711811"/>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1" fill="hold" grpId="0" nodeType="clickEffect">
                                  <p:stCondLst>
                                    <p:cond delay="0"/>
                                  </p:stCondLst>
                                  <p:childTnLst>
                                    <p:set>
                                      <p:cBhvr>
                                        <p:cTn id="96" dur="1" fill="hold">
                                          <p:stCondLst>
                                            <p:cond delay="0"/>
                                          </p:stCondLst>
                                        </p:cTn>
                                        <p:tgtEl>
                                          <p:spTgt spid="711814"/>
                                        </p:tgtEl>
                                        <p:attrNameLst>
                                          <p:attrName>style.visibility</p:attrName>
                                        </p:attrNameLst>
                                      </p:cBhvr>
                                      <p:to>
                                        <p:strVal val="visible"/>
                                      </p:to>
                                    </p:set>
                                    <p:animEffect transition="in" filter="wipe(up)">
                                      <p:cBhvr>
                                        <p:cTn id="97" dur="2000"/>
                                        <p:tgtEl>
                                          <p:spTgt spid="711814"/>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711781"/>
                                        </p:tgtEl>
                                        <p:attrNameLst>
                                          <p:attrName>style.visibility</p:attrName>
                                        </p:attrNameLst>
                                      </p:cBhvr>
                                      <p:to>
                                        <p:strVal val="visible"/>
                                      </p:to>
                                    </p:set>
                                    <p:animEffect transition="in" filter="blinds(horizontal)">
                                      <p:cBhvr>
                                        <p:cTn id="102" dur="500"/>
                                        <p:tgtEl>
                                          <p:spTgt spid="711781"/>
                                        </p:tgtEl>
                                      </p:cBhvr>
                                    </p:animEffect>
                                  </p:childTnLst>
                                </p:cTn>
                              </p:par>
                            </p:childTnLst>
                          </p:cTn>
                        </p:par>
                      </p:childTnLst>
                    </p:cTn>
                  </p:par>
                  <p:par>
                    <p:cTn id="103" fill="hold">
                      <p:stCondLst>
                        <p:cond delay="indefinite"/>
                      </p:stCondLst>
                      <p:childTnLst>
                        <p:par>
                          <p:cTn id="104" fill="hold">
                            <p:stCondLst>
                              <p:cond delay="0"/>
                            </p:stCondLst>
                            <p:childTnLst>
                              <p:par>
                                <p:cTn id="105" presetID="2" presetClass="entr" presetSubtype="8" fill="hold" grpId="0" nodeType="clickEffect">
                                  <p:stCondLst>
                                    <p:cond delay="0"/>
                                  </p:stCondLst>
                                  <p:childTnLst>
                                    <p:set>
                                      <p:cBhvr>
                                        <p:cTn id="106" dur="1" fill="hold">
                                          <p:stCondLst>
                                            <p:cond delay="0"/>
                                          </p:stCondLst>
                                        </p:cTn>
                                        <p:tgtEl>
                                          <p:spTgt spid="711835"/>
                                        </p:tgtEl>
                                        <p:attrNameLst>
                                          <p:attrName>style.visibility</p:attrName>
                                        </p:attrNameLst>
                                      </p:cBhvr>
                                      <p:to>
                                        <p:strVal val="visible"/>
                                      </p:to>
                                    </p:set>
                                    <p:anim calcmode="lin" valueType="num">
                                      <p:cBhvr additive="base">
                                        <p:cTn id="107" dur="500" fill="hold"/>
                                        <p:tgtEl>
                                          <p:spTgt spid="711835"/>
                                        </p:tgtEl>
                                        <p:attrNameLst>
                                          <p:attrName>ppt_x</p:attrName>
                                        </p:attrNameLst>
                                      </p:cBhvr>
                                      <p:tavLst>
                                        <p:tav tm="0">
                                          <p:val>
                                            <p:strVal val="0-#ppt_w/2"/>
                                          </p:val>
                                        </p:tav>
                                        <p:tav tm="100000">
                                          <p:val>
                                            <p:strVal val="#ppt_x"/>
                                          </p:val>
                                        </p:tav>
                                      </p:tavLst>
                                    </p:anim>
                                    <p:anim calcmode="lin" valueType="num">
                                      <p:cBhvr additive="base">
                                        <p:cTn id="108" dur="500" fill="hold"/>
                                        <p:tgtEl>
                                          <p:spTgt spid="711835"/>
                                        </p:tgtEl>
                                        <p:attrNameLst>
                                          <p:attrName>ppt_y</p:attrName>
                                        </p:attrNameLst>
                                      </p:cBhvr>
                                      <p:tavLst>
                                        <p:tav tm="0">
                                          <p:val>
                                            <p:strVal val="#ppt_y"/>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3" presetClass="entr" presetSubtype="16" fill="hold" nodeType="clickEffect">
                                  <p:stCondLst>
                                    <p:cond delay="0"/>
                                  </p:stCondLst>
                                  <p:childTnLst>
                                    <p:set>
                                      <p:cBhvr>
                                        <p:cTn id="112" dur="1" fill="hold">
                                          <p:stCondLst>
                                            <p:cond delay="0"/>
                                          </p:stCondLst>
                                        </p:cTn>
                                        <p:tgtEl>
                                          <p:spTgt spid="711827"/>
                                        </p:tgtEl>
                                        <p:attrNameLst>
                                          <p:attrName>style.visibility</p:attrName>
                                        </p:attrNameLst>
                                      </p:cBhvr>
                                      <p:to>
                                        <p:strVal val="visible"/>
                                      </p:to>
                                    </p:set>
                                    <p:anim calcmode="lin" valueType="num">
                                      <p:cBhvr>
                                        <p:cTn id="113" dur="500" fill="hold"/>
                                        <p:tgtEl>
                                          <p:spTgt spid="711827"/>
                                        </p:tgtEl>
                                        <p:attrNameLst>
                                          <p:attrName>ppt_w</p:attrName>
                                        </p:attrNameLst>
                                      </p:cBhvr>
                                      <p:tavLst>
                                        <p:tav tm="0">
                                          <p:val>
                                            <p:fltVal val="0.000000"/>
                                          </p:val>
                                        </p:tav>
                                        <p:tav tm="100000">
                                          <p:val>
                                            <p:strVal val="#ppt_w"/>
                                          </p:val>
                                        </p:tav>
                                      </p:tavLst>
                                    </p:anim>
                                    <p:anim calcmode="lin" valueType="num">
                                      <p:cBhvr>
                                        <p:cTn id="114" dur="500" fill="hold"/>
                                        <p:tgtEl>
                                          <p:spTgt spid="711827"/>
                                        </p:tgtEl>
                                        <p:attrNameLst>
                                          <p:attrName>ppt_h</p:attrName>
                                        </p:attrNameLst>
                                      </p:cBhvr>
                                      <p:tavLst>
                                        <p:tav tm="0">
                                          <p:val>
                                            <p:fltVal val="0.000000"/>
                                          </p:val>
                                        </p:tav>
                                        <p:tav tm="100000">
                                          <p:val>
                                            <p:strVal val="#ppt_h"/>
                                          </p:val>
                                        </p:tav>
                                      </p:tavLst>
                                    </p:anim>
                                  </p:childTnLst>
                                </p:cTn>
                              </p:par>
                            </p:childTnLst>
                          </p:cTn>
                        </p:par>
                        <p:par>
                          <p:cTn id="115" fill="hold">
                            <p:stCondLst>
                              <p:cond delay="500"/>
                            </p:stCondLst>
                            <p:childTnLst>
                              <p:par>
                                <p:cTn id="116" presetID="4" presetClass="entr" presetSubtype="32" fill="hold" grpId="0" nodeType="afterEffect">
                                  <p:stCondLst>
                                    <p:cond delay="0"/>
                                  </p:stCondLst>
                                  <p:childTnLst>
                                    <p:set>
                                      <p:cBhvr>
                                        <p:cTn id="117" dur="1" fill="hold">
                                          <p:stCondLst>
                                            <p:cond delay="0"/>
                                          </p:stCondLst>
                                        </p:cTn>
                                        <p:tgtEl>
                                          <p:spTgt spid="711817"/>
                                        </p:tgtEl>
                                        <p:attrNameLst>
                                          <p:attrName>style.visibility</p:attrName>
                                        </p:attrNameLst>
                                      </p:cBhvr>
                                      <p:to>
                                        <p:strVal val="visible"/>
                                      </p:to>
                                    </p:set>
                                    <p:animEffect transition="in" filter="box(out)">
                                      <p:cBhvr>
                                        <p:cTn id="118" dur="500"/>
                                        <p:tgtEl>
                                          <p:spTgt spid="711817"/>
                                        </p:tgtEl>
                                      </p:cBhvr>
                                    </p:animEffect>
                                  </p:childTnLst>
                                </p:cTn>
                              </p:par>
                            </p:childTnLst>
                          </p:cTn>
                        </p:par>
                      </p:childTnLst>
                    </p:cTn>
                  </p:par>
                  <p:par>
                    <p:cTn id="119" fill="hold">
                      <p:stCondLst>
                        <p:cond delay="indefinite"/>
                      </p:stCondLst>
                      <p:childTnLst>
                        <p:par>
                          <p:cTn id="120" fill="hold">
                            <p:stCondLst>
                              <p:cond delay="0"/>
                            </p:stCondLst>
                            <p:childTnLst>
                              <p:par>
                                <p:cTn id="121" presetID="23" presetClass="entr" presetSubtype="16" fill="hold" nodeType="clickEffect">
                                  <p:stCondLst>
                                    <p:cond delay="0"/>
                                  </p:stCondLst>
                                  <p:childTnLst>
                                    <p:set>
                                      <p:cBhvr>
                                        <p:cTn id="122" dur="1" fill="hold">
                                          <p:stCondLst>
                                            <p:cond delay="0"/>
                                          </p:stCondLst>
                                        </p:cTn>
                                        <p:tgtEl>
                                          <p:spTgt spid="711831"/>
                                        </p:tgtEl>
                                        <p:attrNameLst>
                                          <p:attrName>style.visibility</p:attrName>
                                        </p:attrNameLst>
                                      </p:cBhvr>
                                      <p:to>
                                        <p:strVal val="visible"/>
                                      </p:to>
                                    </p:set>
                                    <p:anim calcmode="lin" valueType="num">
                                      <p:cBhvr>
                                        <p:cTn id="123" dur="500" fill="hold"/>
                                        <p:tgtEl>
                                          <p:spTgt spid="711831"/>
                                        </p:tgtEl>
                                        <p:attrNameLst>
                                          <p:attrName>ppt_w</p:attrName>
                                        </p:attrNameLst>
                                      </p:cBhvr>
                                      <p:tavLst>
                                        <p:tav tm="0">
                                          <p:val>
                                            <p:fltVal val="0.000000"/>
                                          </p:val>
                                        </p:tav>
                                        <p:tav tm="100000">
                                          <p:val>
                                            <p:strVal val="#ppt_w"/>
                                          </p:val>
                                        </p:tav>
                                      </p:tavLst>
                                    </p:anim>
                                    <p:anim calcmode="lin" valueType="num">
                                      <p:cBhvr>
                                        <p:cTn id="124" dur="500" fill="hold"/>
                                        <p:tgtEl>
                                          <p:spTgt spid="711831"/>
                                        </p:tgtEl>
                                        <p:attrNameLst>
                                          <p:attrName>ppt_h</p:attrName>
                                        </p:attrNameLst>
                                      </p:cBhvr>
                                      <p:tavLst>
                                        <p:tav tm="0">
                                          <p:val>
                                            <p:fltVal val="0.000000"/>
                                          </p:val>
                                        </p:tav>
                                        <p:tav tm="100000">
                                          <p:val>
                                            <p:strVal val="#ppt_h"/>
                                          </p:val>
                                        </p:tav>
                                      </p:tavLst>
                                    </p:anim>
                                  </p:childTnLst>
                                </p:cTn>
                              </p:par>
                            </p:childTnLst>
                          </p:cTn>
                        </p:par>
                        <p:par>
                          <p:cTn id="125" fill="hold">
                            <p:stCondLst>
                              <p:cond delay="500"/>
                            </p:stCondLst>
                            <p:childTnLst>
                              <p:par>
                                <p:cTn id="126" presetID="2" presetClass="entr" presetSubtype="2" fill="hold" grpId="0" nodeType="afterEffect">
                                  <p:stCondLst>
                                    <p:cond delay="0"/>
                                  </p:stCondLst>
                                  <p:childTnLst>
                                    <p:set>
                                      <p:cBhvr>
                                        <p:cTn id="127" dur="1" fill="hold">
                                          <p:stCondLst>
                                            <p:cond delay="0"/>
                                          </p:stCondLst>
                                        </p:cTn>
                                        <p:tgtEl>
                                          <p:spTgt spid="711818"/>
                                        </p:tgtEl>
                                        <p:attrNameLst>
                                          <p:attrName>style.visibility</p:attrName>
                                        </p:attrNameLst>
                                      </p:cBhvr>
                                      <p:to>
                                        <p:strVal val="visible"/>
                                      </p:to>
                                    </p:set>
                                    <p:anim calcmode="lin" valueType="num">
                                      <p:cBhvr additive="base">
                                        <p:cTn id="128" dur="500" fill="hold"/>
                                        <p:tgtEl>
                                          <p:spTgt spid="711818"/>
                                        </p:tgtEl>
                                        <p:attrNameLst>
                                          <p:attrName>ppt_x</p:attrName>
                                        </p:attrNameLst>
                                      </p:cBhvr>
                                      <p:tavLst>
                                        <p:tav tm="0">
                                          <p:val>
                                            <p:strVal val="1+#ppt_w/2"/>
                                          </p:val>
                                        </p:tav>
                                        <p:tav tm="100000">
                                          <p:val>
                                            <p:strVal val="#ppt_x"/>
                                          </p:val>
                                        </p:tav>
                                      </p:tavLst>
                                    </p:anim>
                                    <p:anim calcmode="lin" valueType="num">
                                      <p:cBhvr additive="base">
                                        <p:cTn id="129" dur="500" fill="hold"/>
                                        <p:tgtEl>
                                          <p:spTgt spid="711818"/>
                                        </p:tgtEl>
                                        <p:attrNameLst>
                                          <p:attrName>ppt_y</p:attrName>
                                        </p:attrNameLst>
                                      </p:cBhvr>
                                      <p:tavLst>
                                        <p:tav tm="0">
                                          <p:val>
                                            <p:strVal val="#ppt_y"/>
                                          </p:val>
                                        </p:tav>
                                        <p:tav tm="100000">
                                          <p:val>
                                            <p:strVal val="#ppt_y"/>
                                          </p:val>
                                        </p:tav>
                                      </p:tavLst>
                                    </p:anim>
                                  </p:childTnLst>
                                </p:cTn>
                              </p:par>
                            </p:childTnLst>
                          </p:cTn>
                        </p:par>
                      </p:childTnLst>
                    </p:cTn>
                  </p:par>
                  <p:par>
                    <p:cTn id="130" fill="hold">
                      <p:stCondLst>
                        <p:cond delay="indefinite"/>
                      </p:stCondLst>
                      <p:childTnLst>
                        <p:par>
                          <p:cTn id="131" fill="hold">
                            <p:stCondLst>
                              <p:cond delay="0"/>
                            </p:stCondLst>
                            <p:childTnLst>
                              <p:par>
                                <p:cTn id="132" presetID="2" presetClass="entr" presetSubtype="4" fill="hold" grpId="0" nodeType="clickEffect">
                                  <p:stCondLst>
                                    <p:cond delay="0"/>
                                  </p:stCondLst>
                                  <p:childTnLst>
                                    <p:set>
                                      <p:cBhvr>
                                        <p:cTn id="133" dur="1" fill="hold">
                                          <p:stCondLst>
                                            <p:cond delay="0"/>
                                          </p:stCondLst>
                                        </p:cTn>
                                        <p:tgtEl>
                                          <p:spTgt spid="711819"/>
                                        </p:tgtEl>
                                        <p:attrNameLst>
                                          <p:attrName>style.visibility</p:attrName>
                                        </p:attrNameLst>
                                      </p:cBhvr>
                                      <p:to>
                                        <p:strVal val="visible"/>
                                      </p:to>
                                    </p:set>
                                    <p:anim calcmode="lin" valueType="num">
                                      <p:cBhvr additive="base">
                                        <p:cTn id="134" dur="500" fill="hold"/>
                                        <p:tgtEl>
                                          <p:spTgt spid="711819"/>
                                        </p:tgtEl>
                                        <p:attrNameLst>
                                          <p:attrName>ppt_x</p:attrName>
                                        </p:attrNameLst>
                                      </p:cBhvr>
                                      <p:tavLst>
                                        <p:tav tm="0">
                                          <p:val>
                                            <p:strVal val="#ppt_x"/>
                                          </p:val>
                                        </p:tav>
                                        <p:tav tm="100000">
                                          <p:val>
                                            <p:strVal val="#ppt_x"/>
                                          </p:val>
                                        </p:tav>
                                      </p:tavLst>
                                    </p:anim>
                                    <p:anim calcmode="lin" valueType="num">
                                      <p:cBhvr additive="base">
                                        <p:cTn id="135" dur="500" fill="hold"/>
                                        <p:tgtEl>
                                          <p:spTgt spid="711819"/>
                                        </p:tgtEl>
                                        <p:attrNameLst>
                                          <p:attrName>ppt_y</p:attrName>
                                        </p:attrNameLst>
                                      </p:cBhvr>
                                      <p:tavLst>
                                        <p:tav tm="0">
                                          <p:val>
                                            <p:strVal val="1+#ppt_h/2"/>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23" presetClass="entr" presetSubtype="16" fill="hold" nodeType="clickEffect">
                                  <p:stCondLst>
                                    <p:cond delay="0"/>
                                  </p:stCondLst>
                                  <p:childTnLst>
                                    <p:set>
                                      <p:cBhvr>
                                        <p:cTn id="139" dur="1" fill="hold">
                                          <p:stCondLst>
                                            <p:cond delay="0"/>
                                          </p:stCondLst>
                                        </p:cTn>
                                        <p:tgtEl>
                                          <p:spTgt spid="711830"/>
                                        </p:tgtEl>
                                        <p:attrNameLst>
                                          <p:attrName>style.visibility</p:attrName>
                                        </p:attrNameLst>
                                      </p:cBhvr>
                                      <p:to>
                                        <p:strVal val="visible"/>
                                      </p:to>
                                    </p:set>
                                    <p:anim calcmode="lin" valueType="num">
                                      <p:cBhvr>
                                        <p:cTn id="140" dur="500" fill="hold"/>
                                        <p:tgtEl>
                                          <p:spTgt spid="711830"/>
                                        </p:tgtEl>
                                        <p:attrNameLst>
                                          <p:attrName>ppt_w</p:attrName>
                                        </p:attrNameLst>
                                      </p:cBhvr>
                                      <p:tavLst>
                                        <p:tav tm="0">
                                          <p:val>
                                            <p:fltVal val="0.000000"/>
                                          </p:val>
                                        </p:tav>
                                        <p:tav tm="100000">
                                          <p:val>
                                            <p:strVal val="#ppt_w"/>
                                          </p:val>
                                        </p:tav>
                                      </p:tavLst>
                                    </p:anim>
                                    <p:anim calcmode="lin" valueType="num">
                                      <p:cBhvr>
                                        <p:cTn id="141" dur="500" fill="hold"/>
                                        <p:tgtEl>
                                          <p:spTgt spid="711830"/>
                                        </p:tgtEl>
                                        <p:attrNameLst>
                                          <p:attrName>ppt_h</p:attrName>
                                        </p:attrNameLst>
                                      </p:cBhvr>
                                      <p:tavLst>
                                        <p:tav tm="0">
                                          <p:val>
                                            <p:fltVal val="0.000000"/>
                                          </p:val>
                                        </p:tav>
                                        <p:tav tm="100000">
                                          <p:val>
                                            <p:strVal val="#ppt_h"/>
                                          </p:val>
                                        </p:tav>
                                      </p:tavLst>
                                    </p:anim>
                                  </p:childTnLst>
                                </p:cTn>
                              </p:par>
                            </p:childTnLst>
                          </p:cTn>
                        </p:par>
                        <p:par>
                          <p:cTn id="142" fill="hold">
                            <p:stCondLst>
                              <p:cond delay="500"/>
                            </p:stCondLst>
                            <p:childTnLst>
                              <p:par>
                                <p:cTn id="143" presetID="2" presetClass="entr" presetSubtype="4" fill="hold" grpId="0" nodeType="afterEffect">
                                  <p:stCondLst>
                                    <p:cond delay="0"/>
                                  </p:stCondLst>
                                  <p:childTnLst>
                                    <p:set>
                                      <p:cBhvr>
                                        <p:cTn id="144" dur="1" fill="hold">
                                          <p:stCondLst>
                                            <p:cond delay="0"/>
                                          </p:stCondLst>
                                        </p:cTn>
                                        <p:tgtEl>
                                          <p:spTgt spid="711820"/>
                                        </p:tgtEl>
                                        <p:attrNameLst>
                                          <p:attrName>style.visibility</p:attrName>
                                        </p:attrNameLst>
                                      </p:cBhvr>
                                      <p:to>
                                        <p:strVal val="visible"/>
                                      </p:to>
                                    </p:set>
                                    <p:anim calcmode="lin" valueType="num">
                                      <p:cBhvr additive="base">
                                        <p:cTn id="145" dur="500" fill="hold"/>
                                        <p:tgtEl>
                                          <p:spTgt spid="711820"/>
                                        </p:tgtEl>
                                        <p:attrNameLst>
                                          <p:attrName>ppt_x</p:attrName>
                                        </p:attrNameLst>
                                      </p:cBhvr>
                                      <p:tavLst>
                                        <p:tav tm="0">
                                          <p:val>
                                            <p:strVal val="#ppt_x"/>
                                          </p:val>
                                        </p:tav>
                                        <p:tav tm="100000">
                                          <p:val>
                                            <p:strVal val="#ppt_x"/>
                                          </p:val>
                                        </p:tav>
                                      </p:tavLst>
                                    </p:anim>
                                    <p:anim calcmode="lin" valueType="num">
                                      <p:cBhvr additive="base">
                                        <p:cTn id="146" dur="500" fill="hold"/>
                                        <p:tgtEl>
                                          <p:spTgt spid="711820"/>
                                        </p:tgtEl>
                                        <p:attrNameLst>
                                          <p:attrName>ppt_y</p:attrName>
                                        </p:attrNameLst>
                                      </p:cBhvr>
                                      <p:tavLst>
                                        <p:tav tm="0">
                                          <p:val>
                                            <p:strVal val="1+#ppt_h/2"/>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3" presetClass="entr" presetSubtype="16" fill="hold" nodeType="clickEffect">
                                  <p:stCondLst>
                                    <p:cond delay="0"/>
                                  </p:stCondLst>
                                  <p:childTnLst>
                                    <p:set>
                                      <p:cBhvr>
                                        <p:cTn id="150" dur="1" fill="hold">
                                          <p:stCondLst>
                                            <p:cond delay="0"/>
                                          </p:stCondLst>
                                        </p:cTn>
                                        <p:tgtEl>
                                          <p:spTgt spid="711829"/>
                                        </p:tgtEl>
                                        <p:attrNameLst>
                                          <p:attrName>style.visibility</p:attrName>
                                        </p:attrNameLst>
                                      </p:cBhvr>
                                      <p:to>
                                        <p:strVal val="visible"/>
                                      </p:to>
                                    </p:set>
                                    <p:anim calcmode="lin" valueType="num">
                                      <p:cBhvr>
                                        <p:cTn id="151" dur="500" fill="hold"/>
                                        <p:tgtEl>
                                          <p:spTgt spid="711829"/>
                                        </p:tgtEl>
                                        <p:attrNameLst>
                                          <p:attrName>ppt_w</p:attrName>
                                        </p:attrNameLst>
                                      </p:cBhvr>
                                      <p:tavLst>
                                        <p:tav tm="0">
                                          <p:val>
                                            <p:fltVal val="0.000000"/>
                                          </p:val>
                                        </p:tav>
                                        <p:tav tm="100000">
                                          <p:val>
                                            <p:strVal val="#ppt_w"/>
                                          </p:val>
                                        </p:tav>
                                      </p:tavLst>
                                    </p:anim>
                                    <p:anim calcmode="lin" valueType="num">
                                      <p:cBhvr>
                                        <p:cTn id="152" dur="500" fill="hold"/>
                                        <p:tgtEl>
                                          <p:spTgt spid="711829"/>
                                        </p:tgtEl>
                                        <p:attrNameLst>
                                          <p:attrName>ppt_h</p:attrName>
                                        </p:attrNameLst>
                                      </p:cBhvr>
                                      <p:tavLst>
                                        <p:tav tm="0">
                                          <p:val>
                                            <p:fltVal val="0.000000"/>
                                          </p:val>
                                        </p:tav>
                                        <p:tav tm="100000">
                                          <p:val>
                                            <p:strVal val="#ppt_h"/>
                                          </p:val>
                                        </p:tav>
                                      </p:tavLst>
                                    </p:anim>
                                  </p:childTnLst>
                                </p:cTn>
                              </p:par>
                            </p:childTnLst>
                          </p:cTn>
                        </p:par>
                        <p:par>
                          <p:cTn id="153" fill="hold">
                            <p:stCondLst>
                              <p:cond delay="500"/>
                            </p:stCondLst>
                            <p:childTnLst>
                              <p:par>
                                <p:cTn id="154" presetID="2" presetClass="entr" presetSubtype="4" fill="hold" grpId="0" nodeType="afterEffect">
                                  <p:stCondLst>
                                    <p:cond delay="0"/>
                                  </p:stCondLst>
                                  <p:childTnLst>
                                    <p:set>
                                      <p:cBhvr>
                                        <p:cTn id="155" dur="1" fill="hold">
                                          <p:stCondLst>
                                            <p:cond delay="0"/>
                                          </p:stCondLst>
                                        </p:cTn>
                                        <p:tgtEl>
                                          <p:spTgt spid="711821"/>
                                        </p:tgtEl>
                                        <p:attrNameLst>
                                          <p:attrName>style.visibility</p:attrName>
                                        </p:attrNameLst>
                                      </p:cBhvr>
                                      <p:to>
                                        <p:strVal val="visible"/>
                                      </p:to>
                                    </p:set>
                                    <p:anim calcmode="lin" valueType="num">
                                      <p:cBhvr additive="base">
                                        <p:cTn id="156" dur="500" fill="hold"/>
                                        <p:tgtEl>
                                          <p:spTgt spid="711821"/>
                                        </p:tgtEl>
                                        <p:attrNameLst>
                                          <p:attrName>ppt_x</p:attrName>
                                        </p:attrNameLst>
                                      </p:cBhvr>
                                      <p:tavLst>
                                        <p:tav tm="0">
                                          <p:val>
                                            <p:strVal val="#ppt_x"/>
                                          </p:val>
                                        </p:tav>
                                        <p:tav tm="100000">
                                          <p:val>
                                            <p:strVal val="#ppt_x"/>
                                          </p:val>
                                        </p:tav>
                                      </p:tavLst>
                                    </p:anim>
                                    <p:anim calcmode="lin" valueType="num">
                                      <p:cBhvr additive="base">
                                        <p:cTn id="157" dur="500" fill="hold"/>
                                        <p:tgtEl>
                                          <p:spTgt spid="711821"/>
                                        </p:tgtEl>
                                        <p:attrNameLst>
                                          <p:attrName>ppt_y</p:attrName>
                                        </p:attrNameLst>
                                      </p:cBhvr>
                                      <p:tavLst>
                                        <p:tav tm="0">
                                          <p:val>
                                            <p:strVal val="1+#ppt_h/2"/>
                                          </p:val>
                                        </p:tav>
                                        <p:tav tm="100000">
                                          <p:val>
                                            <p:strVal val="#ppt_y"/>
                                          </p:val>
                                        </p:tav>
                                      </p:tavLst>
                                    </p:anim>
                                  </p:childTnLst>
                                </p:cTn>
                              </p:par>
                            </p:childTnLst>
                          </p:cTn>
                        </p:par>
                      </p:childTnLst>
                    </p:cTn>
                  </p:par>
                  <p:par>
                    <p:cTn id="158" fill="hold">
                      <p:stCondLst>
                        <p:cond delay="indefinite"/>
                      </p:stCondLst>
                      <p:childTnLst>
                        <p:par>
                          <p:cTn id="159" fill="hold">
                            <p:stCondLst>
                              <p:cond delay="0"/>
                            </p:stCondLst>
                            <p:childTnLst>
                              <p:par>
                                <p:cTn id="160" presetID="2" presetClass="entr" presetSubtype="4" fill="hold" nodeType="clickEffect">
                                  <p:stCondLst>
                                    <p:cond delay="0"/>
                                  </p:stCondLst>
                                  <p:childTnLst>
                                    <p:set>
                                      <p:cBhvr>
                                        <p:cTn id="161" dur="1" fill="hold">
                                          <p:stCondLst>
                                            <p:cond delay="0"/>
                                          </p:stCondLst>
                                        </p:cTn>
                                        <p:tgtEl>
                                          <p:spTgt spid="711836"/>
                                        </p:tgtEl>
                                        <p:attrNameLst>
                                          <p:attrName>style.visibility</p:attrName>
                                        </p:attrNameLst>
                                      </p:cBhvr>
                                      <p:to>
                                        <p:strVal val="visible"/>
                                      </p:to>
                                    </p:set>
                                    <p:anim calcmode="lin" valueType="num">
                                      <p:cBhvr additive="base">
                                        <p:cTn id="162" dur="500" fill="hold"/>
                                        <p:tgtEl>
                                          <p:spTgt spid="711836"/>
                                        </p:tgtEl>
                                        <p:attrNameLst>
                                          <p:attrName>ppt_x</p:attrName>
                                        </p:attrNameLst>
                                      </p:cBhvr>
                                      <p:tavLst>
                                        <p:tav tm="0">
                                          <p:val>
                                            <p:strVal val="#ppt_x"/>
                                          </p:val>
                                        </p:tav>
                                        <p:tav tm="100000">
                                          <p:val>
                                            <p:strVal val="#ppt_x"/>
                                          </p:val>
                                        </p:tav>
                                      </p:tavLst>
                                    </p:anim>
                                    <p:anim calcmode="lin" valueType="num">
                                      <p:cBhvr additive="base">
                                        <p:cTn id="163" dur="500" fill="hold"/>
                                        <p:tgtEl>
                                          <p:spTgt spid="711836"/>
                                        </p:tgtEl>
                                        <p:attrNameLst>
                                          <p:attrName>ppt_y</p:attrName>
                                        </p:attrNameLst>
                                      </p:cBhvr>
                                      <p:tavLst>
                                        <p:tav tm="0">
                                          <p:val>
                                            <p:strVal val="1+#ppt_h/2"/>
                                          </p:val>
                                        </p:tav>
                                        <p:tav tm="100000">
                                          <p:val>
                                            <p:strVal val="#ppt_y"/>
                                          </p:val>
                                        </p:tav>
                                      </p:tavLst>
                                    </p:anim>
                                  </p:childTnLst>
                                </p:cTn>
                              </p:par>
                              <p:par>
                                <p:cTn id="164" presetID="2" presetClass="entr" presetSubtype="4" fill="hold" grpId="0" nodeType="withEffect">
                                  <p:stCondLst>
                                    <p:cond delay="0"/>
                                  </p:stCondLst>
                                  <p:childTnLst>
                                    <p:set>
                                      <p:cBhvr>
                                        <p:cTn id="165" dur="1" fill="hold">
                                          <p:stCondLst>
                                            <p:cond delay="0"/>
                                          </p:stCondLst>
                                        </p:cTn>
                                        <p:tgtEl>
                                          <p:spTgt spid="711822"/>
                                        </p:tgtEl>
                                        <p:attrNameLst>
                                          <p:attrName>style.visibility</p:attrName>
                                        </p:attrNameLst>
                                      </p:cBhvr>
                                      <p:to>
                                        <p:strVal val="visible"/>
                                      </p:to>
                                    </p:set>
                                    <p:anim calcmode="lin" valueType="num">
                                      <p:cBhvr additive="base">
                                        <p:cTn id="166" dur="500" fill="hold"/>
                                        <p:tgtEl>
                                          <p:spTgt spid="711822"/>
                                        </p:tgtEl>
                                        <p:attrNameLst>
                                          <p:attrName>ppt_x</p:attrName>
                                        </p:attrNameLst>
                                      </p:cBhvr>
                                      <p:tavLst>
                                        <p:tav tm="0">
                                          <p:val>
                                            <p:strVal val="#ppt_x"/>
                                          </p:val>
                                        </p:tav>
                                        <p:tav tm="100000">
                                          <p:val>
                                            <p:strVal val="#ppt_x"/>
                                          </p:val>
                                        </p:tav>
                                      </p:tavLst>
                                    </p:anim>
                                    <p:anim calcmode="lin" valueType="num">
                                      <p:cBhvr additive="base">
                                        <p:cTn id="167" dur="500" fill="hold"/>
                                        <p:tgtEl>
                                          <p:spTgt spid="711822"/>
                                        </p:tgtEl>
                                        <p:attrNameLst>
                                          <p:attrName>ppt_y</p:attrName>
                                        </p:attrNameLst>
                                      </p:cBhvr>
                                      <p:tavLst>
                                        <p:tav tm="0">
                                          <p:val>
                                            <p:strVal val="1+#ppt_h/2"/>
                                          </p:val>
                                        </p:tav>
                                        <p:tav tm="100000">
                                          <p:val>
                                            <p:strVal val="#ppt_y"/>
                                          </p:val>
                                        </p:tav>
                                      </p:tavLst>
                                    </p:anim>
                                  </p:childTnLst>
                                </p:cTn>
                              </p:par>
                            </p:childTnLst>
                          </p:cTn>
                        </p:par>
                      </p:childTnLst>
                    </p:cTn>
                  </p:par>
                  <p:par>
                    <p:cTn id="168" fill="hold">
                      <p:stCondLst>
                        <p:cond delay="indefinite"/>
                      </p:stCondLst>
                      <p:childTnLst>
                        <p:par>
                          <p:cTn id="169" fill="hold">
                            <p:stCondLst>
                              <p:cond delay="0"/>
                            </p:stCondLst>
                            <p:childTnLst>
                              <p:par>
                                <p:cTn id="170" presetID="2" presetClass="entr" presetSubtype="4" fill="hold" grpId="0" nodeType="clickEffect">
                                  <p:stCondLst>
                                    <p:cond delay="0"/>
                                  </p:stCondLst>
                                  <p:childTnLst>
                                    <p:set>
                                      <p:cBhvr>
                                        <p:cTn id="171" dur="1" fill="hold">
                                          <p:stCondLst>
                                            <p:cond delay="0"/>
                                          </p:stCondLst>
                                        </p:cTn>
                                        <p:tgtEl>
                                          <p:spTgt spid="711826"/>
                                        </p:tgtEl>
                                        <p:attrNameLst>
                                          <p:attrName>style.visibility</p:attrName>
                                        </p:attrNameLst>
                                      </p:cBhvr>
                                      <p:to>
                                        <p:strVal val="visible"/>
                                      </p:to>
                                    </p:set>
                                    <p:anim calcmode="lin" valueType="num">
                                      <p:cBhvr additive="base">
                                        <p:cTn id="172" dur="500" fill="hold"/>
                                        <p:tgtEl>
                                          <p:spTgt spid="711826"/>
                                        </p:tgtEl>
                                        <p:attrNameLst>
                                          <p:attrName>ppt_x</p:attrName>
                                        </p:attrNameLst>
                                      </p:cBhvr>
                                      <p:tavLst>
                                        <p:tav tm="0">
                                          <p:val>
                                            <p:strVal val="#ppt_x"/>
                                          </p:val>
                                        </p:tav>
                                        <p:tav tm="100000">
                                          <p:val>
                                            <p:strVal val="#ppt_x"/>
                                          </p:val>
                                        </p:tav>
                                      </p:tavLst>
                                    </p:anim>
                                    <p:anim calcmode="lin" valueType="num">
                                      <p:cBhvr additive="base">
                                        <p:cTn id="173" dur="500" fill="hold"/>
                                        <p:tgtEl>
                                          <p:spTgt spid="711826"/>
                                        </p:tgtEl>
                                        <p:attrNameLst>
                                          <p:attrName>ppt_y</p:attrName>
                                        </p:attrNameLst>
                                      </p:cBhvr>
                                      <p:tavLst>
                                        <p:tav tm="0">
                                          <p:val>
                                            <p:strVal val="1+#ppt_h/2"/>
                                          </p:val>
                                        </p:tav>
                                        <p:tav tm="100000">
                                          <p:val>
                                            <p:strVal val="#ppt_y"/>
                                          </p:val>
                                        </p:tav>
                                      </p:tavLst>
                                    </p:anim>
                                  </p:childTnLst>
                                </p:cTn>
                              </p:par>
                            </p:childTnLst>
                          </p:cTn>
                        </p:par>
                      </p:childTnLst>
                    </p:cTn>
                  </p:par>
                  <p:par>
                    <p:cTn id="174" fill="hold">
                      <p:stCondLst>
                        <p:cond delay="indefinite"/>
                      </p:stCondLst>
                      <p:childTnLst>
                        <p:par>
                          <p:cTn id="175" fill="hold">
                            <p:stCondLst>
                              <p:cond delay="0"/>
                            </p:stCondLst>
                            <p:childTnLst>
                              <p:par>
                                <p:cTn id="176" presetID="2" presetClass="entr" presetSubtype="4" fill="hold" nodeType="clickEffect">
                                  <p:stCondLst>
                                    <p:cond delay="0"/>
                                  </p:stCondLst>
                                  <p:childTnLst>
                                    <p:set>
                                      <p:cBhvr>
                                        <p:cTn id="177" dur="1" fill="hold">
                                          <p:stCondLst>
                                            <p:cond delay="0"/>
                                          </p:stCondLst>
                                        </p:cTn>
                                        <p:tgtEl>
                                          <p:spTgt spid="711828"/>
                                        </p:tgtEl>
                                        <p:attrNameLst>
                                          <p:attrName>style.visibility</p:attrName>
                                        </p:attrNameLst>
                                      </p:cBhvr>
                                      <p:to>
                                        <p:strVal val="visible"/>
                                      </p:to>
                                    </p:set>
                                    <p:anim calcmode="lin" valueType="num">
                                      <p:cBhvr additive="base">
                                        <p:cTn id="178" dur="500" fill="hold"/>
                                        <p:tgtEl>
                                          <p:spTgt spid="711828"/>
                                        </p:tgtEl>
                                        <p:attrNameLst>
                                          <p:attrName>ppt_x</p:attrName>
                                        </p:attrNameLst>
                                      </p:cBhvr>
                                      <p:tavLst>
                                        <p:tav tm="0">
                                          <p:val>
                                            <p:strVal val="#ppt_x"/>
                                          </p:val>
                                        </p:tav>
                                        <p:tav tm="100000">
                                          <p:val>
                                            <p:strVal val="#ppt_x"/>
                                          </p:val>
                                        </p:tav>
                                      </p:tavLst>
                                    </p:anim>
                                    <p:anim calcmode="lin" valueType="num">
                                      <p:cBhvr additive="base">
                                        <p:cTn id="179" dur="500" fill="hold"/>
                                        <p:tgtEl>
                                          <p:spTgt spid="711828"/>
                                        </p:tgtEl>
                                        <p:attrNameLst>
                                          <p:attrName>ppt_y</p:attrName>
                                        </p:attrNameLst>
                                      </p:cBhvr>
                                      <p:tavLst>
                                        <p:tav tm="0">
                                          <p:val>
                                            <p:strVal val="1+#ppt_h/2"/>
                                          </p:val>
                                        </p:tav>
                                        <p:tav tm="100000">
                                          <p:val>
                                            <p:strVal val="#ppt_y"/>
                                          </p:val>
                                        </p:tav>
                                      </p:tavLst>
                                    </p:anim>
                                  </p:childTnLst>
                                </p:cTn>
                              </p:par>
                              <p:par>
                                <p:cTn id="180" presetID="2" presetClass="entr" presetSubtype="4" fill="hold" grpId="0" nodeType="withEffect">
                                  <p:stCondLst>
                                    <p:cond delay="0"/>
                                  </p:stCondLst>
                                  <p:childTnLst>
                                    <p:set>
                                      <p:cBhvr>
                                        <p:cTn id="181" dur="1" fill="hold">
                                          <p:stCondLst>
                                            <p:cond delay="0"/>
                                          </p:stCondLst>
                                        </p:cTn>
                                        <p:tgtEl>
                                          <p:spTgt spid="711823"/>
                                        </p:tgtEl>
                                        <p:attrNameLst>
                                          <p:attrName>style.visibility</p:attrName>
                                        </p:attrNameLst>
                                      </p:cBhvr>
                                      <p:to>
                                        <p:strVal val="visible"/>
                                      </p:to>
                                    </p:set>
                                    <p:anim calcmode="lin" valueType="num">
                                      <p:cBhvr additive="base">
                                        <p:cTn id="182" dur="500" fill="hold"/>
                                        <p:tgtEl>
                                          <p:spTgt spid="711823"/>
                                        </p:tgtEl>
                                        <p:attrNameLst>
                                          <p:attrName>ppt_x</p:attrName>
                                        </p:attrNameLst>
                                      </p:cBhvr>
                                      <p:tavLst>
                                        <p:tav tm="0">
                                          <p:val>
                                            <p:strVal val="#ppt_x"/>
                                          </p:val>
                                        </p:tav>
                                        <p:tav tm="100000">
                                          <p:val>
                                            <p:strVal val="#ppt_x"/>
                                          </p:val>
                                        </p:tav>
                                      </p:tavLst>
                                    </p:anim>
                                    <p:anim calcmode="lin" valueType="num">
                                      <p:cBhvr additive="base">
                                        <p:cTn id="183" dur="500" fill="hold"/>
                                        <p:tgtEl>
                                          <p:spTgt spid="711823"/>
                                        </p:tgtEl>
                                        <p:attrNameLst>
                                          <p:attrName>ppt_y</p:attrName>
                                        </p:attrNameLst>
                                      </p:cBhvr>
                                      <p:tavLst>
                                        <p:tav tm="0">
                                          <p:val>
                                            <p:strVal val="1+#ppt_h/2"/>
                                          </p:val>
                                        </p:tav>
                                        <p:tav tm="100000">
                                          <p:val>
                                            <p:strVal val="#ppt_y"/>
                                          </p:val>
                                        </p:tav>
                                      </p:tavLst>
                                    </p:anim>
                                  </p:childTnLst>
                                </p:cTn>
                              </p:par>
                            </p:childTnLst>
                          </p:cTn>
                        </p:par>
                      </p:childTnLst>
                    </p:cTn>
                  </p:par>
                  <p:par>
                    <p:cTn id="184" fill="hold">
                      <p:stCondLst>
                        <p:cond delay="indefinite"/>
                      </p:stCondLst>
                      <p:childTnLst>
                        <p:par>
                          <p:cTn id="185" fill="hold">
                            <p:stCondLst>
                              <p:cond delay="0"/>
                            </p:stCondLst>
                            <p:childTnLst>
                              <p:par>
                                <p:cTn id="186" presetID="2" presetClass="entr" presetSubtype="4" fill="hold" nodeType="clickEffect">
                                  <p:stCondLst>
                                    <p:cond delay="0"/>
                                  </p:stCondLst>
                                  <p:childTnLst>
                                    <p:set>
                                      <p:cBhvr>
                                        <p:cTn id="187" dur="1" fill="hold">
                                          <p:stCondLst>
                                            <p:cond delay="0"/>
                                          </p:stCondLst>
                                        </p:cTn>
                                        <p:tgtEl>
                                          <p:spTgt spid="711832"/>
                                        </p:tgtEl>
                                        <p:attrNameLst>
                                          <p:attrName>style.visibility</p:attrName>
                                        </p:attrNameLst>
                                      </p:cBhvr>
                                      <p:to>
                                        <p:strVal val="visible"/>
                                      </p:to>
                                    </p:set>
                                    <p:anim calcmode="lin" valueType="num">
                                      <p:cBhvr additive="base">
                                        <p:cTn id="188" dur="500" fill="hold"/>
                                        <p:tgtEl>
                                          <p:spTgt spid="711832"/>
                                        </p:tgtEl>
                                        <p:attrNameLst>
                                          <p:attrName>ppt_x</p:attrName>
                                        </p:attrNameLst>
                                      </p:cBhvr>
                                      <p:tavLst>
                                        <p:tav tm="0">
                                          <p:val>
                                            <p:strVal val="#ppt_x"/>
                                          </p:val>
                                        </p:tav>
                                        <p:tav tm="100000">
                                          <p:val>
                                            <p:strVal val="#ppt_x"/>
                                          </p:val>
                                        </p:tav>
                                      </p:tavLst>
                                    </p:anim>
                                    <p:anim calcmode="lin" valueType="num">
                                      <p:cBhvr additive="base">
                                        <p:cTn id="189" dur="500" fill="hold"/>
                                        <p:tgtEl>
                                          <p:spTgt spid="711832"/>
                                        </p:tgtEl>
                                        <p:attrNameLst>
                                          <p:attrName>ppt_y</p:attrName>
                                        </p:attrNameLst>
                                      </p:cBhvr>
                                      <p:tavLst>
                                        <p:tav tm="0">
                                          <p:val>
                                            <p:strVal val="1+#ppt_h/2"/>
                                          </p:val>
                                        </p:tav>
                                        <p:tav tm="100000">
                                          <p:val>
                                            <p:strVal val="#ppt_y"/>
                                          </p:val>
                                        </p:tav>
                                      </p:tavLst>
                                    </p:anim>
                                  </p:childTnLst>
                                </p:cTn>
                              </p:par>
                              <p:par>
                                <p:cTn id="190" presetID="2" presetClass="entr" presetSubtype="4" fill="hold" grpId="0" nodeType="withEffect">
                                  <p:stCondLst>
                                    <p:cond delay="0"/>
                                  </p:stCondLst>
                                  <p:childTnLst>
                                    <p:set>
                                      <p:cBhvr>
                                        <p:cTn id="191" dur="1" fill="hold">
                                          <p:stCondLst>
                                            <p:cond delay="0"/>
                                          </p:stCondLst>
                                        </p:cTn>
                                        <p:tgtEl>
                                          <p:spTgt spid="711824"/>
                                        </p:tgtEl>
                                        <p:attrNameLst>
                                          <p:attrName>style.visibility</p:attrName>
                                        </p:attrNameLst>
                                      </p:cBhvr>
                                      <p:to>
                                        <p:strVal val="visible"/>
                                      </p:to>
                                    </p:set>
                                    <p:anim calcmode="lin" valueType="num">
                                      <p:cBhvr additive="base">
                                        <p:cTn id="192" dur="500" fill="hold"/>
                                        <p:tgtEl>
                                          <p:spTgt spid="711824"/>
                                        </p:tgtEl>
                                        <p:attrNameLst>
                                          <p:attrName>ppt_x</p:attrName>
                                        </p:attrNameLst>
                                      </p:cBhvr>
                                      <p:tavLst>
                                        <p:tav tm="0">
                                          <p:val>
                                            <p:strVal val="#ppt_x"/>
                                          </p:val>
                                        </p:tav>
                                        <p:tav tm="100000">
                                          <p:val>
                                            <p:strVal val="#ppt_x"/>
                                          </p:val>
                                        </p:tav>
                                      </p:tavLst>
                                    </p:anim>
                                    <p:anim calcmode="lin" valueType="num">
                                      <p:cBhvr additive="base">
                                        <p:cTn id="193" dur="500" fill="hold"/>
                                        <p:tgtEl>
                                          <p:spTgt spid="711824"/>
                                        </p:tgtEl>
                                        <p:attrNameLst>
                                          <p:attrName>ppt_y</p:attrName>
                                        </p:attrNameLst>
                                      </p:cBhvr>
                                      <p:tavLst>
                                        <p:tav tm="0">
                                          <p:val>
                                            <p:strVal val="1+#ppt_h/2"/>
                                          </p:val>
                                        </p:tav>
                                        <p:tav tm="100000">
                                          <p:val>
                                            <p:strVal val="#ppt_y"/>
                                          </p:val>
                                        </p:tav>
                                      </p:tavLst>
                                    </p:anim>
                                  </p:childTnLst>
                                </p:cTn>
                              </p:par>
                            </p:childTnLst>
                          </p:cTn>
                        </p:par>
                      </p:childTnLst>
                    </p:cTn>
                  </p:par>
                  <p:par>
                    <p:cTn id="194" fill="hold">
                      <p:stCondLst>
                        <p:cond delay="indefinite"/>
                      </p:stCondLst>
                      <p:childTnLst>
                        <p:par>
                          <p:cTn id="195" fill="hold">
                            <p:stCondLst>
                              <p:cond delay="0"/>
                            </p:stCondLst>
                            <p:childTnLst>
                              <p:par>
                                <p:cTn id="196" presetID="2" presetClass="entr" presetSubtype="4" fill="hold" nodeType="clickEffect">
                                  <p:stCondLst>
                                    <p:cond delay="0"/>
                                  </p:stCondLst>
                                  <p:childTnLst>
                                    <p:set>
                                      <p:cBhvr>
                                        <p:cTn id="197" dur="1" fill="hold">
                                          <p:stCondLst>
                                            <p:cond delay="0"/>
                                          </p:stCondLst>
                                        </p:cTn>
                                        <p:tgtEl>
                                          <p:spTgt spid="711833"/>
                                        </p:tgtEl>
                                        <p:attrNameLst>
                                          <p:attrName>style.visibility</p:attrName>
                                        </p:attrNameLst>
                                      </p:cBhvr>
                                      <p:to>
                                        <p:strVal val="visible"/>
                                      </p:to>
                                    </p:set>
                                    <p:anim calcmode="lin" valueType="num">
                                      <p:cBhvr additive="base">
                                        <p:cTn id="198" dur="500" fill="hold"/>
                                        <p:tgtEl>
                                          <p:spTgt spid="711833"/>
                                        </p:tgtEl>
                                        <p:attrNameLst>
                                          <p:attrName>ppt_x</p:attrName>
                                        </p:attrNameLst>
                                      </p:cBhvr>
                                      <p:tavLst>
                                        <p:tav tm="0">
                                          <p:val>
                                            <p:strVal val="#ppt_x"/>
                                          </p:val>
                                        </p:tav>
                                        <p:tav tm="100000">
                                          <p:val>
                                            <p:strVal val="#ppt_x"/>
                                          </p:val>
                                        </p:tav>
                                      </p:tavLst>
                                    </p:anim>
                                    <p:anim calcmode="lin" valueType="num">
                                      <p:cBhvr additive="base">
                                        <p:cTn id="199" dur="500" fill="hold"/>
                                        <p:tgtEl>
                                          <p:spTgt spid="711833"/>
                                        </p:tgtEl>
                                        <p:attrNameLst>
                                          <p:attrName>ppt_y</p:attrName>
                                        </p:attrNameLst>
                                      </p:cBhvr>
                                      <p:tavLst>
                                        <p:tav tm="0">
                                          <p:val>
                                            <p:strVal val="1+#ppt_h/2"/>
                                          </p:val>
                                        </p:tav>
                                        <p:tav tm="100000">
                                          <p:val>
                                            <p:strVal val="#ppt_y"/>
                                          </p:val>
                                        </p:tav>
                                      </p:tavLst>
                                    </p:anim>
                                  </p:childTnLst>
                                </p:cTn>
                              </p:par>
                              <p:par>
                                <p:cTn id="200" presetID="2" presetClass="entr" presetSubtype="4" fill="hold" grpId="0" nodeType="withEffect">
                                  <p:stCondLst>
                                    <p:cond delay="0"/>
                                  </p:stCondLst>
                                  <p:childTnLst>
                                    <p:set>
                                      <p:cBhvr>
                                        <p:cTn id="201" dur="1" fill="hold">
                                          <p:stCondLst>
                                            <p:cond delay="0"/>
                                          </p:stCondLst>
                                        </p:cTn>
                                        <p:tgtEl>
                                          <p:spTgt spid="711834"/>
                                        </p:tgtEl>
                                        <p:attrNameLst>
                                          <p:attrName>style.visibility</p:attrName>
                                        </p:attrNameLst>
                                      </p:cBhvr>
                                      <p:to>
                                        <p:strVal val="visible"/>
                                      </p:to>
                                    </p:set>
                                    <p:anim calcmode="lin" valueType="num">
                                      <p:cBhvr additive="base">
                                        <p:cTn id="202" dur="500" fill="hold"/>
                                        <p:tgtEl>
                                          <p:spTgt spid="711834"/>
                                        </p:tgtEl>
                                        <p:attrNameLst>
                                          <p:attrName>ppt_x</p:attrName>
                                        </p:attrNameLst>
                                      </p:cBhvr>
                                      <p:tavLst>
                                        <p:tav tm="0">
                                          <p:val>
                                            <p:strVal val="#ppt_x"/>
                                          </p:val>
                                        </p:tav>
                                        <p:tav tm="100000">
                                          <p:val>
                                            <p:strVal val="#ppt_x"/>
                                          </p:val>
                                        </p:tav>
                                      </p:tavLst>
                                    </p:anim>
                                    <p:anim calcmode="lin" valueType="num">
                                      <p:cBhvr additive="base">
                                        <p:cTn id="203" dur="500" fill="hold"/>
                                        <p:tgtEl>
                                          <p:spTgt spid="711834"/>
                                        </p:tgtEl>
                                        <p:attrNameLst>
                                          <p:attrName>ppt_y</p:attrName>
                                        </p:attrNameLst>
                                      </p:cBhvr>
                                      <p:tavLst>
                                        <p:tav tm="0">
                                          <p:val>
                                            <p:strVal val="1+#ppt_h/2"/>
                                          </p:val>
                                        </p:tav>
                                        <p:tav tm="100000">
                                          <p:val>
                                            <p:strVal val="#ppt_y"/>
                                          </p:val>
                                        </p:tav>
                                      </p:tavLst>
                                    </p:anim>
                                  </p:childTnLst>
                                </p:cTn>
                              </p:par>
                            </p:childTnLst>
                          </p:cTn>
                        </p:par>
                      </p:childTnLst>
                    </p:cTn>
                  </p:par>
                  <p:par>
                    <p:cTn id="204" fill="hold">
                      <p:stCondLst>
                        <p:cond delay="indefinite"/>
                      </p:stCondLst>
                      <p:childTnLst>
                        <p:par>
                          <p:cTn id="205" fill="hold">
                            <p:stCondLst>
                              <p:cond delay="0"/>
                            </p:stCondLst>
                            <p:childTnLst>
                              <p:par>
                                <p:cTn id="206" presetID="2" presetClass="entr" presetSubtype="4" fill="hold" grpId="0" nodeType="clickEffect">
                                  <p:stCondLst>
                                    <p:cond delay="0"/>
                                  </p:stCondLst>
                                  <p:childTnLst>
                                    <p:set>
                                      <p:cBhvr>
                                        <p:cTn id="207" dur="1" fill="hold">
                                          <p:stCondLst>
                                            <p:cond delay="0"/>
                                          </p:stCondLst>
                                        </p:cTn>
                                        <p:tgtEl>
                                          <p:spTgt spid="711825"/>
                                        </p:tgtEl>
                                        <p:attrNameLst>
                                          <p:attrName>style.visibility</p:attrName>
                                        </p:attrNameLst>
                                      </p:cBhvr>
                                      <p:to>
                                        <p:strVal val="visible"/>
                                      </p:to>
                                    </p:set>
                                    <p:anim calcmode="lin" valueType="num">
                                      <p:cBhvr additive="base">
                                        <p:cTn id="208" dur="500" fill="hold"/>
                                        <p:tgtEl>
                                          <p:spTgt spid="711825"/>
                                        </p:tgtEl>
                                        <p:attrNameLst>
                                          <p:attrName>ppt_x</p:attrName>
                                        </p:attrNameLst>
                                      </p:cBhvr>
                                      <p:tavLst>
                                        <p:tav tm="0">
                                          <p:val>
                                            <p:strVal val="#ppt_x"/>
                                          </p:val>
                                        </p:tav>
                                        <p:tav tm="100000">
                                          <p:val>
                                            <p:strVal val="#ppt_x"/>
                                          </p:val>
                                        </p:tav>
                                      </p:tavLst>
                                    </p:anim>
                                    <p:anim calcmode="lin" valueType="num">
                                      <p:cBhvr additive="base">
                                        <p:cTn id="209" dur="500" fill="hold"/>
                                        <p:tgtEl>
                                          <p:spTgt spid="7118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1766" grpId="0" animBg="1"/>
      <p:bldP spid="711778" grpId="0"/>
      <p:bldP spid="711781" grpId="0"/>
      <p:bldP spid="711791" grpId="0" animBg="1"/>
      <p:bldP spid="711792" grpId="0" animBg="1"/>
      <p:bldP spid="711793" grpId="0" animBg="1"/>
      <p:bldP spid="711794" grpId="0" animBg="1"/>
      <p:bldP spid="711795" grpId="0" animBg="1"/>
      <p:bldP spid="711796" grpId="0" animBg="1"/>
      <p:bldP spid="711797" grpId="0" animBg="1"/>
      <p:bldP spid="711798" grpId="0" animBg="1"/>
      <p:bldP spid="711799" grpId="0" animBg="1"/>
      <p:bldP spid="711800" grpId="0" animBg="1"/>
      <p:bldP spid="711801" grpId="0" animBg="1"/>
      <p:bldP spid="711803" grpId="0" animBg="1"/>
      <p:bldP spid="711809" grpId="0" animBg="1"/>
      <p:bldP spid="711811" grpId="0"/>
      <p:bldP spid="711814" grpId="0" animBg="1"/>
      <p:bldP spid="711815" grpId="0"/>
      <p:bldP spid="711816" grpId="0"/>
      <p:bldP spid="711817" grpId="0" animBg="1"/>
      <p:bldP spid="711818" grpId="0" animBg="1"/>
      <p:bldP spid="711819" grpId="0" animBg="1"/>
      <p:bldP spid="711820" grpId="0" animBg="1"/>
      <p:bldP spid="711821" grpId="0" animBg="1"/>
      <p:bldP spid="711822" grpId="0" animBg="1"/>
      <p:bldP spid="711823" grpId="0" animBg="1"/>
      <p:bldP spid="711824" grpId="0" animBg="1"/>
      <p:bldP spid="711825" grpId="0" animBg="1"/>
      <p:bldP spid="711826" grpId="0" animBg="1"/>
      <p:bldP spid="711834" grpId="0" animBg="1"/>
      <p:bldP spid="71183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64930" name="Text Box 2"/>
          <p:cNvSpPr txBox="1"/>
          <p:nvPr/>
        </p:nvSpPr>
        <p:spPr>
          <a:xfrm>
            <a:off x="0" y="0"/>
            <a:ext cx="9144000" cy="6581775"/>
          </a:xfrm>
          <a:prstGeom prst="rect">
            <a:avLst/>
          </a:prstGeom>
          <a:noFill/>
          <a:ln w="9525">
            <a:noFill/>
          </a:ln>
        </p:spPr>
        <p:txBody>
          <a:bodyPr>
            <a:spAutoFit/>
          </a:bodyPr>
          <a:p>
            <a:pPr>
              <a:lnSpc>
                <a:spcPct val="95000"/>
              </a:lnSpc>
            </a:pPr>
            <a:r>
              <a:rPr lang="zh-CN" altLang="en-US" sz="3200" b="1" dirty="0">
                <a:latin typeface="Arial" panose="020B0604020202020204" pitchFamily="34" charset="0"/>
                <a:ea typeface="黑体" panose="02010609060101010101" pitchFamily="49" charset="-122"/>
              </a:rPr>
              <a:t>（三）</a:t>
            </a:r>
            <a:r>
              <a:rPr lang="zh-CN" altLang="en-US" sz="3200" b="1" dirty="0">
                <a:solidFill>
                  <a:srgbClr val="FF0000"/>
                </a:solidFill>
                <a:latin typeface="Arial" panose="020B0604020202020204" pitchFamily="34" charset="0"/>
                <a:ea typeface="黑体" panose="02010609060101010101" pitchFamily="49" charset="-122"/>
              </a:rPr>
              <a:t>遵义会议</a:t>
            </a:r>
            <a:endParaRPr lang="zh-CN" altLang="en-US" sz="3200" b="1" dirty="0">
              <a:solidFill>
                <a:srgbClr val="FF0000"/>
              </a:solidFill>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1</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时间</a:t>
            </a:r>
            <a:r>
              <a:rPr lang="zh-CN" altLang="en-US" sz="3200" b="1" dirty="0">
                <a:latin typeface="Arial" panose="020B0604020202020204" pitchFamily="34" charset="0"/>
                <a:ea typeface="黑体" panose="02010609060101010101" pitchFamily="49" charset="-122"/>
              </a:rPr>
              <a:t>：</a:t>
            </a:r>
            <a:r>
              <a:rPr lang="en-US" altLang="zh-CN" sz="3200" b="1" dirty="0">
                <a:latin typeface="Arial" panose="020B0604020202020204" pitchFamily="34" charset="0"/>
                <a:ea typeface="黑体" panose="02010609060101010101" pitchFamily="49" charset="-122"/>
              </a:rPr>
              <a:t>1935</a:t>
            </a:r>
            <a:r>
              <a:rPr lang="zh-CN" altLang="en-US" sz="3200" b="1" dirty="0">
                <a:latin typeface="Arial" panose="020B0604020202020204" pitchFamily="34" charset="0"/>
                <a:ea typeface="黑体" panose="02010609060101010101" pitchFamily="49" charset="-122"/>
              </a:rPr>
              <a:t>年</a:t>
            </a:r>
            <a:r>
              <a:rPr lang="en-US" altLang="zh-CN" sz="3200" b="1" dirty="0">
                <a:latin typeface="Arial" panose="020B0604020202020204" pitchFamily="34" charset="0"/>
                <a:ea typeface="黑体" panose="02010609060101010101" pitchFamily="49" charset="-122"/>
              </a:rPr>
              <a:t>1</a:t>
            </a:r>
            <a:r>
              <a:rPr lang="zh-CN" altLang="en-US" sz="3200" b="1" dirty="0">
                <a:latin typeface="Arial" panose="020B0604020202020204" pitchFamily="34" charset="0"/>
                <a:ea typeface="黑体" panose="02010609060101010101" pitchFamily="49" charset="-122"/>
              </a:rPr>
              <a:t>月；    </a:t>
            </a:r>
            <a:r>
              <a:rPr lang="en-US" altLang="zh-CN" sz="3200" b="1" dirty="0">
                <a:latin typeface="Arial" panose="020B0604020202020204" pitchFamily="34" charset="0"/>
                <a:ea typeface="黑体" panose="02010609060101010101" pitchFamily="49" charset="-122"/>
              </a:rPr>
              <a:t>2</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地点</a:t>
            </a:r>
            <a:r>
              <a:rPr lang="zh-CN" altLang="en-US" sz="3200" b="1" dirty="0">
                <a:latin typeface="Arial" panose="020B0604020202020204" pitchFamily="34" charset="0"/>
                <a:ea typeface="黑体" panose="02010609060101010101" pitchFamily="49" charset="-122"/>
              </a:rPr>
              <a:t>：贵州遵义；                          </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3</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背景</a:t>
            </a:r>
            <a:r>
              <a:rPr lang="zh-CN" altLang="en-US" sz="3200" b="1" dirty="0">
                <a:latin typeface="Arial" panose="020B0604020202020204" pitchFamily="34" charset="0"/>
                <a:ea typeface="黑体" panose="02010609060101010101" pitchFamily="49" charset="-122"/>
              </a:rPr>
              <a:t>：长征开始三个月内损失过半，只剩三万多人，处于危险中。</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4</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内容</a:t>
            </a:r>
            <a:r>
              <a:rPr lang="zh-CN" altLang="en-US" sz="3200" b="1" dirty="0">
                <a:latin typeface="Arial" panose="020B0604020202020204" pitchFamily="34" charset="0"/>
                <a:ea typeface="黑体" panose="02010609060101010101" pitchFamily="49" charset="-122"/>
              </a:rPr>
              <a:t>：                                                                          </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①</a:t>
            </a:r>
            <a:r>
              <a:rPr lang="zh-CN" altLang="en-US" sz="3200" b="1" dirty="0">
                <a:solidFill>
                  <a:srgbClr val="0000CC"/>
                </a:solidFill>
                <a:latin typeface="Arial" panose="020B0604020202020204" pitchFamily="34" charset="0"/>
                <a:ea typeface="黑体" panose="02010609060101010101" pitchFamily="49" charset="-122"/>
              </a:rPr>
              <a:t>纠正</a:t>
            </a:r>
            <a:r>
              <a:rPr lang="zh-CN" altLang="en-US" sz="3200" b="1" dirty="0">
                <a:latin typeface="Arial" panose="020B0604020202020204" pitchFamily="34" charset="0"/>
                <a:ea typeface="黑体" panose="02010609060101010101" pitchFamily="49" charset="-122"/>
              </a:rPr>
              <a:t>博古等人的“左”倾军事路线错误；                         </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②</a:t>
            </a:r>
            <a:r>
              <a:rPr lang="zh-CN" altLang="en-US" sz="3200" b="1" dirty="0">
                <a:solidFill>
                  <a:srgbClr val="0000CC"/>
                </a:solidFill>
                <a:latin typeface="Arial" panose="020B0604020202020204" pitchFamily="34" charset="0"/>
                <a:ea typeface="黑体" panose="02010609060101010101" pitchFamily="49" charset="-122"/>
              </a:rPr>
              <a:t>肯定</a:t>
            </a:r>
            <a:r>
              <a:rPr lang="zh-CN" altLang="en-US" sz="3200" b="1" dirty="0">
                <a:latin typeface="Arial" panose="020B0604020202020204" pitchFamily="34" charset="0"/>
                <a:ea typeface="黑体" panose="02010609060101010101" pitchFamily="49" charset="-122"/>
              </a:rPr>
              <a:t>毛泽东的正确军事主张；</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③</a:t>
            </a:r>
            <a:r>
              <a:rPr lang="zh-CN" altLang="en-US" sz="3200" b="1" dirty="0">
                <a:solidFill>
                  <a:srgbClr val="0000CC"/>
                </a:solidFill>
                <a:latin typeface="Arial" panose="020B0604020202020204" pitchFamily="34" charset="0"/>
                <a:ea typeface="黑体" panose="02010609060101010101" pitchFamily="49" charset="-122"/>
              </a:rPr>
              <a:t>选举</a:t>
            </a:r>
            <a:r>
              <a:rPr lang="zh-CN" altLang="en-US" sz="3200" b="1" dirty="0">
                <a:latin typeface="Arial" panose="020B0604020202020204" pitchFamily="34" charset="0"/>
                <a:ea typeface="黑体" panose="02010609060101010101" pitchFamily="49" charset="-122"/>
              </a:rPr>
              <a:t>毛泽东为政治局常委；</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④</a:t>
            </a:r>
            <a:r>
              <a:rPr lang="zh-CN" altLang="en-US" sz="3200" b="1" dirty="0">
                <a:solidFill>
                  <a:srgbClr val="0000CC"/>
                </a:solidFill>
                <a:latin typeface="Arial" panose="020B0604020202020204" pitchFamily="34" charset="0"/>
                <a:ea typeface="黑体" panose="02010609060101010101" pitchFamily="49" charset="-122"/>
              </a:rPr>
              <a:t>取消</a:t>
            </a:r>
            <a:r>
              <a:rPr lang="zh-CN" altLang="en-US" sz="3200" b="1" dirty="0">
                <a:latin typeface="Arial" panose="020B0604020202020204" pitchFamily="34" charset="0"/>
                <a:ea typeface="黑体" panose="02010609060101010101" pitchFamily="49" charset="-122"/>
              </a:rPr>
              <a:t>博古、李德的军事指挥权。</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5</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意义</a:t>
            </a:r>
            <a:r>
              <a:rPr lang="zh-CN" altLang="en-US" sz="3200" b="1" dirty="0">
                <a:latin typeface="Arial" panose="020B0604020202020204" pitchFamily="34" charset="0"/>
                <a:ea typeface="黑体" panose="02010609060101010101" pitchFamily="49" charset="-122"/>
              </a:rPr>
              <a:t>：                                                                          </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①</a:t>
            </a:r>
            <a:r>
              <a:rPr lang="zh-CN" altLang="en-US" sz="3200" b="1" dirty="0">
                <a:latin typeface="Arial" panose="020B0604020202020204" pitchFamily="34" charset="0"/>
                <a:ea typeface="黑体" panose="02010609060101010101" pitchFamily="49" charset="-122"/>
              </a:rPr>
              <a:t>结束“左”倾错误在</a:t>
            </a:r>
            <a:r>
              <a:rPr lang="zh-CN" altLang="en-US" sz="3200" b="1" dirty="0">
                <a:solidFill>
                  <a:srgbClr val="0000CC"/>
                </a:solidFill>
                <a:latin typeface="Arial" panose="020B0604020202020204" pitchFamily="34" charset="0"/>
                <a:ea typeface="黑体" panose="02010609060101010101" pitchFamily="49" charset="-122"/>
              </a:rPr>
              <a:t>中央</a:t>
            </a:r>
            <a:r>
              <a:rPr lang="zh-CN" altLang="en-US" sz="3200" b="1" dirty="0">
                <a:latin typeface="Arial" panose="020B0604020202020204" pitchFamily="34" charset="0"/>
                <a:ea typeface="黑体" panose="02010609060101010101" pitchFamily="49" charset="-122"/>
              </a:rPr>
              <a:t>的</a:t>
            </a:r>
            <a:r>
              <a:rPr lang="zh-CN" altLang="en-US" sz="3200" b="1" dirty="0">
                <a:solidFill>
                  <a:srgbClr val="0000CC"/>
                </a:solidFill>
                <a:latin typeface="Arial" panose="020B0604020202020204" pitchFamily="34" charset="0"/>
                <a:ea typeface="黑体" panose="02010609060101010101" pitchFamily="49" charset="-122"/>
              </a:rPr>
              <a:t>统治</a:t>
            </a:r>
            <a:r>
              <a:rPr lang="zh-CN" altLang="en-US" sz="3200" b="1" dirty="0">
                <a:latin typeface="Arial" panose="020B0604020202020204" pitchFamily="34" charset="0"/>
                <a:ea typeface="黑体" panose="02010609060101010101" pitchFamily="49" charset="-122"/>
              </a:rPr>
              <a:t>；                                                   </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②</a:t>
            </a:r>
            <a:r>
              <a:rPr lang="zh-CN" altLang="en-US" sz="3200" b="1" dirty="0">
                <a:latin typeface="Arial" panose="020B0604020202020204" pitchFamily="34" charset="0"/>
                <a:ea typeface="黑体" panose="02010609060101010101" pitchFamily="49" charset="-122"/>
              </a:rPr>
              <a:t>事实上确立以毛泽东为核心的党中央</a:t>
            </a:r>
            <a:r>
              <a:rPr lang="zh-CN" altLang="en-US" sz="3200" b="1" dirty="0">
                <a:solidFill>
                  <a:srgbClr val="0000CC"/>
                </a:solidFill>
                <a:latin typeface="Arial" panose="020B0604020202020204" pitchFamily="34" charset="0"/>
                <a:ea typeface="黑体" panose="02010609060101010101" pitchFamily="49" charset="-122"/>
              </a:rPr>
              <a:t>正确领导</a:t>
            </a:r>
            <a:endParaRPr lang="zh-CN" altLang="en-US" sz="3200" b="1" dirty="0">
              <a:solidFill>
                <a:srgbClr val="0000CC"/>
              </a:solidFill>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③</a:t>
            </a:r>
            <a:r>
              <a:rPr lang="zh-CN" altLang="en-US" sz="3200" b="1" dirty="0">
                <a:latin typeface="Arial" panose="020B0604020202020204" pitchFamily="34" charset="0"/>
                <a:ea typeface="黑体" panose="02010609060101010101" pitchFamily="49" charset="-122"/>
              </a:rPr>
              <a:t>成为党的历史上一个生死攸关的</a:t>
            </a:r>
            <a:r>
              <a:rPr lang="zh-CN" altLang="en-US" sz="3200" b="1" dirty="0">
                <a:solidFill>
                  <a:srgbClr val="0000CC"/>
                </a:solidFill>
                <a:latin typeface="Arial" panose="020B0604020202020204" pitchFamily="34" charset="0"/>
                <a:ea typeface="黑体" panose="02010609060101010101" pitchFamily="49" charset="-122"/>
              </a:rPr>
              <a:t>转折点</a:t>
            </a:r>
            <a:r>
              <a:rPr lang="zh-CN" altLang="en-US" sz="3200" b="1" dirty="0">
                <a:latin typeface="Arial" panose="020B0604020202020204" pitchFamily="34" charset="0"/>
                <a:ea typeface="黑体" panose="02010609060101010101" pitchFamily="49" charset="-122"/>
              </a:rPr>
              <a:t>；</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④</a:t>
            </a:r>
            <a:r>
              <a:rPr lang="zh-CN" altLang="en-US" sz="3200" b="1" dirty="0">
                <a:latin typeface="Arial" panose="020B0604020202020204" pitchFamily="34" charset="0"/>
                <a:ea typeface="黑体" panose="02010609060101010101" pitchFamily="49" charset="-122"/>
              </a:rPr>
              <a:t>是</a:t>
            </a:r>
            <a:r>
              <a:rPr lang="zh-CN" altLang="en-US" sz="3200" b="1" dirty="0">
                <a:solidFill>
                  <a:srgbClr val="FF0000"/>
                </a:solidFill>
                <a:latin typeface="Arial" panose="020B0604020202020204" pitchFamily="34" charset="0"/>
                <a:ea typeface="黑体" panose="02010609060101010101" pitchFamily="49" charset="-122"/>
              </a:rPr>
              <a:t>中共从幼稚走向成熟的标志</a:t>
            </a:r>
            <a:r>
              <a:rPr lang="zh-CN" altLang="en-US" sz="3200" b="1" dirty="0">
                <a:latin typeface="Arial" panose="020B0604020202020204" pitchFamily="34" charset="0"/>
                <a:ea typeface="黑体" panose="02010609060101010101" pitchFamily="49" charset="-122"/>
              </a:rPr>
              <a:t>。</a:t>
            </a:r>
            <a:endParaRPr lang="zh-CN" altLang="en-US" sz="3200" b="1" dirty="0">
              <a:latin typeface="Arial" panose="020B0604020202020204" pitchFamily="34" charset="0"/>
              <a:ea typeface="黑体" panose="02010609060101010101" pitchFamily="49" charset="-122"/>
            </a:endParaRPr>
          </a:p>
        </p:txBody>
      </p:sp>
      <p:sp>
        <p:nvSpPr>
          <p:cNvPr id="764932" name="Rectangle 4"/>
          <p:cNvSpPr/>
          <p:nvPr/>
        </p:nvSpPr>
        <p:spPr>
          <a:xfrm>
            <a:off x="0" y="2627313"/>
            <a:ext cx="8077200" cy="1563687"/>
          </a:xfrm>
          <a:prstGeom prst="rect">
            <a:avLst/>
          </a:prstGeom>
          <a:solidFill>
            <a:srgbClr val="FFFF00"/>
          </a:solidFill>
          <a:ln w="9525" cap="flat" cmpd="sng">
            <a:solidFill>
              <a:schemeClr val="bg1"/>
            </a:solidFill>
            <a:prstDash val="solid"/>
            <a:miter/>
            <a:headEnd type="none" w="med" len="med"/>
            <a:tailEnd type="none" w="med" len="med"/>
          </a:ln>
        </p:spPr>
        <p:txBody>
          <a:bodyPr>
            <a:spAutoFit/>
          </a:bodyPr>
          <a:p>
            <a:pPr algn="ctr"/>
            <a:r>
              <a:rPr lang="zh-CN" altLang="en-US" sz="3200" b="1" dirty="0">
                <a:solidFill>
                  <a:srgbClr val="FF0000"/>
                </a:solidFill>
                <a:latin typeface="Arial" panose="020B0604020202020204" pitchFamily="34" charset="0"/>
                <a:ea typeface="黑体" panose="02010609060101010101" pitchFamily="49" charset="-122"/>
              </a:rPr>
              <a:t>遵义会议在军事上和组织上纠正了“左”倾  错误，并没有彻底清算“左”倾错误</a:t>
            </a:r>
            <a:r>
              <a:rPr lang="en-US" altLang="zh-CN" sz="3200" b="1" dirty="0">
                <a:solidFill>
                  <a:srgbClr val="FF0000"/>
                </a:solidFill>
                <a:latin typeface="Arial" panose="020B0604020202020204" pitchFamily="34" charset="0"/>
                <a:ea typeface="黑体" panose="02010609060101010101" pitchFamily="49" charset="-122"/>
              </a:rPr>
              <a:t>,1942  </a:t>
            </a:r>
            <a:r>
              <a:rPr lang="zh-CN" altLang="en-US" sz="3200" b="1" dirty="0">
                <a:solidFill>
                  <a:srgbClr val="FF0000"/>
                </a:solidFill>
                <a:latin typeface="Arial" panose="020B0604020202020204" pitchFamily="34" charset="0"/>
                <a:ea typeface="黑体" panose="02010609060101010101" pitchFamily="49" charset="-122"/>
              </a:rPr>
              <a:t>年延安整风期间才彻底清除了“左”倾错误 </a:t>
            </a:r>
            <a:endParaRPr lang="zh-CN" altLang="en-US" sz="3200" b="1" dirty="0">
              <a:solidFill>
                <a:srgbClr val="FF0000"/>
              </a:solidFill>
              <a:latin typeface="Arial" panose="020B0604020202020204" pitchFamily="34" charset="0"/>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64930">
                                            <p:txEl>
                                              <p:charRg st="0" end="8"/>
                                            </p:txEl>
                                          </p:spTgt>
                                        </p:tgtEl>
                                        <p:attrNameLst>
                                          <p:attrName>style.visibility</p:attrName>
                                        </p:attrNameLst>
                                      </p:cBhvr>
                                      <p:to>
                                        <p:strVal val="visible"/>
                                      </p:to>
                                    </p:set>
                                    <p:animEffect transition="in" filter="blinds(horizontal)">
                                      <p:cBhvr>
                                        <p:cTn id="7" dur="500"/>
                                        <p:tgtEl>
                                          <p:spTgt spid="764930">
                                            <p:txEl>
                                              <p:charRg st="0"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64930">
                                            <p:txEl>
                                              <p:charRg st="8" end="62"/>
                                            </p:txEl>
                                          </p:spTgt>
                                        </p:tgtEl>
                                        <p:attrNameLst>
                                          <p:attrName>style.visibility</p:attrName>
                                        </p:attrNameLst>
                                      </p:cBhvr>
                                      <p:to>
                                        <p:strVal val="visible"/>
                                      </p:to>
                                    </p:set>
                                    <p:animEffect transition="in" filter="blinds(horizontal)">
                                      <p:cBhvr>
                                        <p:cTn id="12" dur="500"/>
                                        <p:tgtEl>
                                          <p:spTgt spid="764930">
                                            <p:txEl>
                                              <p:charRg st="8" end="6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64930">
                                            <p:txEl>
                                              <p:charRg st="62" end="94"/>
                                            </p:txEl>
                                          </p:spTgt>
                                        </p:tgtEl>
                                        <p:attrNameLst>
                                          <p:attrName>style.visibility</p:attrName>
                                        </p:attrNameLst>
                                      </p:cBhvr>
                                      <p:to>
                                        <p:strVal val="visible"/>
                                      </p:to>
                                    </p:set>
                                    <p:animEffect transition="in" filter="blinds(horizontal)">
                                      <p:cBhvr>
                                        <p:cTn id="17" dur="500"/>
                                        <p:tgtEl>
                                          <p:spTgt spid="764930">
                                            <p:txEl>
                                              <p:charRg st="62" end="9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64930">
                                            <p:txEl>
                                              <p:charRg st="94" end="174"/>
                                            </p:txEl>
                                          </p:spTgt>
                                        </p:tgtEl>
                                        <p:attrNameLst>
                                          <p:attrName>style.visibility</p:attrName>
                                        </p:attrNameLst>
                                      </p:cBhvr>
                                      <p:to>
                                        <p:strVal val="visible"/>
                                      </p:to>
                                    </p:set>
                                    <p:animEffect transition="in" filter="blinds(horizontal)">
                                      <p:cBhvr>
                                        <p:cTn id="22" dur="500"/>
                                        <p:tgtEl>
                                          <p:spTgt spid="764930">
                                            <p:txEl>
                                              <p:charRg st="94" end="17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764930">
                                            <p:txEl>
                                              <p:charRg st="174" end="219"/>
                                            </p:txEl>
                                          </p:spTgt>
                                        </p:tgtEl>
                                        <p:attrNameLst>
                                          <p:attrName>style.visibility</p:attrName>
                                        </p:attrNameLst>
                                      </p:cBhvr>
                                      <p:to>
                                        <p:strVal val="visible"/>
                                      </p:to>
                                    </p:set>
                                    <p:animEffect transition="in" filter="blinds(horizontal)">
                                      <p:cBhvr>
                                        <p:cTn id="27" dur="500"/>
                                        <p:tgtEl>
                                          <p:spTgt spid="764930">
                                            <p:txEl>
                                              <p:charRg st="174" end="21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764930">
                                            <p:txEl>
                                              <p:charRg st="219" end="234"/>
                                            </p:txEl>
                                          </p:spTgt>
                                        </p:tgtEl>
                                        <p:attrNameLst>
                                          <p:attrName>style.visibility</p:attrName>
                                        </p:attrNameLst>
                                      </p:cBhvr>
                                      <p:to>
                                        <p:strVal val="visible"/>
                                      </p:to>
                                    </p:set>
                                    <p:animEffect transition="in" filter="blinds(horizontal)">
                                      <p:cBhvr>
                                        <p:cTn id="32" dur="500"/>
                                        <p:tgtEl>
                                          <p:spTgt spid="764930">
                                            <p:txEl>
                                              <p:charRg st="219" end="23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764930">
                                            <p:txEl>
                                              <p:charRg st="234" end="248"/>
                                            </p:txEl>
                                          </p:spTgt>
                                        </p:tgtEl>
                                        <p:attrNameLst>
                                          <p:attrName>style.visibility</p:attrName>
                                        </p:attrNameLst>
                                      </p:cBhvr>
                                      <p:to>
                                        <p:strVal val="visible"/>
                                      </p:to>
                                    </p:set>
                                    <p:animEffect transition="in" filter="blinds(horizontal)">
                                      <p:cBhvr>
                                        <p:cTn id="37" dur="500"/>
                                        <p:tgtEl>
                                          <p:spTgt spid="764930">
                                            <p:txEl>
                                              <p:charRg st="234" end="24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764930">
                                            <p:txEl>
                                              <p:charRg st="248" end="264"/>
                                            </p:txEl>
                                          </p:spTgt>
                                        </p:tgtEl>
                                        <p:attrNameLst>
                                          <p:attrName>style.visibility</p:attrName>
                                        </p:attrNameLst>
                                      </p:cBhvr>
                                      <p:to>
                                        <p:strVal val="visible"/>
                                      </p:to>
                                    </p:set>
                                    <p:animEffect transition="in" filter="blinds(horizontal)">
                                      <p:cBhvr>
                                        <p:cTn id="42" dur="500"/>
                                        <p:tgtEl>
                                          <p:spTgt spid="764930">
                                            <p:txEl>
                                              <p:charRg st="248" end="26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764930">
                                            <p:txEl>
                                              <p:charRg st="264" end="344"/>
                                            </p:txEl>
                                          </p:spTgt>
                                        </p:tgtEl>
                                        <p:attrNameLst>
                                          <p:attrName>style.visibility</p:attrName>
                                        </p:attrNameLst>
                                      </p:cBhvr>
                                      <p:to>
                                        <p:strVal val="visible"/>
                                      </p:to>
                                    </p:set>
                                    <p:animEffect transition="in" filter="blinds(horizontal)">
                                      <p:cBhvr>
                                        <p:cTn id="47" dur="500"/>
                                        <p:tgtEl>
                                          <p:spTgt spid="764930">
                                            <p:txEl>
                                              <p:charRg st="264" end="34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764930">
                                            <p:txEl>
                                              <p:charRg st="344" end="412"/>
                                            </p:txEl>
                                          </p:spTgt>
                                        </p:tgtEl>
                                        <p:attrNameLst>
                                          <p:attrName>style.visibility</p:attrName>
                                        </p:attrNameLst>
                                      </p:cBhvr>
                                      <p:to>
                                        <p:strVal val="visible"/>
                                      </p:to>
                                    </p:set>
                                    <p:animEffect transition="in" filter="blinds(horizontal)">
                                      <p:cBhvr>
                                        <p:cTn id="52" dur="500"/>
                                        <p:tgtEl>
                                          <p:spTgt spid="764930">
                                            <p:txEl>
                                              <p:charRg st="344" end="4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7" presetClass="entr" presetSubtype="0" fill="hold" grpId="0" nodeType="clickEffect">
                                  <p:stCondLst>
                                    <p:cond delay="0"/>
                                  </p:stCondLst>
                                  <p:iterate type="lt">
                                    <p:tmPct val="50000"/>
                                  </p:iterate>
                                  <p:childTnLst>
                                    <p:set>
                                      <p:cBhvr>
                                        <p:cTn id="56" dur="1" fill="hold">
                                          <p:stCondLst>
                                            <p:cond delay="0"/>
                                          </p:stCondLst>
                                        </p:cTn>
                                        <p:tgtEl>
                                          <p:spTgt spid="764932"/>
                                        </p:tgtEl>
                                        <p:attrNameLst>
                                          <p:attrName>style.visibility</p:attrName>
                                        </p:attrNameLst>
                                      </p:cBhvr>
                                      <p:to>
                                        <p:strVal val="visible"/>
                                      </p:to>
                                    </p:set>
                                    <p:anim calcmode="discrete" valueType="clr">
                                      <p:cBhvr override="childStyle">
                                        <p:cTn id="57" dur="80"/>
                                        <p:tgtEl>
                                          <p:spTgt spid="764932"/>
                                        </p:tgtEl>
                                        <p:attrNameLst>
                                          <p:attrName>style.color</p:attrName>
                                        </p:attrNameLst>
                                      </p:cBhvr>
                                      <p:tavLst>
                                        <p:tav tm="0">
                                          <p:val>
                                            <p:clrVal>
                                              <a:schemeClr val="accent2"/>
                                            </p:clrVal>
                                          </p:val>
                                        </p:tav>
                                        <p:tav tm="50000">
                                          <p:val>
                                            <p:clrVal>
                                              <a:schemeClr val="hlink"/>
                                            </p:clrVal>
                                          </p:val>
                                        </p:tav>
                                      </p:tavLst>
                                    </p:anim>
                                    <p:anim calcmode="discrete" valueType="clr">
                                      <p:cBhvr>
                                        <p:cTn id="58" dur="80"/>
                                        <p:tgtEl>
                                          <p:spTgt spid="764932"/>
                                        </p:tgtEl>
                                        <p:attrNameLst>
                                          <p:attrName>fillcolor</p:attrName>
                                        </p:attrNameLst>
                                      </p:cBhvr>
                                      <p:tavLst>
                                        <p:tav tm="0">
                                          <p:val>
                                            <p:clrVal>
                                              <a:schemeClr val="accent2"/>
                                            </p:clrVal>
                                          </p:val>
                                        </p:tav>
                                        <p:tav tm="50000">
                                          <p:val>
                                            <p:clrVal>
                                              <a:schemeClr val="hlink"/>
                                            </p:clrVal>
                                          </p:val>
                                        </p:tav>
                                      </p:tavLst>
                                    </p:anim>
                                    <p:set>
                                      <p:cBhvr>
                                        <p:cTn id="59" dur="80"/>
                                        <p:tgtEl>
                                          <p:spTgt spid="764932"/>
                                        </p:tgtEl>
                                        <p:attrNameLst>
                                          <p:attrName>fill.type</p:attrName>
                                        </p:attrNameLst>
                                      </p:cBhvr>
                                      <p:to>
                                        <p:strVal val="solid"/>
                                      </p:to>
                                    </p:se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nodeType="clickEffect">
                                  <p:stCondLst>
                                    <p:cond delay="0"/>
                                  </p:stCondLst>
                                  <p:childTnLst>
                                    <p:set>
                                      <p:cBhvr>
                                        <p:cTn id="63" dur="1" fill="hold">
                                          <p:stCondLst>
                                            <p:cond delay="0"/>
                                          </p:stCondLst>
                                        </p:cTn>
                                        <p:tgtEl>
                                          <p:spTgt spid="764930">
                                            <p:txEl>
                                              <p:charRg st="412" end="434"/>
                                            </p:txEl>
                                          </p:spTgt>
                                        </p:tgtEl>
                                        <p:attrNameLst>
                                          <p:attrName>style.visibility</p:attrName>
                                        </p:attrNameLst>
                                      </p:cBhvr>
                                      <p:to>
                                        <p:strVal val="visible"/>
                                      </p:to>
                                    </p:set>
                                    <p:animEffect transition="in" filter="blinds(horizontal)">
                                      <p:cBhvr>
                                        <p:cTn id="64" dur="500"/>
                                        <p:tgtEl>
                                          <p:spTgt spid="764930">
                                            <p:txEl>
                                              <p:charRg st="412" end="434"/>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nodeType="clickEffect">
                                  <p:stCondLst>
                                    <p:cond delay="0"/>
                                  </p:stCondLst>
                                  <p:childTnLst>
                                    <p:set>
                                      <p:cBhvr>
                                        <p:cTn id="68" dur="1" fill="hold">
                                          <p:stCondLst>
                                            <p:cond delay="0"/>
                                          </p:stCondLst>
                                        </p:cTn>
                                        <p:tgtEl>
                                          <p:spTgt spid="764930">
                                            <p:txEl>
                                              <p:charRg st="434" end="454"/>
                                            </p:txEl>
                                          </p:spTgt>
                                        </p:tgtEl>
                                        <p:attrNameLst>
                                          <p:attrName>style.visibility</p:attrName>
                                        </p:attrNameLst>
                                      </p:cBhvr>
                                      <p:to>
                                        <p:strVal val="visible"/>
                                      </p:to>
                                    </p:set>
                                    <p:animEffect transition="in" filter="blinds(horizontal)">
                                      <p:cBhvr>
                                        <p:cTn id="69" dur="500"/>
                                        <p:tgtEl>
                                          <p:spTgt spid="764930">
                                            <p:txEl>
                                              <p:charRg st="434" end="454"/>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nodeType="clickEffect">
                                  <p:stCondLst>
                                    <p:cond delay="0"/>
                                  </p:stCondLst>
                                  <p:childTnLst>
                                    <p:set>
                                      <p:cBhvr>
                                        <p:cTn id="73" dur="1" fill="hold">
                                          <p:stCondLst>
                                            <p:cond delay="0"/>
                                          </p:stCondLst>
                                        </p:cTn>
                                        <p:tgtEl>
                                          <p:spTgt spid="764930">
                                            <p:txEl>
                                              <p:charRg st="454" end="470"/>
                                            </p:txEl>
                                          </p:spTgt>
                                        </p:tgtEl>
                                        <p:attrNameLst>
                                          <p:attrName>style.visibility</p:attrName>
                                        </p:attrNameLst>
                                      </p:cBhvr>
                                      <p:to>
                                        <p:strVal val="visible"/>
                                      </p:to>
                                    </p:set>
                                    <p:animEffect transition="in" filter="blinds(horizontal)">
                                      <p:cBhvr>
                                        <p:cTn id="74" dur="500"/>
                                        <p:tgtEl>
                                          <p:spTgt spid="764930">
                                            <p:txEl>
                                              <p:charRg st="454" end="47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493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65954" name="Text Box 2"/>
          <p:cNvSpPr txBox="1"/>
          <p:nvPr/>
        </p:nvSpPr>
        <p:spPr>
          <a:xfrm>
            <a:off x="0" y="0"/>
            <a:ext cx="9144000" cy="6427788"/>
          </a:xfrm>
          <a:prstGeom prst="rect">
            <a:avLst/>
          </a:prstGeom>
          <a:noFill/>
          <a:ln w="9525">
            <a:noFill/>
          </a:ln>
        </p:spPr>
        <p:txBody>
          <a:bodyPr>
            <a:spAutoFit/>
          </a:bodyPr>
          <a:p>
            <a:pPr eaLnBrk="0" hangingPunct="0"/>
            <a:r>
              <a:rPr lang="en-US" altLang="zh-CN" sz="3200" b="1" dirty="0">
                <a:latin typeface="Arial" panose="020B0604020202020204" pitchFamily="34" charset="0"/>
                <a:ea typeface="黑体" panose="02010609060101010101" pitchFamily="49" charset="-122"/>
              </a:rPr>
              <a:t>6</a:t>
            </a:r>
            <a:r>
              <a:rPr lang="zh-CN" altLang="en-US" sz="3200" b="1" dirty="0">
                <a:latin typeface="Arial" panose="020B0604020202020204" pitchFamily="34" charset="0"/>
                <a:ea typeface="黑体" panose="02010609060101010101" pitchFamily="49" charset="-122"/>
              </a:rPr>
              <a:t>、为什么说遵义会议事实上确立了以毛泽东为核心的党中央的正确领导？</a:t>
            </a:r>
            <a:endParaRPr lang="zh-CN" altLang="en-US" sz="3200" b="1" dirty="0">
              <a:latin typeface="Arial" panose="020B0604020202020204" pitchFamily="34" charset="0"/>
              <a:ea typeface="黑体" panose="02010609060101010101" pitchFamily="49" charset="-122"/>
            </a:endParaRPr>
          </a:p>
          <a:p>
            <a:pPr eaLnBrk="0" hangingPunct="0"/>
            <a:r>
              <a:rPr lang="en-US" altLang="zh-CN" sz="3200" b="1" dirty="0">
                <a:solidFill>
                  <a:schemeClr val="tx2"/>
                </a:solidFill>
                <a:latin typeface="Arial" panose="020B0604020202020204" pitchFamily="34" charset="0"/>
                <a:ea typeface="黑体" panose="02010609060101010101" pitchFamily="49" charset="-122"/>
              </a:rPr>
              <a:t>①</a:t>
            </a:r>
            <a:r>
              <a:rPr lang="zh-CN" altLang="en-US" sz="3200" b="1" dirty="0">
                <a:latin typeface="Arial" panose="020B0604020202020204" pitchFamily="34" charset="0"/>
                <a:ea typeface="华文新魏" pitchFamily="2" charset="-122"/>
              </a:rPr>
              <a:t>遵义会议</a:t>
            </a:r>
            <a:r>
              <a:rPr lang="zh-CN" altLang="en-US" sz="3200" b="1" dirty="0">
                <a:solidFill>
                  <a:srgbClr val="FF0000"/>
                </a:solidFill>
                <a:latin typeface="Arial" panose="020B0604020202020204" pitchFamily="34" charset="0"/>
                <a:ea typeface="华文新魏" pitchFamily="2" charset="-122"/>
              </a:rPr>
              <a:t>肯定了毛泽东的正确军事主张</a:t>
            </a:r>
            <a:r>
              <a:rPr lang="zh-CN" altLang="en-US" sz="3200" b="1" dirty="0">
                <a:latin typeface="Arial" panose="020B0604020202020204" pitchFamily="34" charset="0"/>
                <a:ea typeface="华文新魏" pitchFamily="2" charset="-122"/>
              </a:rPr>
              <a:t>；</a:t>
            </a:r>
            <a:endParaRPr lang="zh-CN" altLang="en-US" sz="3200" b="1" dirty="0">
              <a:latin typeface="Arial" panose="020B0604020202020204" pitchFamily="34" charset="0"/>
              <a:ea typeface="华文新魏" pitchFamily="2" charset="-122"/>
            </a:endParaRPr>
          </a:p>
          <a:p>
            <a:pPr eaLnBrk="0" hangingPunct="0"/>
            <a:r>
              <a:rPr lang="en-US" altLang="zh-CN" sz="3200" b="1" dirty="0">
                <a:solidFill>
                  <a:schemeClr val="tx2"/>
                </a:solidFill>
                <a:latin typeface="Arial" panose="020B0604020202020204" pitchFamily="34" charset="0"/>
                <a:ea typeface="黑体" panose="02010609060101010101" pitchFamily="49" charset="-122"/>
              </a:rPr>
              <a:t>②</a:t>
            </a:r>
            <a:r>
              <a:rPr lang="zh-CN" altLang="en-US" sz="3200" b="1" dirty="0">
                <a:latin typeface="Arial" panose="020B0604020202020204" pitchFamily="34" charset="0"/>
                <a:ea typeface="华文新魏" pitchFamily="2" charset="-122"/>
              </a:rPr>
              <a:t>会后把</a:t>
            </a:r>
            <a:r>
              <a:rPr lang="zh-CN" altLang="en-US" sz="3200" b="1" dirty="0">
                <a:solidFill>
                  <a:srgbClr val="FF0000"/>
                </a:solidFill>
                <a:latin typeface="Arial" panose="020B0604020202020204" pitchFamily="34" charset="0"/>
                <a:ea typeface="华文新魏" pitchFamily="2" charset="-122"/>
              </a:rPr>
              <a:t>军事最高指挥权交给了毛泽东</a:t>
            </a:r>
            <a:r>
              <a:rPr lang="en-US" altLang="zh-CN" sz="3200" b="1">
                <a:latin typeface="Arial" panose="020B0604020202020204" pitchFamily="34" charset="0"/>
                <a:ea typeface="楷体_GB2312" pitchFamily="49" charset="-122"/>
              </a:rPr>
              <a:t>——</a:t>
            </a:r>
            <a:r>
              <a:rPr lang="zh-CN" altLang="en-US" sz="3200" b="1" dirty="0">
                <a:latin typeface="Arial" panose="020B0604020202020204" pitchFamily="34" charset="0"/>
                <a:ea typeface="楷体_GB2312" pitchFamily="49" charset="-122"/>
              </a:rPr>
              <a:t>遵义会议后成立由毛泽东、周恩来、王稼祥组成的中央三人军事指挥小组，指挥全军。</a:t>
            </a:r>
            <a:endParaRPr lang="zh-CN" altLang="en-US" sz="3200" b="1" dirty="0">
              <a:latin typeface="Arial" panose="020B0604020202020204" pitchFamily="34" charset="0"/>
              <a:ea typeface="楷体_GB2312" pitchFamily="49" charset="-122"/>
            </a:endParaRPr>
          </a:p>
          <a:p>
            <a:pPr eaLnBrk="0" hangingPunct="0"/>
            <a:r>
              <a:rPr lang="en-US" altLang="zh-CN" sz="3200" b="1" dirty="0">
                <a:latin typeface="Arial" panose="020B0604020202020204" pitchFamily="34" charset="0"/>
                <a:ea typeface="黑体" panose="02010609060101010101" pitchFamily="49" charset="-122"/>
              </a:rPr>
              <a:t>7</a:t>
            </a:r>
            <a:r>
              <a:rPr lang="zh-CN" altLang="en-US" sz="3200" b="1" dirty="0">
                <a:latin typeface="Arial" panose="020B0604020202020204" pitchFamily="34" charset="0"/>
                <a:ea typeface="黑体" panose="02010609060101010101" pitchFamily="49" charset="-122"/>
              </a:rPr>
              <a:t>、为什么说遵义会议是我党从幼稚走向成熟标志</a:t>
            </a:r>
            <a:endParaRPr lang="zh-CN" altLang="en-US" sz="3200" b="1" dirty="0">
              <a:latin typeface="Arial" panose="020B0604020202020204" pitchFamily="34" charset="0"/>
              <a:ea typeface="黑体" panose="02010609060101010101" pitchFamily="49" charset="-122"/>
            </a:endParaRPr>
          </a:p>
          <a:p>
            <a:pPr eaLnBrk="0" hangingPunct="0"/>
            <a:r>
              <a:rPr lang="en-US" altLang="zh-CN" sz="3200" b="1" dirty="0">
                <a:solidFill>
                  <a:schemeClr val="tx2"/>
                </a:solidFill>
                <a:latin typeface="Arial" panose="020B0604020202020204" pitchFamily="34" charset="0"/>
                <a:ea typeface="黑体" panose="02010609060101010101" pitchFamily="49" charset="-122"/>
              </a:rPr>
              <a:t>①</a:t>
            </a:r>
            <a:r>
              <a:rPr lang="zh-CN" altLang="en-US" sz="3200" b="1" dirty="0">
                <a:latin typeface="Arial" panose="020B0604020202020204" pitchFamily="34" charset="0"/>
                <a:ea typeface="华文新魏" pitchFamily="2" charset="-122"/>
              </a:rPr>
              <a:t>这次会议是在</a:t>
            </a:r>
            <a:r>
              <a:rPr lang="zh-CN" altLang="en-US" sz="3200" b="1" dirty="0">
                <a:solidFill>
                  <a:srgbClr val="FF0000"/>
                </a:solidFill>
                <a:latin typeface="Arial" panose="020B0604020202020204" pitchFamily="34" charset="0"/>
                <a:ea typeface="华文新魏" pitchFamily="2" charset="-122"/>
              </a:rPr>
              <a:t>我党同共产国际失去联系的情况下召开</a:t>
            </a:r>
            <a:r>
              <a:rPr lang="zh-CN" altLang="en-US" sz="3200" b="1" dirty="0">
                <a:latin typeface="Arial" panose="020B0604020202020204" pitchFamily="34" charset="0"/>
                <a:ea typeface="华文新魏" pitchFamily="2" charset="-122"/>
              </a:rPr>
              <a:t>，</a:t>
            </a:r>
            <a:r>
              <a:rPr lang="zh-CN" altLang="en-US" sz="3200" b="1" dirty="0">
                <a:solidFill>
                  <a:srgbClr val="FF0000"/>
                </a:solidFill>
                <a:latin typeface="Arial" panose="020B0604020202020204" pitchFamily="34" charset="0"/>
                <a:ea typeface="华文新魏" pitchFamily="2" charset="-122"/>
              </a:rPr>
              <a:t>中共第一次独立自主地运用马克思主义原理解决自己的路线、方针和政策问题，妥善处理了党内长期存在的分歧和矛盾</a:t>
            </a:r>
            <a:r>
              <a:rPr lang="zh-CN" altLang="en-US" sz="3200" b="1" dirty="0">
                <a:latin typeface="Arial" panose="020B0604020202020204" pitchFamily="34" charset="0"/>
                <a:ea typeface="华文新魏" pitchFamily="2" charset="-122"/>
              </a:rPr>
              <a:t>。</a:t>
            </a:r>
            <a:r>
              <a:rPr lang="zh-CN" altLang="en-US" sz="3200" b="1" dirty="0">
                <a:latin typeface="Arial" panose="020B0604020202020204" pitchFamily="34" charset="0"/>
                <a:ea typeface="黑体" panose="02010609060101010101" pitchFamily="49" charset="-122"/>
              </a:rPr>
              <a:t>                                                                                    </a:t>
            </a:r>
            <a:endParaRPr lang="zh-CN" altLang="en-US" sz="3200" b="1" dirty="0">
              <a:latin typeface="Arial" panose="020B0604020202020204" pitchFamily="34" charset="0"/>
              <a:ea typeface="黑体" panose="02010609060101010101" pitchFamily="49" charset="-122"/>
            </a:endParaRPr>
          </a:p>
          <a:p>
            <a:pPr eaLnBrk="0" hangingPunct="0"/>
            <a:r>
              <a:rPr lang="en-US" altLang="zh-CN" sz="3200" b="1" dirty="0">
                <a:solidFill>
                  <a:schemeClr val="tx2"/>
                </a:solidFill>
                <a:latin typeface="Arial" panose="020B0604020202020204" pitchFamily="34" charset="0"/>
                <a:ea typeface="黑体" panose="02010609060101010101" pitchFamily="49" charset="-122"/>
              </a:rPr>
              <a:t>②</a:t>
            </a:r>
            <a:r>
              <a:rPr lang="zh-CN" altLang="en-US" sz="3200" b="1" dirty="0">
                <a:latin typeface="华文新魏" pitchFamily="2" charset="-122"/>
                <a:ea typeface="华文新魏" pitchFamily="2" charset="-122"/>
              </a:rPr>
              <a:t>会议</a:t>
            </a:r>
            <a:r>
              <a:rPr lang="zh-CN" altLang="en-US" sz="3200" b="1" dirty="0">
                <a:solidFill>
                  <a:srgbClr val="FF0000"/>
                </a:solidFill>
                <a:latin typeface="华文新魏" pitchFamily="2" charset="-122"/>
                <a:ea typeface="华文新魏" pitchFamily="2" charset="-122"/>
              </a:rPr>
              <a:t>结束了</a:t>
            </a:r>
            <a:r>
              <a:rPr lang="zh-CN" altLang="en-US" sz="3200" b="1" dirty="0">
                <a:solidFill>
                  <a:srgbClr val="FF0000"/>
                </a:solidFill>
                <a:latin typeface="Arial" panose="020B0604020202020204" pitchFamily="34" charset="0"/>
                <a:ea typeface="华文新魏" pitchFamily="2" charset="-122"/>
              </a:rPr>
              <a:t>“</a:t>
            </a:r>
            <a:r>
              <a:rPr lang="zh-CN" altLang="en-US" sz="3200" b="1" dirty="0">
                <a:solidFill>
                  <a:srgbClr val="FF0000"/>
                </a:solidFill>
                <a:latin typeface="华文新魏" pitchFamily="2" charset="-122"/>
                <a:ea typeface="华文新魏" pitchFamily="2" charset="-122"/>
              </a:rPr>
              <a:t>左</a:t>
            </a:r>
            <a:r>
              <a:rPr lang="zh-CN" altLang="en-US" sz="3200" b="1" dirty="0">
                <a:solidFill>
                  <a:srgbClr val="FF0000"/>
                </a:solidFill>
                <a:latin typeface="Arial" panose="020B0604020202020204" pitchFamily="34" charset="0"/>
                <a:ea typeface="华文新魏" pitchFamily="2" charset="-122"/>
              </a:rPr>
              <a:t>”</a:t>
            </a:r>
            <a:r>
              <a:rPr lang="zh-CN" altLang="en-US" sz="3200" b="1" dirty="0">
                <a:solidFill>
                  <a:srgbClr val="FF0000"/>
                </a:solidFill>
                <a:latin typeface="华文新魏" pitchFamily="2" charset="-122"/>
                <a:ea typeface="华文新魏" pitchFamily="2" charset="-122"/>
              </a:rPr>
              <a:t>倾错误在党中央的统治</a:t>
            </a:r>
            <a:r>
              <a:rPr lang="en-US" altLang="zh-CN" sz="3200" b="1">
                <a:latin typeface="华文新魏" pitchFamily="2" charset="-122"/>
                <a:ea typeface="华文新魏" pitchFamily="2" charset="-122"/>
              </a:rPr>
              <a:t>,</a:t>
            </a:r>
            <a:r>
              <a:rPr lang="zh-CN" altLang="en-US" sz="3200" b="1" dirty="0">
                <a:solidFill>
                  <a:srgbClr val="FF0000"/>
                </a:solidFill>
                <a:latin typeface="华文新魏" pitchFamily="2" charset="-122"/>
                <a:ea typeface="华文新魏" pitchFamily="2" charset="-122"/>
              </a:rPr>
              <a:t>事实上确立了以毛泽东为核心的新党中央的正确领导</a:t>
            </a:r>
            <a:r>
              <a:rPr lang="zh-CN" altLang="en-US" sz="3200" b="1" dirty="0">
                <a:latin typeface="华文新魏" pitchFamily="2" charset="-122"/>
                <a:ea typeface="华文新魏" pitchFamily="2" charset="-122"/>
              </a:rPr>
              <a:t>。</a:t>
            </a:r>
            <a:endParaRPr lang="zh-CN" altLang="en-US" sz="3200" b="1" dirty="0">
              <a:latin typeface="华文新魏" pitchFamily="2" charset="-122"/>
              <a:ea typeface="华文新魏"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65954">
                                            <p:txEl>
                                              <p:charRg st="0" end="34"/>
                                            </p:txEl>
                                          </p:spTgt>
                                        </p:tgtEl>
                                        <p:attrNameLst>
                                          <p:attrName>style.visibility</p:attrName>
                                        </p:attrNameLst>
                                      </p:cBhvr>
                                      <p:to>
                                        <p:strVal val="visible"/>
                                      </p:to>
                                    </p:set>
                                    <p:animEffect transition="in" filter="blinds(horizontal)">
                                      <p:cBhvr>
                                        <p:cTn id="7" dur="500"/>
                                        <p:tgtEl>
                                          <p:spTgt spid="765954">
                                            <p:txEl>
                                              <p:charRg st="0" end="3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65954">
                                            <p:txEl>
                                              <p:charRg st="34" end="54"/>
                                            </p:txEl>
                                          </p:spTgt>
                                        </p:tgtEl>
                                        <p:attrNameLst>
                                          <p:attrName>style.visibility</p:attrName>
                                        </p:attrNameLst>
                                      </p:cBhvr>
                                      <p:to>
                                        <p:strVal val="visible"/>
                                      </p:to>
                                    </p:set>
                                    <p:animEffect transition="in" filter="blinds(horizontal)">
                                      <p:cBhvr>
                                        <p:cTn id="12" dur="500"/>
                                        <p:tgtEl>
                                          <p:spTgt spid="765954">
                                            <p:txEl>
                                              <p:charRg st="34" end="5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65954">
                                            <p:txEl>
                                              <p:charRg st="54" end="112"/>
                                            </p:txEl>
                                          </p:spTgt>
                                        </p:tgtEl>
                                        <p:attrNameLst>
                                          <p:attrName>style.visibility</p:attrName>
                                        </p:attrNameLst>
                                      </p:cBhvr>
                                      <p:to>
                                        <p:strVal val="visible"/>
                                      </p:to>
                                    </p:set>
                                    <p:animEffect transition="in" filter="blinds(horizontal)">
                                      <p:cBhvr>
                                        <p:cTn id="17" dur="500"/>
                                        <p:tgtEl>
                                          <p:spTgt spid="765954">
                                            <p:txEl>
                                              <p:charRg st="54" end="11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65954">
                                            <p:txEl>
                                              <p:charRg st="112" end="135"/>
                                            </p:txEl>
                                          </p:spTgt>
                                        </p:tgtEl>
                                        <p:attrNameLst>
                                          <p:attrName>style.visibility</p:attrName>
                                        </p:attrNameLst>
                                      </p:cBhvr>
                                      <p:to>
                                        <p:strVal val="visible"/>
                                      </p:to>
                                    </p:set>
                                    <p:animEffect transition="in" filter="blinds(horizontal)">
                                      <p:cBhvr>
                                        <p:cTn id="22" dur="500"/>
                                        <p:tgtEl>
                                          <p:spTgt spid="765954">
                                            <p:txEl>
                                              <p:charRg st="112" end="13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765954">
                                            <p:txEl>
                                              <p:charRg st="135" end="298"/>
                                            </p:txEl>
                                          </p:spTgt>
                                        </p:tgtEl>
                                        <p:attrNameLst>
                                          <p:attrName>style.visibility</p:attrName>
                                        </p:attrNameLst>
                                      </p:cBhvr>
                                      <p:to>
                                        <p:strVal val="visible"/>
                                      </p:to>
                                    </p:set>
                                    <p:animEffect transition="in" filter="blinds(horizontal)">
                                      <p:cBhvr>
                                        <p:cTn id="27" dur="500"/>
                                        <p:tgtEl>
                                          <p:spTgt spid="765954">
                                            <p:txEl>
                                              <p:charRg st="135" end="29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765954">
                                            <p:txEl>
                                              <p:charRg st="298" end="343"/>
                                            </p:txEl>
                                          </p:spTgt>
                                        </p:tgtEl>
                                        <p:attrNameLst>
                                          <p:attrName>style.visibility</p:attrName>
                                        </p:attrNameLst>
                                      </p:cBhvr>
                                      <p:to>
                                        <p:strVal val="visible"/>
                                      </p:to>
                                    </p:set>
                                    <p:animEffect transition="in" filter="blinds(horizontal)">
                                      <p:cBhvr>
                                        <p:cTn id="32" dur="500"/>
                                        <p:tgtEl>
                                          <p:spTgt spid="765954">
                                            <p:txEl>
                                              <p:charRg st="298" end="34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1618" name="Text Box 2"/>
          <p:cNvSpPr txBox="1"/>
          <p:nvPr/>
        </p:nvSpPr>
        <p:spPr>
          <a:xfrm>
            <a:off x="0" y="0"/>
            <a:ext cx="9144000" cy="6489700"/>
          </a:xfrm>
          <a:prstGeom prst="rect">
            <a:avLst/>
          </a:prstGeom>
          <a:noFill/>
          <a:ln w="9525">
            <a:noFill/>
          </a:ln>
        </p:spPr>
        <p:txBody>
          <a:bodyPr>
            <a:spAutoFit/>
          </a:bodyPr>
          <a:p>
            <a:r>
              <a:rPr lang="zh-CN" altLang="en-US" sz="3600" b="1" dirty="0">
                <a:solidFill>
                  <a:srgbClr val="0000CC"/>
                </a:solidFill>
                <a:latin typeface="Arial" panose="020B0604020202020204" pitchFamily="34" charset="0"/>
                <a:ea typeface="黑体" panose="02010609060101010101" pitchFamily="49" charset="-122"/>
              </a:rPr>
              <a:t>一、南昌起义</a:t>
            </a:r>
            <a:endParaRPr lang="zh-CN" altLang="en-US" sz="3600" b="1" dirty="0">
              <a:solidFill>
                <a:srgbClr val="0000CC"/>
              </a:solidFill>
              <a:latin typeface="Arial" panose="020B0604020202020204" pitchFamily="34" charset="0"/>
              <a:ea typeface="黑体" panose="02010609060101010101" pitchFamily="49" charset="-122"/>
            </a:endParaRPr>
          </a:p>
          <a:p>
            <a:r>
              <a:rPr lang="zh-CN" altLang="en-US" sz="3200" b="1" dirty="0">
                <a:latin typeface="Arial" panose="020B0604020202020204" pitchFamily="34" charset="0"/>
                <a:ea typeface="黑体" panose="02010609060101010101" pitchFamily="49" charset="-122"/>
              </a:rPr>
              <a:t>（一）</a:t>
            </a:r>
            <a:r>
              <a:rPr lang="zh-CN" altLang="en-US" sz="3200" b="1" dirty="0">
                <a:solidFill>
                  <a:srgbClr val="FF0000"/>
                </a:solidFill>
                <a:latin typeface="Arial" panose="020B0604020202020204" pitchFamily="34" charset="0"/>
                <a:ea typeface="黑体" panose="02010609060101010101" pitchFamily="49" charset="-122"/>
              </a:rPr>
              <a:t>原因</a:t>
            </a:r>
            <a:r>
              <a:rPr lang="zh-CN" altLang="en-US" sz="3200" b="1" dirty="0">
                <a:solidFill>
                  <a:srgbClr val="0000CC"/>
                </a:solidFill>
                <a:latin typeface="Arial" panose="020B0604020202020204" pitchFamily="34" charset="0"/>
                <a:ea typeface="黑体" panose="02010609060101010101" pitchFamily="49" charset="-122"/>
              </a:rPr>
              <a:t>（或背景）：</a:t>
            </a:r>
            <a:endParaRPr lang="zh-CN" altLang="en-US" sz="3200" b="1" dirty="0">
              <a:solidFill>
                <a:srgbClr val="0000CC"/>
              </a:solidFill>
              <a:latin typeface="Arial" panose="020B0604020202020204" pitchFamily="34" charset="0"/>
              <a:ea typeface="黑体" panose="02010609060101010101" pitchFamily="49" charset="-122"/>
            </a:endParaRPr>
          </a:p>
          <a:p>
            <a:r>
              <a:rPr lang="en-US" altLang="zh-CN" sz="3200" b="1" dirty="0">
                <a:latin typeface="Arial" panose="020B0604020202020204" pitchFamily="34" charset="0"/>
                <a:ea typeface="黑体" panose="02010609060101010101" pitchFamily="49" charset="-122"/>
              </a:rPr>
              <a:t>1</a:t>
            </a:r>
            <a:r>
              <a:rPr lang="zh-CN" altLang="en-US" sz="3200" b="1" dirty="0">
                <a:latin typeface="Arial" panose="020B0604020202020204" pitchFamily="34" charset="0"/>
                <a:ea typeface="黑体" panose="02010609060101010101" pitchFamily="49" charset="-122"/>
              </a:rPr>
              <a:t>、中国共产党从国民革命失败的惨痛教训里，认识到掌握军队的重要性</a:t>
            </a:r>
            <a:r>
              <a:rPr lang="zh-CN" altLang="en-US" sz="3200" b="1" dirty="0">
                <a:latin typeface="Arial" panose="020B0604020202020204" pitchFamily="34" charset="0"/>
                <a:ea typeface="楷体_GB2312" pitchFamily="49" charset="-122"/>
              </a:rPr>
              <a:t>（必须掌握革命的武装）</a:t>
            </a:r>
            <a:endParaRPr lang="zh-CN" altLang="en-US" sz="3200" b="1" dirty="0">
              <a:latin typeface="Arial" panose="020B0604020202020204" pitchFamily="34" charset="0"/>
              <a:ea typeface="楷体_GB2312" pitchFamily="49" charset="-122"/>
            </a:endParaRPr>
          </a:p>
          <a:p>
            <a:r>
              <a:rPr lang="en-US" altLang="zh-CN" sz="3200" b="1" dirty="0">
                <a:latin typeface="Arial" panose="020B0604020202020204" pitchFamily="34" charset="0"/>
                <a:ea typeface="黑体" panose="02010609060101010101" pitchFamily="49" charset="-122"/>
              </a:rPr>
              <a:t>2</a:t>
            </a:r>
            <a:r>
              <a:rPr lang="zh-CN" altLang="en-US" sz="3200" b="1" dirty="0">
                <a:latin typeface="Arial" panose="020B0604020202020204" pitchFamily="34" charset="0"/>
                <a:ea typeface="黑体" panose="02010609060101010101" pitchFamily="49" charset="-122"/>
              </a:rPr>
              <a:t>、</a:t>
            </a:r>
            <a:r>
              <a:rPr lang="zh-CN" altLang="en-US" sz="3200" b="1" dirty="0">
                <a:latin typeface="Arial" panose="020B0604020202020204" pitchFamily="34" charset="0"/>
                <a:ea typeface="楷体_GB2312" pitchFamily="49" charset="-122"/>
              </a:rPr>
              <a:t>中共前敌委员会</a:t>
            </a:r>
            <a:r>
              <a:rPr lang="zh-CN" altLang="en-US" sz="3200" b="1" dirty="0">
                <a:latin typeface="Arial" panose="020B0604020202020204" pitchFamily="34" charset="0"/>
                <a:ea typeface="黑体" panose="02010609060101010101" pitchFamily="49" charset="-122"/>
              </a:rPr>
              <a:t>决定将当时共产党掌握的武装力量集中到敌人兵力比较薄弱的南昌附近，以便发动起义。</a:t>
            </a:r>
            <a:endParaRPr lang="zh-CN" altLang="en-US" sz="3200" b="1" dirty="0">
              <a:latin typeface="Arial" panose="020B0604020202020204" pitchFamily="34" charset="0"/>
              <a:ea typeface="黑体" panose="02010609060101010101" pitchFamily="49" charset="-122"/>
            </a:endParaRPr>
          </a:p>
          <a:p>
            <a:r>
              <a:rPr lang="zh-CN" altLang="en-US" sz="3200" b="1" dirty="0">
                <a:latin typeface="Arial" panose="020B0604020202020204" pitchFamily="34" charset="0"/>
                <a:ea typeface="黑体" panose="02010609060101010101" pitchFamily="49" charset="-122"/>
              </a:rPr>
              <a:t>（二）</a:t>
            </a:r>
            <a:r>
              <a:rPr lang="zh-CN" altLang="en-US" sz="3200" b="1" dirty="0">
                <a:solidFill>
                  <a:srgbClr val="FF0000"/>
                </a:solidFill>
                <a:latin typeface="Arial" panose="020B0604020202020204" pitchFamily="34" charset="0"/>
                <a:ea typeface="黑体" panose="02010609060101010101" pitchFamily="49" charset="-122"/>
              </a:rPr>
              <a:t>目的</a:t>
            </a:r>
            <a:r>
              <a:rPr lang="zh-CN" altLang="en-US" sz="3200" b="1" dirty="0">
                <a:latin typeface="Arial" panose="020B0604020202020204" pitchFamily="34" charset="0"/>
                <a:ea typeface="黑体" panose="02010609060101010101" pitchFamily="49" charset="-122"/>
              </a:rPr>
              <a:t>：为了挽救革命和反抗国民党反动派的屠杀。</a:t>
            </a:r>
            <a:endParaRPr lang="zh-CN" altLang="en-US" sz="3200" b="1" dirty="0">
              <a:latin typeface="Arial" panose="020B0604020202020204" pitchFamily="34" charset="0"/>
              <a:ea typeface="黑体" panose="02010609060101010101" pitchFamily="49" charset="-122"/>
            </a:endParaRPr>
          </a:p>
          <a:p>
            <a:r>
              <a:rPr lang="zh-CN" altLang="en-US" sz="3200" b="1" dirty="0">
                <a:latin typeface="Arial" panose="020B0604020202020204" pitchFamily="34" charset="0"/>
                <a:ea typeface="黑体" panose="02010609060101010101" pitchFamily="49" charset="-122"/>
              </a:rPr>
              <a:t>（三）</a:t>
            </a:r>
            <a:r>
              <a:rPr lang="zh-CN" altLang="en-US" sz="3200" b="1" dirty="0">
                <a:solidFill>
                  <a:srgbClr val="FF0000"/>
                </a:solidFill>
                <a:latin typeface="Arial" panose="020B0604020202020204" pitchFamily="34" charset="0"/>
                <a:ea typeface="黑体" panose="02010609060101010101" pitchFamily="49" charset="-122"/>
              </a:rPr>
              <a:t>时间</a:t>
            </a:r>
            <a:r>
              <a:rPr lang="zh-CN" altLang="en-US" sz="3200" b="1" dirty="0">
                <a:latin typeface="Arial" panose="020B0604020202020204" pitchFamily="34" charset="0"/>
                <a:ea typeface="黑体" panose="02010609060101010101" pitchFamily="49" charset="-122"/>
              </a:rPr>
              <a:t>： </a:t>
            </a:r>
            <a:r>
              <a:rPr lang="en-US" altLang="zh-CN" sz="3200" b="1" dirty="0">
                <a:latin typeface="Arial" panose="020B0604020202020204" pitchFamily="34" charset="0"/>
                <a:ea typeface="黑体" panose="02010609060101010101" pitchFamily="49" charset="-122"/>
              </a:rPr>
              <a:t>1927</a:t>
            </a:r>
            <a:r>
              <a:rPr lang="zh-CN" altLang="en-US" sz="3200" b="1" dirty="0">
                <a:latin typeface="Arial" panose="020B0604020202020204" pitchFamily="34" charset="0"/>
                <a:ea typeface="黑体" panose="02010609060101010101" pitchFamily="49" charset="-122"/>
              </a:rPr>
              <a:t>年</a:t>
            </a:r>
            <a:r>
              <a:rPr lang="en-US" altLang="zh-CN" sz="3200" b="1" dirty="0">
                <a:latin typeface="Arial" panose="020B0604020202020204" pitchFamily="34" charset="0"/>
                <a:ea typeface="黑体" panose="02010609060101010101" pitchFamily="49" charset="-122"/>
              </a:rPr>
              <a:t>8</a:t>
            </a:r>
            <a:r>
              <a:rPr lang="zh-CN" altLang="en-US" sz="3200" b="1" dirty="0">
                <a:latin typeface="Arial" panose="020B0604020202020204" pitchFamily="34" charset="0"/>
                <a:ea typeface="黑体" panose="02010609060101010101" pitchFamily="49" charset="-122"/>
              </a:rPr>
              <a:t>月</a:t>
            </a:r>
            <a:r>
              <a:rPr lang="en-US" altLang="zh-CN" sz="3200" b="1" dirty="0">
                <a:latin typeface="Arial" panose="020B0604020202020204" pitchFamily="34" charset="0"/>
                <a:ea typeface="黑体" panose="02010609060101010101" pitchFamily="49" charset="-122"/>
              </a:rPr>
              <a:t>1</a:t>
            </a:r>
            <a:r>
              <a:rPr lang="zh-CN" altLang="en-US" sz="3200" b="1" dirty="0">
                <a:latin typeface="Arial" panose="020B0604020202020204" pitchFamily="34" charset="0"/>
                <a:ea typeface="黑体" panose="02010609060101010101" pitchFamily="49" charset="-122"/>
              </a:rPr>
              <a:t>日   </a:t>
            </a:r>
            <a:endParaRPr lang="zh-CN" altLang="en-US" sz="3200" b="1" dirty="0">
              <a:latin typeface="Arial" panose="020B0604020202020204" pitchFamily="34" charset="0"/>
              <a:ea typeface="黑体" panose="02010609060101010101" pitchFamily="49" charset="-122"/>
            </a:endParaRPr>
          </a:p>
          <a:p>
            <a:r>
              <a:rPr lang="zh-CN" altLang="en-US" sz="3200" b="1" dirty="0">
                <a:latin typeface="Arial" panose="020B0604020202020204" pitchFamily="34" charset="0"/>
                <a:ea typeface="黑体" panose="02010609060101010101" pitchFamily="49" charset="-122"/>
              </a:rPr>
              <a:t>（四）</a:t>
            </a:r>
            <a:r>
              <a:rPr lang="zh-CN" altLang="en-US" sz="3200" b="1" dirty="0">
                <a:solidFill>
                  <a:srgbClr val="FF0000"/>
                </a:solidFill>
                <a:latin typeface="Arial" panose="020B0604020202020204" pitchFamily="34" charset="0"/>
                <a:ea typeface="黑体" panose="02010609060101010101" pitchFamily="49" charset="-122"/>
              </a:rPr>
              <a:t>地点</a:t>
            </a:r>
            <a:r>
              <a:rPr lang="zh-CN" altLang="en-US" sz="3200" b="1" dirty="0">
                <a:latin typeface="Arial" panose="020B0604020202020204" pitchFamily="34" charset="0"/>
                <a:ea typeface="黑体" panose="02010609060101010101" pitchFamily="49" charset="-122"/>
              </a:rPr>
              <a:t>：江西南昌                                                </a:t>
            </a:r>
            <a:endParaRPr lang="zh-CN" altLang="en-US" sz="3200" b="1" dirty="0">
              <a:latin typeface="Arial" panose="020B0604020202020204" pitchFamily="34" charset="0"/>
              <a:ea typeface="黑体" panose="02010609060101010101" pitchFamily="49" charset="-122"/>
            </a:endParaRPr>
          </a:p>
          <a:p>
            <a:r>
              <a:rPr lang="zh-CN" altLang="en-US" sz="3200" b="1" dirty="0">
                <a:latin typeface="Arial" panose="020B0604020202020204" pitchFamily="34" charset="0"/>
                <a:ea typeface="黑体" panose="02010609060101010101" pitchFamily="49" charset="-122"/>
              </a:rPr>
              <a:t>（五）</a:t>
            </a:r>
            <a:r>
              <a:rPr lang="zh-CN" altLang="en-US" sz="3200" b="1" dirty="0">
                <a:solidFill>
                  <a:srgbClr val="FF0000"/>
                </a:solidFill>
                <a:latin typeface="Arial" panose="020B0604020202020204" pitchFamily="34" charset="0"/>
                <a:ea typeface="黑体" panose="02010609060101010101" pitchFamily="49" charset="-122"/>
              </a:rPr>
              <a:t>领导人</a:t>
            </a:r>
            <a:r>
              <a:rPr lang="zh-CN" altLang="en-US" sz="3200" b="1" dirty="0">
                <a:latin typeface="Arial" panose="020B0604020202020204" pitchFamily="34" charset="0"/>
                <a:ea typeface="黑体" panose="02010609060101010101" pitchFamily="49" charset="-122"/>
              </a:rPr>
              <a:t>：周恩来、贺龙、叶挺、朱德等</a:t>
            </a:r>
            <a:r>
              <a:rPr lang="zh-CN" altLang="en-US" sz="3200" dirty="0">
                <a:latin typeface="Arial" panose="020B0604020202020204" pitchFamily="34" charset="0"/>
                <a:ea typeface="黑体" panose="02010609060101010101" pitchFamily="49" charset="-122"/>
              </a:rPr>
              <a:t>                                              </a:t>
            </a:r>
            <a:endParaRPr lang="zh-CN" altLang="en-US" sz="3200" dirty="0">
              <a:latin typeface="Arial" panose="020B0604020202020204" pitchFamily="34" charset="0"/>
              <a:ea typeface="黑体" panose="02010609060101010101" pitchFamily="49" charset="-122"/>
            </a:endParaRPr>
          </a:p>
          <a:p>
            <a:r>
              <a:rPr lang="zh-CN" altLang="en-US" sz="3200" b="1" dirty="0">
                <a:latin typeface="Arial" panose="020B0604020202020204" pitchFamily="34" charset="0"/>
                <a:ea typeface="黑体" panose="02010609060101010101" pitchFamily="49" charset="-122"/>
              </a:rPr>
              <a:t>（六）</a:t>
            </a:r>
            <a:r>
              <a:rPr lang="zh-CN" altLang="en-US" sz="3200" b="1" dirty="0">
                <a:solidFill>
                  <a:srgbClr val="FF0000"/>
                </a:solidFill>
                <a:latin typeface="Arial" panose="020B0604020202020204" pitchFamily="34" charset="0"/>
                <a:ea typeface="黑体" panose="02010609060101010101" pitchFamily="49" charset="-122"/>
              </a:rPr>
              <a:t>军队</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国民革命军</a:t>
            </a:r>
            <a:r>
              <a:rPr lang="en-US" altLang="zh-CN" sz="3200" b="1">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原因</a:t>
            </a:r>
            <a:r>
              <a:rPr lang="zh-CN" altLang="en-US" sz="3200" b="1" dirty="0">
                <a:latin typeface="Arial" panose="020B0604020202020204" pitchFamily="34" charset="0"/>
                <a:ea typeface="黑体" panose="02010609060101010101" pitchFamily="49" charset="-122"/>
              </a:rPr>
              <a:t>：</a:t>
            </a:r>
            <a:r>
              <a:rPr lang="zh-CN" altLang="en-US" sz="3200" b="1" dirty="0">
                <a:latin typeface="Arial" panose="020B0604020202020204" pitchFamily="34" charset="0"/>
                <a:ea typeface="楷体_GB2312" pitchFamily="49" charset="-122"/>
              </a:rPr>
              <a:t>为争取和团</a:t>
            </a:r>
            <a:endParaRPr lang="zh-CN" altLang="en-US" sz="3200" b="1" dirty="0">
              <a:latin typeface="Arial" panose="020B0604020202020204" pitchFamily="34" charset="0"/>
              <a:ea typeface="楷体_GB2312"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51618">
                                            <p:txEl>
                                              <p:charRg st="7" end="19"/>
                                            </p:txEl>
                                          </p:spTgt>
                                        </p:tgtEl>
                                        <p:attrNameLst>
                                          <p:attrName>style.visibility</p:attrName>
                                        </p:attrNameLst>
                                      </p:cBhvr>
                                      <p:to>
                                        <p:strVal val="visible"/>
                                      </p:to>
                                    </p:set>
                                    <p:animEffect transition="in" filter="blinds(horizontal)">
                                      <p:cBhvr>
                                        <p:cTn id="7" dur="500"/>
                                        <p:tgtEl>
                                          <p:spTgt spid="751618">
                                            <p:txEl>
                                              <p:charRg st="7" end="19"/>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51618">
                                            <p:txEl>
                                              <p:charRg st="19" end="63"/>
                                            </p:txEl>
                                          </p:spTgt>
                                        </p:tgtEl>
                                        <p:attrNameLst>
                                          <p:attrName>style.visibility</p:attrName>
                                        </p:attrNameLst>
                                      </p:cBhvr>
                                      <p:to>
                                        <p:strVal val="visible"/>
                                      </p:to>
                                    </p:set>
                                    <p:animEffect transition="in" filter="blinds(horizontal)">
                                      <p:cBhvr>
                                        <p:cTn id="12" dur="500"/>
                                        <p:tgtEl>
                                          <p:spTgt spid="751618">
                                            <p:txEl>
                                              <p:charRg st="19" end="6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51618">
                                            <p:txEl>
                                              <p:charRg st="63" end="112"/>
                                            </p:txEl>
                                          </p:spTgt>
                                        </p:tgtEl>
                                        <p:attrNameLst>
                                          <p:attrName>style.visibility</p:attrName>
                                        </p:attrNameLst>
                                      </p:cBhvr>
                                      <p:to>
                                        <p:strVal val="visible"/>
                                      </p:to>
                                    </p:set>
                                    <p:animEffect transition="in" filter="blinds(horizontal)">
                                      <p:cBhvr>
                                        <p:cTn id="17" dur="500"/>
                                        <p:tgtEl>
                                          <p:spTgt spid="751618">
                                            <p:txEl>
                                              <p:charRg st="63" end="11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51618">
                                            <p:txEl>
                                              <p:charRg st="112" end="138"/>
                                            </p:txEl>
                                          </p:spTgt>
                                        </p:tgtEl>
                                        <p:attrNameLst>
                                          <p:attrName>style.visibility</p:attrName>
                                        </p:attrNameLst>
                                      </p:cBhvr>
                                      <p:to>
                                        <p:strVal val="visible"/>
                                      </p:to>
                                    </p:set>
                                    <p:animEffect transition="in" filter="blinds(horizontal)">
                                      <p:cBhvr>
                                        <p:cTn id="22" dur="500"/>
                                        <p:tgtEl>
                                          <p:spTgt spid="751618">
                                            <p:txEl>
                                              <p:charRg st="112" end="13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751618">
                                            <p:txEl>
                                              <p:charRg st="138" end="158"/>
                                            </p:txEl>
                                          </p:spTgt>
                                        </p:tgtEl>
                                        <p:attrNameLst>
                                          <p:attrName>style.visibility</p:attrName>
                                        </p:attrNameLst>
                                      </p:cBhvr>
                                      <p:to>
                                        <p:strVal val="visible"/>
                                      </p:to>
                                    </p:set>
                                    <p:animEffect transition="in" filter="blinds(horizontal)">
                                      <p:cBhvr>
                                        <p:cTn id="27" dur="500"/>
                                        <p:tgtEl>
                                          <p:spTgt spid="751618">
                                            <p:txEl>
                                              <p:charRg st="138" end="15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751618">
                                            <p:txEl>
                                              <p:charRg st="158" end="217"/>
                                            </p:txEl>
                                          </p:spTgt>
                                        </p:tgtEl>
                                        <p:attrNameLst>
                                          <p:attrName>style.visibility</p:attrName>
                                        </p:attrNameLst>
                                      </p:cBhvr>
                                      <p:to>
                                        <p:strVal val="visible"/>
                                      </p:to>
                                    </p:set>
                                    <p:animEffect transition="in" filter="blinds(horizontal)">
                                      <p:cBhvr>
                                        <p:cTn id="32" dur="500"/>
                                        <p:tgtEl>
                                          <p:spTgt spid="751618">
                                            <p:txEl>
                                              <p:charRg st="158" end="21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751618">
                                            <p:txEl>
                                              <p:charRg st="217" end="284"/>
                                            </p:txEl>
                                          </p:spTgt>
                                        </p:tgtEl>
                                        <p:attrNameLst>
                                          <p:attrName>style.visibility</p:attrName>
                                        </p:attrNameLst>
                                      </p:cBhvr>
                                      <p:to>
                                        <p:strVal val="visible"/>
                                      </p:to>
                                    </p:set>
                                    <p:animEffect transition="in" filter="blinds(horizontal)">
                                      <p:cBhvr>
                                        <p:cTn id="37" dur="500"/>
                                        <p:tgtEl>
                                          <p:spTgt spid="751618">
                                            <p:txEl>
                                              <p:charRg st="217" end="28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751618">
                                            <p:txEl>
                                              <p:charRg st="284" end="306"/>
                                            </p:txEl>
                                          </p:spTgt>
                                        </p:tgtEl>
                                        <p:attrNameLst>
                                          <p:attrName>style.visibility</p:attrName>
                                        </p:attrNameLst>
                                      </p:cBhvr>
                                      <p:to>
                                        <p:strVal val="visible"/>
                                      </p:to>
                                    </p:set>
                                    <p:animEffect transition="in" filter="blinds(horizontal)">
                                      <p:cBhvr>
                                        <p:cTn id="42" dur="500"/>
                                        <p:tgtEl>
                                          <p:spTgt spid="751618">
                                            <p:txEl>
                                              <p:charRg st="284" end="30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66978" name="Text Box 2"/>
          <p:cNvSpPr txBox="1"/>
          <p:nvPr/>
        </p:nvSpPr>
        <p:spPr>
          <a:xfrm>
            <a:off x="0" y="0"/>
            <a:ext cx="9144000" cy="6635750"/>
          </a:xfrm>
          <a:prstGeom prst="rect">
            <a:avLst/>
          </a:prstGeom>
          <a:noFill/>
          <a:ln w="9525">
            <a:noFill/>
          </a:ln>
        </p:spPr>
        <p:txBody>
          <a:bodyPr>
            <a:spAutoFit/>
          </a:bodyPr>
          <a:p>
            <a:pPr>
              <a:lnSpc>
                <a:spcPct val="95000"/>
              </a:lnSpc>
            </a:pPr>
            <a:r>
              <a:rPr lang="zh-CN" altLang="en-US" sz="3200" b="1" dirty="0">
                <a:latin typeface="黑体" panose="02010609060101010101" pitchFamily="49" charset="-122"/>
                <a:ea typeface="黑体" panose="02010609060101010101" pitchFamily="49" charset="-122"/>
              </a:rPr>
              <a:t>（四）长征的</a:t>
            </a:r>
            <a:r>
              <a:rPr lang="zh-CN" altLang="en-US" sz="3200" b="1" dirty="0">
                <a:solidFill>
                  <a:srgbClr val="FF0000"/>
                </a:solidFill>
                <a:latin typeface="黑体" panose="02010609060101010101" pitchFamily="49" charset="-122"/>
                <a:ea typeface="黑体" panose="02010609060101010101" pitchFamily="49" charset="-122"/>
              </a:rPr>
              <a:t>意义</a:t>
            </a:r>
            <a:endParaRPr lang="zh-CN" altLang="en-US" sz="3200" b="1" dirty="0">
              <a:solidFill>
                <a:srgbClr val="FF0000"/>
              </a:solidFill>
              <a:latin typeface="黑体" panose="02010609060101010101" pitchFamily="49" charset="-122"/>
              <a:ea typeface="黑体" panose="02010609060101010101" pitchFamily="49" charset="-122"/>
            </a:endParaRPr>
          </a:p>
          <a:p>
            <a:pPr>
              <a:lnSpc>
                <a:spcPct val="95000"/>
              </a:lnSpc>
            </a:pPr>
            <a:r>
              <a:rPr lang="en-US" altLang="zh-CN" sz="3200" b="1" dirty="0">
                <a:latin typeface="黑体" panose="02010609060101010101" pitchFamily="49" charset="-122"/>
                <a:ea typeface="黑体" panose="02010609060101010101" pitchFamily="49" charset="-122"/>
              </a:rPr>
              <a:t>1</a:t>
            </a:r>
            <a:r>
              <a:rPr lang="zh-CN" altLang="en-US" sz="3200" b="1" dirty="0">
                <a:latin typeface="黑体" panose="02010609060101010101" pitchFamily="49" charset="-122"/>
                <a:ea typeface="黑体" panose="02010609060101010101" pitchFamily="49" charset="-122"/>
              </a:rPr>
              <a:t>、红军长征的胜利粉碎了国民党军队的</a:t>
            </a:r>
            <a:r>
              <a:rPr lang="zh-CN" altLang="en-US" sz="3200" b="1" dirty="0">
                <a:latin typeface="Arial" panose="020B0604020202020204" pitchFamily="34" charset="0"/>
                <a:ea typeface="黑体" panose="02010609060101010101" pitchFamily="49" charset="-122"/>
              </a:rPr>
              <a:t>“</a:t>
            </a:r>
            <a:r>
              <a:rPr lang="zh-CN" altLang="en-US" sz="3200" b="1" dirty="0">
                <a:latin typeface="黑体" panose="02010609060101010101" pitchFamily="49" charset="-122"/>
                <a:ea typeface="黑体" panose="02010609060101010101" pitchFamily="49" charset="-122"/>
              </a:rPr>
              <a:t>围剿</a:t>
            </a:r>
            <a:r>
              <a:rPr lang="zh-CN" altLang="en-US" sz="3200" b="1" dirty="0">
                <a:latin typeface="Arial" panose="020B0604020202020204" pitchFamily="34" charset="0"/>
                <a:ea typeface="黑体" panose="02010609060101010101" pitchFamily="49" charset="-122"/>
              </a:rPr>
              <a:t>”</a:t>
            </a:r>
            <a:r>
              <a:rPr lang="zh-CN" altLang="en-US" sz="3200" b="1" dirty="0">
                <a:latin typeface="黑体" panose="02010609060101010101" pitchFamily="49" charset="-122"/>
                <a:ea typeface="黑体" panose="02010609060101010101" pitchFamily="49" charset="-122"/>
              </a:rPr>
              <a:t>，使中国革命转危为安。</a:t>
            </a:r>
            <a:endParaRPr lang="zh-CN" altLang="en-US" sz="3200" b="1" dirty="0">
              <a:latin typeface="黑体" panose="02010609060101010101" pitchFamily="49" charset="-122"/>
              <a:ea typeface="黑体" panose="02010609060101010101" pitchFamily="49" charset="-122"/>
            </a:endParaRPr>
          </a:p>
          <a:p>
            <a:pPr>
              <a:lnSpc>
                <a:spcPct val="95000"/>
              </a:lnSpc>
            </a:pPr>
            <a:r>
              <a:rPr lang="en-US" altLang="zh-CN" sz="3200" b="1" dirty="0">
                <a:latin typeface="黑体" panose="02010609060101010101" pitchFamily="49" charset="-122"/>
                <a:ea typeface="黑体" panose="02010609060101010101" pitchFamily="49" charset="-122"/>
              </a:rPr>
              <a:t>2</a:t>
            </a:r>
            <a:r>
              <a:rPr lang="zh-CN" altLang="en-US" sz="3200" b="1" dirty="0">
                <a:latin typeface="黑体" panose="02010609060101010101" pitchFamily="49" charset="-122"/>
                <a:ea typeface="黑体" panose="02010609060101010101" pitchFamily="49" charset="-122"/>
              </a:rPr>
              <a:t>、红军长征播下了革命种子，铸就了伟大的长    征精神，成为激励党和人民继续前进的巨大动力 </a:t>
            </a:r>
            <a:r>
              <a:rPr lang="en-US" altLang="zh-CN" sz="3200" b="1">
                <a:latin typeface="Arial" panose="020B0604020202020204" pitchFamily="34" charset="0"/>
                <a:ea typeface="黑体" panose="02010609060101010101" pitchFamily="49" charset="-122"/>
              </a:rPr>
              <a:t>——</a:t>
            </a:r>
            <a:r>
              <a:rPr lang="zh-CN" altLang="en-US" sz="3200" b="1" dirty="0">
                <a:solidFill>
                  <a:srgbClr val="FF0000"/>
                </a:solidFill>
                <a:latin typeface="黑体" panose="02010609060101010101" pitchFamily="49" charset="-122"/>
                <a:ea typeface="黑体" panose="02010609060101010101" pitchFamily="49" charset="-122"/>
              </a:rPr>
              <a:t>长征精神</a:t>
            </a:r>
            <a:r>
              <a:rPr lang="zh-CN" altLang="en-US" sz="3200" b="1" dirty="0">
                <a:latin typeface="黑体" panose="02010609060101010101" pitchFamily="49" charset="-122"/>
                <a:ea typeface="黑体" panose="02010609060101010101" pitchFamily="49" charset="-122"/>
              </a:rPr>
              <a:t>：革命英雄主义：一往无前，所向无敌；革命集体主义：万众一心，团结拼搏；革命乐观主义：战天斗地，其乐无穷</a:t>
            </a:r>
            <a:endParaRPr lang="zh-CN" altLang="en-US" sz="3200" b="1" dirty="0">
              <a:latin typeface="黑体" panose="02010609060101010101" pitchFamily="49" charset="-122"/>
              <a:ea typeface="黑体" panose="02010609060101010101" pitchFamily="49" charset="-122"/>
            </a:endParaRPr>
          </a:p>
          <a:p>
            <a:pPr>
              <a:lnSpc>
                <a:spcPct val="95000"/>
              </a:lnSpc>
            </a:pPr>
            <a:r>
              <a:rPr lang="en-US" altLang="zh-CN" sz="3200" b="1" dirty="0">
                <a:latin typeface="黑体" panose="02010609060101010101" pitchFamily="49" charset="-122"/>
                <a:ea typeface="黑体" panose="02010609060101010101" pitchFamily="49" charset="-122"/>
              </a:rPr>
              <a:t>3</a:t>
            </a:r>
            <a:r>
              <a:rPr lang="zh-CN" altLang="en-US" sz="3200" b="1" dirty="0">
                <a:latin typeface="黑体" panose="02010609060101010101" pitchFamily="49" charset="-122"/>
                <a:ea typeface="黑体" panose="02010609060101010101" pitchFamily="49" charset="-122"/>
              </a:rPr>
              <a:t>、红军长征的结束，开创了革命的新局面</a:t>
            </a:r>
            <a:r>
              <a:rPr lang="en-US" altLang="zh-CN" sz="3200" b="1">
                <a:latin typeface="Arial" panose="020B0604020202020204" pitchFamily="34" charset="0"/>
                <a:ea typeface="黑体" panose="02010609060101010101" pitchFamily="49" charset="-122"/>
              </a:rPr>
              <a:t>——</a:t>
            </a:r>
            <a:r>
              <a:rPr lang="zh-CN" altLang="en-US" sz="3200" b="1" dirty="0">
                <a:latin typeface="黑体" panose="02010609060101010101" pitchFamily="49" charset="-122"/>
                <a:ea typeface="黑体" panose="02010609060101010101" pitchFamily="49" charset="-122"/>
              </a:rPr>
              <a:t>使革命中心由</a:t>
            </a:r>
            <a:r>
              <a:rPr lang="zh-CN" altLang="en-US" sz="3200" b="1" dirty="0">
                <a:solidFill>
                  <a:srgbClr val="FF0000"/>
                </a:solidFill>
                <a:latin typeface="黑体" panose="02010609060101010101" pitchFamily="49" charset="-122"/>
                <a:ea typeface="黑体" panose="02010609060101010101" pitchFamily="49" charset="-122"/>
              </a:rPr>
              <a:t>南方（瑞金或长江流域）</a:t>
            </a:r>
            <a:r>
              <a:rPr lang="zh-CN" altLang="en-US" sz="3200" b="1" dirty="0">
                <a:latin typeface="黑体" panose="02010609060101010101" pitchFamily="49" charset="-122"/>
                <a:ea typeface="黑体" panose="02010609060101010101" pitchFamily="49" charset="-122"/>
              </a:rPr>
              <a:t>转移到</a:t>
            </a:r>
            <a:r>
              <a:rPr lang="zh-CN" altLang="en-US" sz="3200" b="1" dirty="0">
                <a:solidFill>
                  <a:srgbClr val="FF0000"/>
                </a:solidFill>
                <a:latin typeface="黑体" panose="02010609060101010101" pitchFamily="49" charset="-122"/>
                <a:ea typeface="黑体" panose="02010609060101010101" pitchFamily="49" charset="-122"/>
              </a:rPr>
              <a:t>北方（延安或黄河流域）。</a:t>
            </a:r>
            <a:endParaRPr lang="zh-CN" altLang="en-US" sz="3200" b="1" dirty="0">
              <a:solidFill>
                <a:srgbClr val="FF0000"/>
              </a:solidFill>
              <a:latin typeface="黑体" panose="02010609060101010101" pitchFamily="49" charset="-122"/>
              <a:ea typeface="黑体" panose="02010609060101010101" pitchFamily="49" charset="-122"/>
            </a:endParaRPr>
          </a:p>
          <a:p>
            <a:pPr>
              <a:lnSpc>
                <a:spcPct val="95000"/>
              </a:lnSpc>
            </a:pPr>
            <a:r>
              <a:rPr lang="en-US" altLang="zh-CN" sz="3200" b="1" dirty="0">
                <a:latin typeface="黑体" panose="02010609060101010101" pitchFamily="49" charset="-122"/>
                <a:ea typeface="黑体" panose="02010609060101010101" pitchFamily="49" charset="-122"/>
              </a:rPr>
              <a:t>4</a:t>
            </a:r>
            <a:r>
              <a:rPr lang="zh-CN" altLang="en-US" sz="3200" b="1" dirty="0">
                <a:latin typeface="黑体" panose="02010609060101010101" pitchFamily="49" charset="-122"/>
                <a:ea typeface="黑体" panose="02010609060101010101" pitchFamily="49" charset="-122"/>
              </a:rPr>
              <a:t>、</a:t>
            </a:r>
            <a:r>
              <a:rPr lang="zh-CN" altLang="en-US" sz="3200" b="1" dirty="0">
                <a:solidFill>
                  <a:srgbClr val="0000CC"/>
                </a:solidFill>
                <a:latin typeface="黑体" panose="02010609060101010101" pitchFamily="49" charset="-122"/>
                <a:ea typeface="黑体" panose="02010609060101010101" pitchFamily="49" charset="-122"/>
              </a:rPr>
              <a:t>最后有近三万人到达陕北，保留了革命的精       干力量，构成以后领导抗日战争和人民解放战争 的主干</a:t>
            </a:r>
            <a:r>
              <a:rPr lang="zh-CN" altLang="en-US" sz="3200" b="1" dirty="0">
                <a:latin typeface="黑体" panose="02010609060101010101" pitchFamily="49" charset="-122"/>
                <a:ea typeface="黑体" panose="02010609060101010101" pitchFamily="49" charset="-122"/>
              </a:rPr>
              <a:t>。</a:t>
            </a:r>
            <a:endParaRPr lang="zh-CN" altLang="en-US" sz="3200" b="1" dirty="0">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66978">
                                            <p:txEl>
                                              <p:charRg st="0" end="9"/>
                                            </p:txEl>
                                          </p:spTgt>
                                        </p:tgtEl>
                                        <p:attrNameLst>
                                          <p:attrName>style.visibility</p:attrName>
                                        </p:attrNameLst>
                                      </p:cBhvr>
                                      <p:to>
                                        <p:strVal val="visible"/>
                                      </p:to>
                                    </p:set>
                                    <p:animEffect transition="in" filter="blinds(horizontal)">
                                      <p:cBhvr>
                                        <p:cTn id="7" dur="500"/>
                                        <p:tgtEl>
                                          <p:spTgt spid="766978">
                                            <p:txEl>
                                              <p:charRg st="0" end="9"/>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66978">
                                            <p:txEl>
                                              <p:charRg st="9" end="43"/>
                                            </p:txEl>
                                          </p:spTgt>
                                        </p:tgtEl>
                                        <p:attrNameLst>
                                          <p:attrName>style.visibility</p:attrName>
                                        </p:attrNameLst>
                                      </p:cBhvr>
                                      <p:to>
                                        <p:strVal val="visible"/>
                                      </p:to>
                                    </p:set>
                                    <p:animEffect transition="in" filter="blinds(horizontal)">
                                      <p:cBhvr>
                                        <p:cTn id="12" dur="500"/>
                                        <p:tgtEl>
                                          <p:spTgt spid="766978">
                                            <p:txEl>
                                              <p:charRg st="9" end="4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66978">
                                            <p:txEl>
                                              <p:charRg st="43" end="150"/>
                                            </p:txEl>
                                          </p:spTgt>
                                        </p:tgtEl>
                                        <p:attrNameLst>
                                          <p:attrName>style.visibility</p:attrName>
                                        </p:attrNameLst>
                                      </p:cBhvr>
                                      <p:to>
                                        <p:strVal val="visible"/>
                                      </p:to>
                                    </p:set>
                                    <p:animEffect transition="in" filter="blinds(horizontal)">
                                      <p:cBhvr>
                                        <p:cTn id="17" dur="500"/>
                                        <p:tgtEl>
                                          <p:spTgt spid="766978">
                                            <p:txEl>
                                              <p:charRg st="43" end="15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66978">
                                            <p:txEl>
                                              <p:charRg st="3" end="3"/>
                                            </p:txEl>
                                          </p:spTgt>
                                        </p:tgtEl>
                                        <p:attrNameLst>
                                          <p:attrName>style.visibility</p:attrName>
                                        </p:attrNameLst>
                                      </p:cBhvr>
                                      <p:to>
                                        <p:strVal val="visible"/>
                                      </p:to>
                                    </p:set>
                                    <p:animEffect transition="in" filter="blinds(horizontal)">
                                      <p:cBhvr>
                                        <p:cTn id="22" dur="500"/>
                                        <p:tgtEl>
                                          <p:spTgt spid="766978">
                                            <p:txEl>
                                              <p:char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766978">
                                            <p:txEl>
                                              <p:charRg st="204" end="259"/>
                                            </p:txEl>
                                          </p:spTgt>
                                        </p:tgtEl>
                                        <p:attrNameLst>
                                          <p:attrName>style.visibility</p:attrName>
                                        </p:attrNameLst>
                                      </p:cBhvr>
                                      <p:to>
                                        <p:strVal val="visible"/>
                                      </p:to>
                                    </p:set>
                                    <p:animEffect transition="in" filter="blinds(horizontal)">
                                      <p:cBhvr>
                                        <p:cTn id="27" dur="500"/>
                                        <p:tgtEl>
                                          <p:spTgt spid="766978">
                                            <p:txEl>
                                              <p:charRg st="204" end="25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Rectangle 2"/>
          <p:cNvSpPr>
            <a:spLocks noGrp="1"/>
          </p:cNvSpPr>
          <p:nvPr>
            <p:ph type="title"/>
          </p:nvPr>
        </p:nvSpPr>
        <p:spPr>
          <a:xfrm>
            <a:off x="0" y="0"/>
            <a:ext cx="2133600" cy="685800"/>
          </a:xfrm>
        </p:spPr>
        <p:txBody>
          <a:bodyPr vert="horz" wrap="square" lIns="91440" tIns="45720" rIns="91440" bIns="45720" anchor="ctr"/>
          <a:p>
            <a:pPr algn="l"/>
            <a:r>
              <a:rPr lang="zh-CN" altLang="en-US" sz="3200" b="1" dirty="0">
                <a:solidFill>
                  <a:srgbClr val="FF0000"/>
                </a:solidFill>
                <a:latin typeface="黑体" panose="02010609060101010101" pitchFamily="49" charset="-122"/>
                <a:ea typeface="黑体" panose="02010609060101010101" pitchFamily="49" charset="-122"/>
              </a:rPr>
              <a:t>史料应用</a:t>
            </a:r>
            <a:endParaRPr lang="zh-CN" altLang="en-US" sz="3200" b="1" dirty="0">
              <a:solidFill>
                <a:srgbClr val="FF0000"/>
              </a:solidFill>
              <a:latin typeface="黑体" panose="02010609060101010101" pitchFamily="49" charset="-122"/>
              <a:ea typeface="黑体" panose="02010609060101010101" pitchFamily="49" charset="-122"/>
            </a:endParaRPr>
          </a:p>
        </p:txBody>
      </p:sp>
      <p:sp>
        <p:nvSpPr>
          <p:cNvPr id="756739" name="Text Box 3"/>
          <p:cNvSpPr txBox="1"/>
          <p:nvPr/>
        </p:nvSpPr>
        <p:spPr>
          <a:xfrm>
            <a:off x="381000" y="3886200"/>
            <a:ext cx="8458200" cy="2409825"/>
          </a:xfrm>
          <a:prstGeom prst="rect">
            <a:avLst/>
          </a:prstGeom>
          <a:noFill/>
          <a:ln w="9525">
            <a:noFill/>
          </a:ln>
        </p:spPr>
        <p:txBody>
          <a:bodyPr>
            <a:spAutoFit/>
          </a:bodyPr>
          <a:p>
            <a:pPr>
              <a:lnSpc>
                <a:spcPct val="95000"/>
              </a:lnSpc>
            </a:pPr>
            <a:r>
              <a:rPr lang="zh-CN" altLang="en-US" sz="3200" b="1" dirty="0">
                <a:solidFill>
                  <a:srgbClr val="0000CC"/>
                </a:solidFill>
                <a:latin typeface="黑体" panose="02010609060101010101" pitchFamily="49" charset="-122"/>
                <a:ea typeface="黑体" panose="02010609060101010101" pitchFamily="49" charset="-122"/>
              </a:rPr>
              <a:t>问题：</a:t>
            </a:r>
            <a:r>
              <a:rPr lang="zh-CN" altLang="en-US" sz="3200" b="1" dirty="0">
                <a:solidFill>
                  <a:srgbClr val="0000CC"/>
                </a:solidFill>
                <a:latin typeface="Arial" panose="020B0604020202020204" pitchFamily="34" charset="0"/>
                <a:ea typeface="黑体" panose="02010609060101010101" pitchFamily="49" charset="-122"/>
              </a:rPr>
              <a:t>上述材料中表明了什么问题？</a:t>
            </a:r>
            <a:endParaRPr lang="zh-CN" altLang="en-US" sz="3200" b="1" dirty="0">
              <a:solidFill>
                <a:srgbClr val="0000CC"/>
              </a:solidFill>
              <a:latin typeface="Arial" panose="020B0604020202020204" pitchFamily="34" charset="0"/>
              <a:ea typeface="黑体" panose="02010609060101010101" pitchFamily="49" charset="-122"/>
            </a:endParaRPr>
          </a:p>
          <a:p>
            <a:pPr>
              <a:lnSpc>
                <a:spcPct val="95000"/>
              </a:lnSpc>
            </a:pPr>
            <a:r>
              <a:rPr lang="zh-CN" altLang="en-US" sz="3200" b="1" dirty="0">
                <a:solidFill>
                  <a:srgbClr val="FF0000"/>
                </a:solidFill>
                <a:latin typeface="黑体" panose="02010609060101010101" pitchFamily="49" charset="-122"/>
                <a:ea typeface="黑体" panose="02010609060101010101" pitchFamily="49" charset="-122"/>
              </a:rPr>
              <a:t>答案：</a:t>
            </a:r>
            <a:r>
              <a:rPr lang="zh-CN" altLang="en-US" sz="3200" b="1" dirty="0">
                <a:solidFill>
                  <a:srgbClr val="FF0000"/>
                </a:solidFill>
                <a:latin typeface="Arial" panose="020B0604020202020204" pitchFamily="34" charset="0"/>
                <a:ea typeface="黑体" panose="02010609060101010101" pitchFamily="49" charset="-122"/>
              </a:rPr>
              <a:t>李立三认为城市才是统治阶级的头脑与心腹，以乡村为革命阵地无法撼动统治阶级的统治根基，这说明他反对毛泽东的工农武装割据理论。</a:t>
            </a:r>
            <a:endParaRPr lang="zh-CN" altLang="en-US" sz="3200" b="1" dirty="0">
              <a:solidFill>
                <a:srgbClr val="FF0000"/>
              </a:solidFill>
              <a:latin typeface="Arial" panose="020B0604020202020204" pitchFamily="34" charset="0"/>
              <a:ea typeface="黑体" panose="02010609060101010101" pitchFamily="49" charset="-122"/>
            </a:endParaRPr>
          </a:p>
        </p:txBody>
      </p:sp>
      <p:graphicFrame>
        <p:nvGraphicFramePr>
          <p:cNvPr id="24580" name="Object 4"/>
          <p:cNvGraphicFramePr/>
          <p:nvPr/>
        </p:nvGraphicFramePr>
        <p:xfrm>
          <a:off x="304800" y="762000"/>
          <a:ext cx="8534400" cy="3048000"/>
        </p:xfrm>
        <a:graphic>
          <a:graphicData uri="http://schemas.openxmlformats.org/presentationml/2006/ole">
            <mc:AlternateContent xmlns:mc="http://schemas.openxmlformats.org/markup-compatibility/2006">
              <mc:Choice xmlns:v="urn:schemas-microsoft-com:vml" Requires="v">
                <p:oleObj spid="_x0000_s3076" name="" r:id="rId1" imgW="11153140" imgH="2878455" progId="Word.Document.8">
                  <p:embed/>
                </p:oleObj>
              </mc:Choice>
              <mc:Fallback>
                <p:oleObj name="" r:id="rId1" imgW="11153140" imgH="2878455" progId="Word.Document.8">
                  <p:embed/>
                  <p:pic>
                    <p:nvPicPr>
                      <p:cNvPr id="0" name="图片 3075"/>
                      <p:cNvPicPr/>
                      <p:nvPr/>
                    </p:nvPicPr>
                    <p:blipFill>
                      <a:blip r:embed="rId2"/>
                      <a:stretch>
                        <a:fillRect/>
                      </a:stretch>
                    </p:blipFill>
                    <p:spPr>
                      <a:xfrm>
                        <a:off x="304800" y="762000"/>
                        <a:ext cx="8534400" cy="3048000"/>
                      </a:xfrm>
                      <a:prstGeom prst="rect">
                        <a:avLst/>
                      </a:prstGeom>
                      <a:solidFill>
                        <a:srgbClr val="DDDDDD"/>
                      </a:solid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4580"/>
                                        </p:tgtEl>
                                        <p:attrNameLst>
                                          <p:attrName>style.visibility</p:attrName>
                                        </p:attrNameLst>
                                      </p:cBhvr>
                                      <p:to>
                                        <p:strVal val="visible"/>
                                      </p:to>
                                    </p:set>
                                    <p:animEffect transition="in" filter="blinds(horizontal)">
                                      <p:cBhvr>
                                        <p:cTn id="7" dur="500"/>
                                        <p:tgtEl>
                                          <p:spTgt spid="2458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56739">
                                            <p:txEl>
                                              <p:charRg st="0" end="17"/>
                                            </p:txEl>
                                          </p:spTgt>
                                        </p:tgtEl>
                                        <p:attrNameLst>
                                          <p:attrName>style.visibility</p:attrName>
                                        </p:attrNameLst>
                                      </p:cBhvr>
                                      <p:to>
                                        <p:strVal val="visible"/>
                                      </p:to>
                                    </p:set>
                                    <p:animEffect transition="in" filter="blinds(horizontal)">
                                      <p:cBhvr>
                                        <p:cTn id="12" dur="500"/>
                                        <p:tgtEl>
                                          <p:spTgt spid="756739">
                                            <p:txEl>
                                              <p:charRg st="0" end="1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56739">
                                            <p:txEl>
                                              <p:charRg st="17" end="82"/>
                                            </p:txEl>
                                          </p:spTgt>
                                        </p:tgtEl>
                                        <p:attrNameLst>
                                          <p:attrName>style.visibility</p:attrName>
                                        </p:attrNameLst>
                                      </p:cBhvr>
                                      <p:to>
                                        <p:strVal val="visible"/>
                                      </p:to>
                                    </p:set>
                                    <p:animEffect transition="in" filter="blinds(horizontal)">
                                      <p:cBhvr>
                                        <p:cTn id="17" dur="500"/>
                                        <p:tgtEl>
                                          <p:spTgt spid="756739">
                                            <p:txEl>
                                              <p:charRg st="17" end="8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4690" name="Text Box 2"/>
          <p:cNvSpPr txBox="1"/>
          <p:nvPr/>
        </p:nvSpPr>
        <p:spPr>
          <a:xfrm>
            <a:off x="0" y="0"/>
            <a:ext cx="9144000" cy="6427788"/>
          </a:xfrm>
          <a:prstGeom prst="rect">
            <a:avLst/>
          </a:prstGeom>
          <a:noFill/>
          <a:ln w="9525">
            <a:noFill/>
          </a:ln>
        </p:spPr>
        <p:txBody>
          <a:bodyPr>
            <a:spAutoFit/>
          </a:bodyPr>
          <a:p>
            <a:r>
              <a:rPr lang="zh-CN" altLang="en-US" sz="3200" b="1" dirty="0">
                <a:latin typeface="Arial" panose="020B0604020202020204" pitchFamily="34" charset="0"/>
                <a:ea typeface="楷体_GB2312" pitchFamily="49" charset="-122"/>
              </a:rPr>
              <a:t>结国民党中一部分愿意继续革命的人，南昌起义继续使用国民党军队的旗号。</a:t>
            </a:r>
            <a:endParaRPr lang="zh-CN" altLang="en-US" sz="3200" b="1" dirty="0">
              <a:latin typeface="Arial" panose="020B0604020202020204" pitchFamily="34" charset="0"/>
              <a:ea typeface="楷体_GB2312" pitchFamily="49" charset="-122"/>
            </a:endParaRPr>
          </a:p>
          <a:p>
            <a:r>
              <a:rPr lang="zh-CN" altLang="en-US" sz="3200" b="1" dirty="0">
                <a:latin typeface="Arial" panose="020B0604020202020204" pitchFamily="34" charset="0"/>
                <a:ea typeface="黑体" panose="02010609060101010101" pitchFamily="49" charset="-122"/>
              </a:rPr>
              <a:t>（七）</a:t>
            </a:r>
            <a:r>
              <a:rPr lang="zh-CN" altLang="en-US" sz="3200" b="1" dirty="0">
                <a:solidFill>
                  <a:srgbClr val="FF0000"/>
                </a:solidFill>
                <a:latin typeface="Arial" panose="020B0604020202020204" pitchFamily="34" charset="0"/>
                <a:ea typeface="黑体" panose="02010609060101010101" pitchFamily="49" charset="-122"/>
              </a:rPr>
              <a:t>经过</a:t>
            </a:r>
            <a:r>
              <a:rPr lang="zh-CN" altLang="en-US" sz="3200" b="1" dirty="0">
                <a:latin typeface="Arial" panose="020B0604020202020204" pitchFamily="34" charset="0"/>
                <a:ea typeface="黑体" panose="02010609060101010101" pitchFamily="49" charset="-122"/>
              </a:rPr>
              <a:t>：</a:t>
            </a:r>
            <a:endParaRPr lang="zh-CN" altLang="en-US" sz="3200" b="1" dirty="0">
              <a:latin typeface="Arial" panose="020B0604020202020204" pitchFamily="34" charset="0"/>
              <a:ea typeface="黑体" panose="02010609060101010101" pitchFamily="49" charset="-122"/>
            </a:endParaRPr>
          </a:p>
          <a:p>
            <a:r>
              <a:rPr lang="en-US" altLang="zh-CN" sz="3200" b="1" dirty="0">
                <a:latin typeface="Arial" panose="020B0604020202020204" pitchFamily="34" charset="0"/>
                <a:ea typeface="黑体" panose="02010609060101010101" pitchFamily="49" charset="-122"/>
              </a:rPr>
              <a:t>1</a:t>
            </a:r>
            <a:r>
              <a:rPr lang="zh-CN" altLang="en-US" sz="3200" b="1" dirty="0">
                <a:latin typeface="Arial" panose="020B0604020202020204" pitchFamily="34" charset="0"/>
                <a:ea typeface="黑体" panose="02010609060101010101" pitchFamily="49" charset="-122"/>
              </a:rPr>
              <a:t>、</a:t>
            </a:r>
            <a:r>
              <a:rPr lang="en-US" altLang="zh-CN" sz="3200" b="1" dirty="0">
                <a:latin typeface="Arial" panose="020B0604020202020204" pitchFamily="34" charset="0"/>
                <a:ea typeface="黑体" panose="02010609060101010101" pitchFamily="49" charset="-122"/>
              </a:rPr>
              <a:t>8</a:t>
            </a:r>
            <a:r>
              <a:rPr lang="zh-CN" altLang="en-US" sz="3200" b="1" dirty="0">
                <a:latin typeface="Arial" panose="020B0604020202020204" pitchFamily="34" charset="0"/>
                <a:ea typeface="黑体" panose="02010609060101010101" pitchFamily="49" charset="-122"/>
              </a:rPr>
              <a:t>月</a:t>
            </a:r>
            <a:r>
              <a:rPr lang="en-US" altLang="zh-CN" sz="3200" b="1" dirty="0">
                <a:latin typeface="Arial" panose="020B0604020202020204" pitchFamily="34" charset="0"/>
                <a:ea typeface="黑体" panose="02010609060101010101" pitchFamily="49" charset="-122"/>
              </a:rPr>
              <a:t>1</a:t>
            </a:r>
            <a:r>
              <a:rPr lang="zh-CN" altLang="en-US" sz="3200" b="1" dirty="0">
                <a:latin typeface="Arial" panose="020B0604020202020204" pitchFamily="34" charset="0"/>
                <a:ea typeface="黑体" panose="02010609060101010101" pitchFamily="49" charset="-122"/>
              </a:rPr>
              <a:t>日两万起义军经过几个小时的战斗，全歼守敌，占领南昌城</a:t>
            </a:r>
            <a:r>
              <a:rPr lang="en-US" altLang="zh-CN" sz="3200" b="1">
                <a:latin typeface="Arial" panose="020B0604020202020204" pitchFamily="34" charset="0"/>
                <a:ea typeface="黑体" panose="02010609060101010101" pitchFamily="49" charset="-122"/>
              </a:rPr>
              <a:t>——</a:t>
            </a:r>
            <a:r>
              <a:rPr lang="zh-CN" altLang="en-US" sz="3200" b="1" dirty="0">
                <a:solidFill>
                  <a:srgbClr val="0000CC"/>
                </a:solidFill>
                <a:latin typeface="Arial" panose="020B0604020202020204" pitchFamily="34" charset="0"/>
                <a:ea typeface="黑体" panose="02010609060101010101" pitchFamily="49" charset="-122"/>
              </a:rPr>
              <a:t>取得了初步胜利</a:t>
            </a:r>
            <a:r>
              <a:rPr lang="zh-CN" altLang="en-US" sz="3200" b="1" dirty="0">
                <a:latin typeface="Arial" panose="020B0604020202020204" pitchFamily="34" charset="0"/>
                <a:ea typeface="黑体" panose="02010609060101010101" pitchFamily="49" charset="-122"/>
              </a:rPr>
              <a:t>。</a:t>
            </a:r>
            <a:endParaRPr lang="zh-CN" altLang="en-US" sz="3200" b="1" dirty="0">
              <a:latin typeface="Arial" panose="020B0604020202020204" pitchFamily="34" charset="0"/>
              <a:ea typeface="黑体" panose="02010609060101010101" pitchFamily="49" charset="-122"/>
            </a:endParaRPr>
          </a:p>
          <a:p>
            <a:r>
              <a:rPr lang="en-US" altLang="zh-CN" sz="3200" b="1" dirty="0">
                <a:latin typeface="Arial" panose="020B0604020202020204" pitchFamily="34" charset="0"/>
                <a:ea typeface="黑体" panose="02010609060101010101" pitchFamily="49" charset="-122"/>
              </a:rPr>
              <a:t>2</a:t>
            </a:r>
            <a:r>
              <a:rPr lang="zh-CN" altLang="en-US" sz="3200" b="1" dirty="0">
                <a:latin typeface="Arial" panose="020B0604020202020204" pitchFamily="34" charset="0"/>
                <a:ea typeface="黑体" panose="02010609060101010101" pitchFamily="49" charset="-122"/>
              </a:rPr>
              <a:t>、部队经过整编，按预定计划南下广州</a:t>
            </a:r>
            <a:r>
              <a:rPr lang="en-US" altLang="zh-CN" sz="3200" b="1">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目的</a:t>
            </a:r>
            <a:r>
              <a:rPr lang="zh-CN" altLang="en-US" sz="3200" b="1" dirty="0">
                <a:latin typeface="Arial" panose="020B0604020202020204" pitchFamily="34" charset="0"/>
                <a:ea typeface="黑体" panose="02010609060101010101" pitchFamily="49" charset="-122"/>
              </a:rPr>
              <a:t>：准备回广州后重整旗鼓，再行北伐。</a:t>
            </a:r>
            <a:endParaRPr lang="zh-CN" altLang="en-US" sz="3200" b="1" dirty="0">
              <a:latin typeface="Arial" panose="020B0604020202020204" pitchFamily="34" charset="0"/>
              <a:ea typeface="黑体" panose="02010609060101010101" pitchFamily="49" charset="-122"/>
            </a:endParaRPr>
          </a:p>
          <a:p>
            <a:r>
              <a:rPr lang="en-US" altLang="zh-CN" sz="3200" b="1" dirty="0">
                <a:latin typeface="Arial" panose="020B0604020202020204" pitchFamily="34" charset="0"/>
                <a:ea typeface="黑体" panose="02010609060101010101" pitchFamily="49" charset="-122"/>
              </a:rPr>
              <a:t>3</a:t>
            </a:r>
            <a:r>
              <a:rPr lang="zh-CN" altLang="en-US" sz="3200" b="1" dirty="0">
                <a:latin typeface="Arial" panose="020B0604020202020204" pitchFamily="34" charset="0"/>
                <a:ea typeface="黑体" panose="02010609060101010101" pitchFamily="49" charset="-122"/>
              </a:rPr>
              <a:t>、起义军在南下途中遭敌人封堵，损失严重。</a:t>
            </a:r>
            <a:endParaRPr lang="zh-CN" altLang="en-US" sz="3200" b="1" dirty="0">
              <a:latin typeface="Arial" panose="020B0604020202020204" pitchFamily="34" charset="0"/>
              <a:ea typeface="黑体" panose="02010609060101010101" pitchFamily="49" charset="-122"/>
            </a:endParaRPr>
          </a:p>
          <a:p>
            <a:r>
              <a:rPr lang="en-US" altLang="zh-CN" sz="3200" b="1" dirty="0">
                <a:latin typeface="Arial" panose="020B0604020202020204" pitchFamily="34" charset="0"/>
                <a:ea typeface="黑体" panose="02010609060101010101" pitchFamily="49" charset="-122"/>
              </a:rPr>
              <a:t>4</a:t>
            </a:r>
            <a:r>
              <a:rPr lang="zh-CN" altLang="en-US" sz="3200" b="1" dirty="0">
                <a:latin typeface="Arial" panose="020B0604020202020204" pitchFamily="34" charset="0"/>
                <a:ea typeface="黑体" panose="02010609060101010101" pitchFamily="49" charset="-122"/>
              </a:rPr>
              <a:t>、保存下来的队伍，一部分由朱德、陈毅率领，转战湘南，坚持斗争；另一部分进入</a:t>
            </a:r>
            <a:r>
              <a:rPr lang="zh-CN" altLang="en-US" sz="3200" b="1" dirty="0">
                <a:solidFill>
                  <a:srgbClr val="FF0000"/>
                </a:solidFill>
                <a:latin typeface="Arial" panose="020B0604020202020204" pitchFamily="34" charset="0"/>
                <a:ea typeface="黑体" panose="02010609060101010101" pitchFamily="49" charset="-122"/>
              </a:rPr>
              <a:t>广东</a:t>
            </a:r>
            <a:r>
              <a:rPr lang="zh-CN" altLang="en-US" sz="3200" b="1" dirty="0">
                <a:latin typeface="Arial" panose="020B0604020202020204" pitchFamily="34" charset="0"/>
                <a:ea typeface="黑体" panose="02010609060101010101" pitchFamily="49" charset="-122"/>
              </a:rPr>
              <a:t>海路丰，与当地农民军汇合。</a:t>
            </a:r>
            <a:endParaRPr lang="zh-CN" altLang="en-US" sz="3200" b="1" dirty="0">
              <a:latin typeface="Arial" panose="020B0604020202020204" pitchFamily="34" charset="0"/>
              <a:ea typeface="黑体" panose="02010609060101010101" pitchFamily="49" charset="-122"/>
            </a:endParaRPr>
          </a:p>
          <a:p>
            <a:r>
              <a:rPr lang="zh-CN" altLang="en-US" sz="3200" b="1" dirty="0">
                <a:latin typeface="Arial" panose="020B0604020202020204" pitchFamily="34" charset="0"/>
                <a:ea typeface="黑体" panose="02010609060101010101" pitchFamily="49" charset="-122"/>
              </a:rPr>
              <a:t>（八）</a:t>
            </a:r>
            <a:r>
              <a:rPr lang="zh-CN" altLang="en-US" sz="3200" b="1" dirty="0">
                <a:solidFill>
                  <a:srgbClr val="FF0000"/>
                </a:solidFill>
                <a:latin typeface="Arial" panose="020B0604020202020204" pitchFamily="34" charset="0"/>
                <a:ea typeface="黑体" panose="02010609060101010101" pitchFamily="49" charset="-122"/>
              </a:rPr>
              <a:t>结果</a:t>
            </a:r>
            <a:r>
              <a:rPr lang="zh-CN" altLang="en-US" sz="3200" b="1" dirty="0">
                <a:latin typeface="Arial" panose="020B0604020202020204" pitchFamily="34" charset="0"/>
                <a:ea typeface="黑体" panose="02010609060101010101" pitchFamily="49" charset="-122"/>
              </a:rPr>
              <a:t>：</a:t>
            </a:r>
            <a:r>
              <a:rPr lang="zh-CN" altLang="en-US" sz="3200" b="1" dirty="0">
                <a:solidFill>
                  <a:srgbClr val="0000CC"/>
                </a:solidFill>
                <a:latin typeface="Arial" panose="020B0604020202020204" pitchFamily="34" charset="0"/>
                <a:ea typeface="黑体" panose="02010609060101010101" pitchFamily="49" charset="-122"/>
              </a:rPr>
              <a:t>最终失败</a:t>
            </a:r>
            <a:r>
              <a:rPr lang="zh-CN" altLang="en-US" sz="3200" b="1" dirty="0">
                <a:latin typeface="Arial" panose="020B0604020202020204" pitchFamily="34" charset="0"/>
                <a:ea typeface="黑体" panose="02010609060101010101" pitchFamily="49" charset="-122"/>
              </a:rPr>
              <a:t> </a:t>
            </a:r>
            <a:r>
              <a:rPr lang="en-US" altLang="zh-CN" sz="3200" b="1">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依据</a:t>
            </a:r>
            <a:r>
              <a:rPr lang="zh-CN" altLang="en-US" sz="3200" b="1" dirty="0">
                <a:latin typeface="Arial" panose="020B0604020202020204" pitchFamily="34" charset="0"/>
                <a:ea typeface="黑体" panose="02010609060101010101" pitchFamily="49" charset="-122"/>
              </a:rPr>
              <a:t>：</a:t>
            </a:r>
            <a:endParaRPr lang="zh-CN" altLang="en-US" sz="3200" b="1" dirty="0">
              <a:latin typeface="Arial" panose="020B0604020202020204" pitchFamily="34" charset="0"/>
              <a:ea typeface="黑体" panose="02010609060101010101" pitchFamily="49" charset="-122"/>
            </a:endParaRPr>
          </a:p>
          <a:p>
            <a:r>
              <a:rPr lang="en-US" altLang="zh-CN" sz="3200" b="1" dirty="0">
                <a:latin typeface="Arial" panose="020B0604020202020204" pitchFamily="34" charset="0"/>
                <a:ea typeface="黑体" panose="02010609060101010101" pitchFamily="49" charset="-122"/>
              </a:rPr>
              <a:t>1</a:t>
            </a:r>
            <a:r>
              <a:rPr lang="zh-CN" altLang="en-US" sz="3200" b="1" dirty="0">
                <a:latin typeface="Arial" panose="020B0604020202020204" pitchFamily="34" charset="0"/>
                <a:ea typeface="黑体" panose="02010609060101010101" pitchFamily="49" charset="-122"/>
              </a:rPr>
              <a:t>、没有改变中国半殖民地半封建性质；</a:t>
            </a:r>
            <a:endParaRPr lang="zh-CN" altLang="en-US" sz="3200" b="1" dirty="0">
              <a:latin typeface="Arial" panose="020B0604020202020204" pitchFamily="34" charset="0"/>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54690">
                                            <p:txEl>
                                              <p:charRg st="0" end="35"/>
                                            </p:txEl>
                                          </p:spTgt>
                                        </p:tgtEl>
                                        <p:attrNameLst>
                                          <p:attrName>style.visibility</p:attrName>
                                        </p:attrNameLst>
                                      </p:cBhvr>
                                      <p:to>
                                        <p:strVal val="visible"/>
                                      </p:to>
                                    </p:set>
                                    <p:animEffect transition="in" filter="blinds(horizontal)">
                                      <p:cBhvr>
                                        <p:cTn id="7" dur="500"/>
                                        <p:tgtEl>
                                          <p:spTgt spid="754690">
                                            <p:txEl>
                                              <p:charRg st="0" end="35"/>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54690">
                                            <p:txEl>
                                              <p:charRg st="35" end="42"/>
                                            </p:txEl>
                                          </p:spTgt>
                                        </p:tgtEl>
                                        <p:attrNameLst>
                                          <p:attrName>style.visibility</p:attrName>
                                        </p:attrNameLst>
                                      </p:cBhvr>
                                      <p:to>
                                        <p:strVal val="visible"/>
                                      </p:to>
                                    </p:set>
                                    <p:animEffect transition="in" filter="blinds(horizontal)">
                                      <p:cBhvr>
                                        <p:cTn id="12" dur="500"/>
                                        <p:tgtEl>
                                          <p:spTgt spid="754690">
                                            <p:txEl>
                                              <p:charRg st="35" end="4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54690">
                                            <p:txEl>
                                              <p:charRg st="42" end="84"/>
                                            </p:txEl>
                                          </p:spTgt>
                                        </p:tgtEl>
                                        <p:attrNameLst>
                                          <p:attrName>style.visibility</p:attrName>
                                        </p:attrNameLst>
                                      </p:cBhvr>
                                      <p:to>
                                        <p:strVal val="visible"/>
                                      </p:to>
                                    </p:set>
                                    <p:animEffect transition="in" filter="blinds(horizontal)">
                                      <p:cBhvr>
                                        <p:cTn id="17" dur="500"/>
                                        <p:tgtEl>
                                          <p:spTgt spid="754690">
                                            <p:txEl>
                                              <p:charRg st="42" end="8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54690">
                                            <p:txEl>
                                              <p:charRg st="84" end="124"/>
                                            </p:txEl>
                                          </p:spTgt>
                                        </p:tgtEl>
                                        <p:attrNameLst>
                                          <p:attrName>style.visibility</p:attrName>
                                        </p:attrNameLst>
                                      </p:cBhvr>
                                      <p:to>
                                        <p:strVal val="visible"/>
                                      </p:to>
                                    </p:set>
                                    <p:animEffect transition="in" filter="blinds(horizontal)">
                                      <p:cBhvr>
                                        <p:cTn id="22" dur="500"/>
                                        <p:tgtEl>
                                          <p:spTgt spid="754690">
                                            <p:txEl>
                                              <p:charRg st="84" end="12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754690">
                                            <p:txEl>
                                              <p:charRg st="124" end="146"/>
                                            </p:txEl>
                                          </p:spTgt>
                                        </p:tgtEl>
                                        <p:attrNameLst>
                                          <p:attrName>style.visibility</p:attrName>
                                        </p:attrNameLst>
                                      </p:cBhvr>
                                      <p:to>
                                        <p:strVal val="visible"/>
                                      </p:to>
                                    </p:set>
                                    <p:animEffect transition="in" filter="blinds(horizontal)">
                                      <p:cBhvr>
                                        <p:cTn id="27" dur="500"/>
                                        <p:tgtEl>
                                          <p:spTgt spid="754690">
                                            <p:txEl>
                                              <p:charRg st="124" end="14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754690">
                                            <p:txEl>
                                              <p:charRg st="146" end="200"/>
                                            </p:txEl>
                                          </p:spTgt>
                                        </p:tgtEl>
                                        <p:attrNameLst>
                                          <p:attrName>style.visibility</p:attrName>
                                        </p:attrNameLst>
                                      </p:cBhvr>
                                      <p:to>
                                        <p:strVal val="visible"/>
                                      </p:to>
                                    </p:set>
                                    <p:animEffect transition="in" filter="blinds(horizontal)">
                                      <p:cBhvr>
                                        <p:cTn id="32" dur="500"/>
                                        <p:tgtEl>
                                          <p:spTgt spid="754690">
                                            <p:txEl>
                                              <p:charRg st="146" end="20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754690">
                                            <p:txEl>
                                              <p:charRg st="200" end="217"/>
                                            </p:txEl>
                                          </p:spTgt>
                                        </p:tgtEl>
                                        <p:attrNameLst>
                                          <p:attrName>style.visibility</p:attrName>
                                        </p:attrNameLst>
                                      </p:cBhvr>
                                      <p:to>
                                        <p:strVal val="visible"/>
                                      </p:to>
                                    </p:set>
                                    <p:animEffect transition="in" filter="blinds(horizontal)">
                                      <p:cBhvr>
                                        <p:cTn id="37" dur="500"/>
                                        <p:tgtEl>
                                          <p:spTgt spid="754690">
                                            <p:txEl>
                                              <p:charRg st="200" end="21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754690">
                                            <p:txEl>
                                              <p:charRg st="217" end="236"/>
                                            </p:txEl>
                                          </p:spTgt>
                                        </p:tgtEl>
                                        <p:attrNameLst>
                                          <p:attrName>style.visibility</p:attrName>
                                        </p:attrNameLst>
                                      </p:cBhvr>
                                      <p:to>
                                        <p:strVal val="visible"/>
                                      </p:to>
                                    </p:set>
                                    <p:animEffect transition="in" filter="blinds(horizontal)">
                                      <p:cBhvr>
                                        <p:cTn id="42" dur="500"/>
                                        <p:tgtEl>
                                          <p:spTgt spid="754690">
                                            <p:txEl>
                                              <p:charRg st="217" end="23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5714" name="Text Box 2"/>
          <p:cNvSpPr txBox="1"/>
          <p:nvPr/>
        </p:nvSpPr>
        <p:spPr>
          <a:xfrm>
            <a:off x="0" y="0"/>
            <a:ext cx="9144000" cy="5334000"/>
          </a:xfrm>
          <a:prstGeom prst="rect">
            <a:avLst/>
          </a:prstGeom>
          <a:noFill/>
          <a:ln w="9525">
            <a:noFill/>
          </a:ln>
        </p:spPr>
        <p:txBody>
          <a:bodyPr>
            <a:spAutoFit/>
          </a:bodyPr>
          <a:p>
            <a:r>
              <a:rPr lang="en-US" altLang="zh-CN" sz="3200" b="1" dirty="0">
                <a:latin typeface="Arial" panose="020B0604020202020204" pitchFamily="34" charset="0"/>
                <a:ea typeface="黑体" panose="02010609060101010101" pitchFamily="49" charset="-122"/>
              </a:rPr>
              <a:t>2</a:t>
            </a:r>
            <a:r>
              <a:rPr lang="zh-CN" altLang="en-US" sz="3200" b="1" dirty="0">
                <a:latin typeface="Arial" panose="020B0604020202020204" pitchFamily="34" charset="0"/>
                <a:ea typeface="黑体" panose="02010609060101010101" pitchFamily="49" charset="-122"/>
              </a:rPr>
              <a:t>、没有找到中国革命的正确道路。</a:t>
            </a:r>
            <a:endParaRPr lang="zh-CN" altLang="en-US" sz="3200" b="1" dirty="0">
              <a:latin typeface="Arial" panose="020B0604020202020204" pitchFamily="34" charset="0"/>
              <a:ea typeface="黑体" panose="02010609060101010101" pitchFamily="49" charset="-122"/>
            </a:endParaRPr>
          </a:p>
          <a:p>
            <a:r>
              <a:rPr lang="zh-CN" altLang="en-US" sz="3200" b="1" dirty="0">
                <a:latin typeface="Arial" panose="020B0604020202020204" pitchFamily="34" charset="0"/>
                <a:ea typeface="黑体" panose="02010609060101010101" pitchFamily="49" charset="-122"/>
              </a:rPr>
              <a:t>（九）</a:t>
            </a:r>
            <a:r>
              <a:rPr lang="zh-CN" altLang="en-US" sz="3200" b="1" dirty="0">
                <a:solidFill>
                  <a:srgbClr val="FF0000"/>
                </a:solidFill>
                <a:latin typeface="Arial" panose="020B0604020202020204" pitchFamily="34" charset="0"/>
                <a:ea typeface="黑体" panose="02010609060101010101" pitchFamily="49" charset="-122"/>
              </a:rPr>
              <a:t>意义</a:t>
            </a:r>
            <a:r>
              <a:rPr lang="zh-CN" altLang="en-US" sz="3200" b="1" dirty="0">
                <a:latin typeface="Arial" panose="020B0604020202020204" pitchFamily="34" charset="0"/>
                <a:ea typeface="黑体" panose="02010609060101010101" pitchFamily="49" charset="-122"/>
              </a:rPr>
              <a:t>：</a:t>
            </a:r>
            <a:r>
              <a:rPr lang="zh-CN" altLang="en-US" sz="3200" dirty="0">
                <a:solidFill>
                  <a:schemeClr val="tx2"/>
                </a:solidFill>
                <a:latin typeface="Arial" panose="020B0604020202020204" pitchFamily="34" charset="0"/>
                <a:ea typeface="黑体" panose="02010609060101010101" pitchFamily="49" charset="-122"/>
              </a:rPr>
              <a:t> </a:t>
            </a:r>
            <a:endParaRPr lang="zh-CN" altLang="en-US" sz="3200" dirty="0">
              <a:solidFill>
                <a:schemeClr val="tx2"/>
              </a:solidFill>
              <a:latin typeface="Arial" panose="020B0604020202020204" pitchFamily="34" charset="0"/>
              <a:ea typeface="黑体" panose="02010609060101010101" pitchFamily="49" charset="-122"/>
            </a:endParaRPr>
          </a:p>
          <a:p>
            <a:r>
              <a:rPr lang="en-US" altLang="zh-CN" sz="3200" b="1" dirty="0">
                <a:latin typeface="Arial" panose="020B0604020202020204" pitchFamily="34" charset="0"/>
                <a:ea typeface="黑体" panose="02010609060101010101" pitchFamily="49" charset="-122"/>
              </a:rPr>
              <a:t>1</a:t>
            </a:r>
            <a:r>
              <a:rPr lang="zh-CN" altLang="en-US" sz="3200" b="1" dirty="0">
                <a:latin typeface="Arial" panose="020B0604020202020204" pitchFamily="34" charset="0"/>
                <a:ea typeface="黑体" panose="02010609060101010101" pitchFamily="49" charset="-122"/>
              </a:rPr>
              <a:t>、南昌起义</a:t>
            </a:r>
            <a:r>
              <a:rPr lang="zh-CN" altLang="en-US" sz="3200" b="1" dirty="0">
                <a:solidFill>
                  <a:srgbClr val="0000CC"/>
                </a:solidFill>
                <a:latin typeface="Arial" panose="020B0604020202020204" pitchFamily="34" charset="0"/>
                <a:ea typeface="黑体" panose="02010609060101010101" pitchFamily="49" charset="-122"/>
              </a:rPr>
              <a:t>打响了武装反抗国民党反动统治的第一枪</a:t>
            </a:r>
            <a:r>
              <a:rPr lang="zh-CN" altLang="en-US" sz="3200" b="1" dirty="0">
                <a:latin typeface="Arial" panose="020B0604020202020204" pitchFamily="34" charset="0"/>
                <a:ea typeface="黑体" panose="02010609060101010101" pitchFamily="49" charset="-122"/>
              </a:rPr>
              <a:t>；                           </a:t>
            </a:r>
            <a:endParaRPr lang="zh-CN" altLang="en-US" sz="3200" b="1" dirty="0">
              <a:latin typeface="Arial" panose="020B0604020202020204" pitchFamily="34" charset="0"/>
              <a:ea typeface="黑体" panose="02010609060101010101" pitchFamily="49" charset="-122"/>
            </a:endParaRPr>
          </a:p>
          <a:p>
            <a:r>
              <a:rPr lang="en-US" altLang="zh-CN" sz="3200" b="1" dirty="0">
                <a:latin typeface="Arial" panose="020B0604020202020204" pitchFamily="34" charset="0"/>
                <a:ea typeface="黑体" panose="02010609060101010101" pitchFamily="49" charset="-122"/>
              </a:rPr>
              <a:t>2</a:t>
            </a:r>
            <a:r>
              <a:rPr lang="zh-CN" altLang="en-US" sz="3200" b="1" dirty="0">
                <a:latin typeface="Arial" panose="020B0604020202020204" pitchFamily="34" charset="0"/>
                <a:ea typeface="黑体" panose="02010609060101010101" pitchFamily="49" charset="-122"/>
              </a:rPr>
              <a:t>、标志着中国共产党</a:t>
            </a:r>
            <a:r>
              <a:rPr lang="zh-CN" altLang="en-US" sz="3200" b="1" dirty="0">
                <a:solidFill>
                  <a:srgbClr val="0000CC"/>
                </a:solidFill>
                <a:latin typeface="Arial" panose="020B0604020202020204" pitchFamily="34" charset="0"/>
                <a:ea typeface="黑体" panose="02010609060101010101" pitchFamily="49" charset="-122"/>
              </a:rPr>
              <a:t>独立领导武装斗争、创建人民军队和武装夺取政权的开始</a:t>
            </a:r>
            <a:r>
              <a:rPr lang="zh-CN" altLang="en-US" sz="3200" b="1" dirty="0">
                <a:latin typeface="Arial" panose="020B0604020202020204" pitchFamily="34" charset="0"/>
                <a:ea typeface="黑体" panose="02010609060101010101" pitchFamily="49" charset="-122"/>
              </a:rPr>
              <a:t>。 </a:t>
            </a:r>
            <a:endParaRPr lang="zh-CN" altLang="en-US" sz="3200" b="1" dirty="0">
              <a:latin typeface="Arial" panose="020B0604020202020204" pitchFamily="34" charset="0"/>
              <a:ea typeface="黑体" panose="02010609060101010101" pitchFamily="49" charset="-122"/>
            </a:endParaRPr>
          </a:p>
          <a:p>
            <a:pPr>
              <a:lnSpc>
                <a:spcPct val="95000"/>
              </a:lnSpc>
            </a:pPr>
            <a:r>
              <a:rPr lang="zh-CN" altLang="en-US" sz="3200" b="1" dirty="0">
                <a:latin typeface="Arial" panose="020B0604020202020204" pitchFamily="34" charset="0"/>
                <a:ea typeface="黑体" panose="02010609060101010101" pitchFamily="49" charset="-122"/>
              </a:rPr>
              <a:t>（十）</a:t>
            </a:r>
            <a:r>
              <a:rPr lang="zh-CN" altLang="en-US" sz="3200" b="1" dirty="0">
                <a:solidFill>
                  <a:srgbClr val="FF0000"/>
                </a:solidFill>
                <a:latin typeface="Arial" panose="020B0604020202020204" pitchFamily="34" charset="0"/>
                <a:ea typeface="黑体" panose="02010609060101010101" pitchFamily="49" charset="-122"/>
              </a:rPr>
              <a:t>教训</a:t>
            </a:r>
            <a:r>
              <a:rPr lang="zh-CN" altLang="en-US" sz="3200" b="1" dirty="0">
                <a:latin typeface="Arial" panose="020B0604020202020204" pitchFamily="34" charset="0"/>
                <a:ea typeface="黑体" panose="02010609060101010101" pitchFamily="49" charset="-122"/>
              </a:rPr>
              <a:t>：</a:t>
            </a:r>
            <a:r>
              <a:rPr lang="zh-CN" altLang="en-US" sz="3200" dirty="0">
                <a:solidFill>
                  <a:schemeClr val="tx2"/>
                </a:solidFill>
                <a:latin typeface="Arial" panose="020B0604020202020204" pitchFamily="34" charset="0"/>
                <a:ea typeface="黑体" panose="02010609060101010101" pitchFamily="49" charset="-122"/>
              </a:rPr>
              <a:t> </a:t>
            </a:r>
            <a:endParaRPr lang="zh-CN" altLang="en-US" sz="3200" dirty="0">
              <a:solidFill>
                <a:schemeClr val="tx2"/>
              </a:solidFill>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1</a:t>
            </a:r>
            <a:r>
              <a:rPr lang="zh-CN" altLang="en-US" sz="3200" b="1" dirty="0">
                <a:latin typeface="Arial" panose="020B0604020202020204" pitchFamily="34" charset="0"/>
                <a:ea typeface="黑体" panose="02010609060101010101" pitchFamily="49" charset="-122"/>
              </a:rPr>
              <a:t>、</a:t>
            </a:r>
            <a:r>
              <a:rPr lang="zh-CN" altLang="en-US" sz="3200" b="1" dirty="0">
                <a:solidFill>
                  <a:srgbClr val="FF3300"/>
                </a:solidFill>
                <a:latin typeface="Arial" panose="020B0604020202020204" pitchFamily="34" charset="0"/>
                <a:ea typeface="黑体" panose="02010609060101010101" pitchFamily="49" charset="-122"/>
              </a:rPr>
              <a:t>证明走城市革命道路不符合中国国情，“城市中心论”行不通</a:t>
            </a:r>
            <a:r>
              <a:rPr lang="zh-CN" altLang="en-US" sz="3200" b="1" dirty="0">
                <a:latin typeface="Arial" panose="020B0604020202020204" pitchFamily="34" charset="0"/>
                <a:ea typeface="黑体" panose="02010609060101010101" pitchFamily="49" charset="-122"/>
              </a:rPr>
              <a:t>。                                                  </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2</a:t>
            </a:r>
            <a:r>
              <a:rPr lang="zh-CN" altLang="en-US" sz="3200" b="1" dirty="0">
                <a:latin typeface="Arial" panose="020B0604020202020204" pitchFamily="34" charset="0"/>
                <a:ea typeface="黑体" panose="02010609060101010101" pitchFamily="49" charset="-122"/>
              </a:rPr>
              <a:t>、</a:t>
            </a:r>
            <a:r>
              <a:rPr lang="zh-CN" altLang="en-US" sz="3200" b="1" dirty="0">
                <a:solidFill>
                  <a:srgbClr val="0000CC"/>
                </a:solidFill>
                <a:latin typeface="Arial" panose="020B0604020202020204" pitchFamily="34" charset="0"/>
                <a:ea typeface="黑体" panose="02010609060101010101" pitchFamily="49" charset="-122"/>
              </a:rPr>
              <a:t>没有解决农民的土地问题，没有同农民革命结合起来</a:t>
            </a:r>
            <a:r>
              <a:rPr lang="zh-CN" altLang="en-US" sz="3200" dirty="0">
                <a:solidFill>
                  <a:schemeClr val="tx2"/>
                </a:solidFill>
                <a:latin typeface="Arial" panose="020B0604020202020204" pitchFamily="34" charset="0"/>
                <a:ea typeface="黑体" panose="02010609060101010101" pitchFamily="49" charset="-122"/>
              </a:rPr>
              <a:t>。</a:t>
            </a:r>
            <a:endParaRPr lang="zh-CN" altLang="en-US" sz="3200" dirty="0">
              <a:solidFill>
                <a:schemeClr val="tx2"/>
              </a:solidFill>
              <a:latin typeface="Arial" panose="020B0604020202020204" pitchFamily="34" charset="0"/>
              <a:ea typeface="黑体" panose="02010609060101010101" pitchFamily="49" charset="-122"/>
            </a:endParaRPr>
          </a:p>
        </p:txBody>
      </p:sp>
      <p:pic>
        <p:nvPicPr>
          <p:cNvPr id="7171" name="Picture 3" descr="南昌起义（画）"/>
          <p:cNvPicPr>
            <a:picLocks noChangeAspect="1"/>
          </p:cNvPicPr>
          <p:nvPr/>
        </p:nvPicPr>
        <p:blipFill>
          <a:blip r:embed="rId1"/>
          <a:stretch>
            <a:fillRect/>
          </a:stretch>
        </p:blipFill>
        <p:spPr>
          <a:xfrm>
            <a:off x="0" y="5334000"/>
            <a:ext cx="9144000" cy="15240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55714">
                                            <p:txEl>
                                              <p:charRg st="0" end="17"/>
                                            </p:txEl>
                                          </p:spTgt>
                                        </p:tgtEl>
                                        <p:attrNameLst>
                                          <p:attrName>style.visibility</p:attrName>
                                        </p:attrNameLst>
                                      </p:cBhvr>
                                      <p:to>
                                        <p:strVal val="visible"/>
                                      </p:to>
                                    </p:set>
                                    <p:animEffect transition="in" filter="blinds(horizontal)">
                                      <p:cBhvr>
                                        <p:cTn id="7" dur="500"/>
                                        <p:tgtEl>
                                          <p:spTgt spid="755714">
                                            <p:txEl>
                                              <p:charRg st="0" end="17"/>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55714">
                                            <p:txEl>
                                              <p:charRg st="17" end="25"/>
                                            </p:txEl>
                                          </p:spTgt>
                                        </p:tgtEl>
                                        <p:attrNameLst>
                                          <p:attrName>style.visibility</p:attrName>
                                        </p:attrNameLst>
                                      </p:cBhvr>
                                      <p:to>
                                        <p:strVal val="visible"/>
                                      </p:to>
                                    </p:set>
                                    <p:animEffect transition="in" filter="blinds(horizontal)">
                                      <p:cBhvr>
                                        <p:cTn id="12" dur="500"/>
                                        <p:tgtEl>
                                          <p:spTgt spid="755714">
                                            <p:txEl>
                                              <p:charRg st="17" end="2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55714">
                                            <p:txEl>
                                              <p:charRg st="25" end="78"/>
                                            </p:txEl>
                                          </p:spTgt>
                                        </p:tgtEl>
                                        <p:attrNameLst>
                                          <p:attrName>style.visibility</p:attrName>
                                        </p:attrNameLst>
                                      </p:cBhvr>
                                      <p:to>
                                        <p:strVal val="visible"/>
                                      </p:to>
                                    </p:set>
                                    <p:animEffect transition="in" filter="blinds(horizontal)">
                                      <p:cBhvr>
                                        <p:cTn id="17" dur="500"/>
                                        <p:tgtEl>
                                          <p:spTgt spid="755714">
                                            <p:txEl>
                                              <p:charRg st="25" end="7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55714">
                                            <p:txEl>
                                              <p:charRg st="78" end="116"/>
                                            </p:txEl>
                                          </p:spTgt>
                                        </p:tgtEl>
                                        <p:attrNameLst>
                                          <p:attrName>style.visibility</p:attrName>
                                        </p:attrNameLst>
                                      </p:cBhvr>
                                      <p:to>
                                        <p:strVal val="visible"/>
                                      </p:to>
                                    </p:set>
                                    <p:animEffect transition="in" filter="blinds(horizontal)">
                                      <p:cBhvr>
                                        <p:cTn id="22" dur="500"/>
                                        <p:tgtEl>
                                          <p:spTgt spid="755714">
                                            <p:txEl>
                                              <p:charRg st="78" end="11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755714">
                                            <p:txEl>
                                              <p:charRg st="116" end="124"/>
                                            </p:txEl>
                                          </p:spTgt>
                                        </p:tgtEl>
                                        <p:attrNameLst>
                                          <p:attrName>style.visibility</p:attrName>
                                        </p:attrNameLst>
                                      </p:cBhvr>
                                      <p:to>
                                        <p:strVal val="visible"/>
                                      </p:to>
                                    </p:set>
                                    <p:animEffect transition="in" filter="blinds(horizontal)">
                                      <p:cBhvr>
                                        <p:cTn id="27" dur="500"/>
                                        <p:tgtEl>
                                          <p:spTgt spid="755714">
                                            <p:txEl>
                                              <p:charRg st="116" end="12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755714">
                                            <p:txEl>
                                              <p:charRg st="124" end="205"/>
                                            </p:txEl>
                                          </p:spTgt>
                                        </p:tgtEl>
                                        <p:attrNameLst>
                                          <p:attrName>style.visibility</p:attrName>
                                        </p:attrNameLst>
                                      </p:cBhvr>
                                      <p:to>
                                        <p:strVal val="visible"/>
                                      </p:to>
                                    </p:set>
                                    <p:animEffect transition="in" filter="blinds(horizontal)">
                                      <p:cBhvr>
                                        <p:cTn id="32" dur="500"/>
                                        <p:tgtEl>
                                          <p:spTgt spid="755714">
                                            <p:txEl>
                                              <p:charRg st="124" end="20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755714">
                                            <p:txEl>
                                              <p:charRg st="205" end="232"/>
                                            </p:txEl>
                                          </p:spTgt>
                                        </p:tgtEl>
                                        <p:attrNameLst>
                                          <p:attrName>style.visibility</p:attrName>
                                        </p:attrNameLst>
                                      </p:cBhvr>
                                      <p:to>
                                        <p:strVal val="visible"/>
                                      </p:to>
                                    </p:set>
                                    <p:animEffect transition="in" filter="blinds(horizontal)">
                                      <p:cBhvr>
                                        <p:cTn id="37" dur="500"/>
                                        <p:tgtEl>
                                          <p:spTgt spid="755714">
                                            <p:txEl>
                                              <p:charRg st="205" end="23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6738" name="Text Box 2"/>
          <p:cNvSpPr txBox="1"/>
          <p:nvPr/>
        </p:nvSpPr>
        <p:spPr>
          <a:xfrm>
            <a:off x="0" y="0"/>
            <a:ext cx="9144000" cy="7161530"/>
          </a:xfrm>
          <a:prstGeom prst="rect">
            <a:avLst/>
          </a:prstGeom>
          <a:noFill/>
          <a:ln w="9525">
            <a:noFill/>
          </a:ln>
        </p:spPr>
        <p:txBody>
          <a:bodyPr>
            <a:spAutoFit/>
          </a:bodyPr>
          <a:p>
            <a:pPr>
              <a:lnSpc>
                <a:spcPct val="95000"/>
              </a:lnSpc>
            </a:pPr>
            <a:r>
              <a:rPr lang="zh-CN" altLang="en-US" sz="3600" b="1" dirty="0">
                <a:solidFill>
                  <a:srgbClr val="0000CC"/>
                </a:solidFill>
                <a:latin typeface="Arial" panose="020B0604020202020204" pitchFamily="34" charset="0"/>
                <a:ea typeface="黑体" panose="02010609060101010101" pitchFamily="49" charset="-122"/>
              </a:rPr>
              <a:t>二、土地革命</a:t>
            </a:r>
            <a:endParaRPr lang="zh-CN" altLang="en-US" sz="3600" b="1" dirty="0">
              <a:solidFill>
                <a:srgbClr val="0000CC"/>
              </a:solidFill>
              <a:latin typeface="Arial" panose="020B0604020202020204" pitchFamily="34" charset="0"/>
              <a:ea typeface="黑体" panose="02010609060101010101" pitchFamily="49" charset="-122"/>
            </a:endParaRPr>
          </a:p>
          <a:p>
            <a:pPr>
              <a:lnSpc>
                <a:spcPct val="95000"/>
              </a:lnSpc>
            </a:pPr>
            <a:r>
              <a:rPr lang="zh-CN" altLang="en-US" sz="3200" b="1" dirty="0">
                <a:latin typeface="Arial" panose="020B0604020202020204" pitchFamily="34" charset="0"/>
                <a:ea typeface="黑体" panose="02010609060101010101" pitchFamily="49" charset="-122"/>
              </a:rPr>
              <a:t>（一）</a:t>
            </a:r>
            <a:r>
              <a:rPr lang="zh-CN" altLang="en-US" sz="3200" b="1" dirty="0">
                <a:solidFill>
                  <a:srgbClr val="FF0000"/>
                </a:solidFill>
                <a:latin typeface="Arial" panose="020B0604020202020204" pitchFamily="34" charset="0"/>
                <a:ea typeface="黑体" panose="02010609060101010101" pitchFamily="49" charset="-122"/>
              </a:rPr>
              <a:t>八七会议</a:t>
            </a:r>
            <a:r>
              <a:rPr lang="zh-CN" altLang="en-US" sz="3200" b="1" dirty="0">
                <a:latin typeface="Arial" panose="020B0604020202020204" pitchFamily="34" charset="0"/>
                <a:ea typeface="黑体" panose="02010609060101010101" pitchFamily="49" charset="-122"/>
              </a:rPr>
              <a:t>：</a:t>
            </a:r>
            <a:r>
              <a:rPr lang="zh-CN" altLang="en-US" sz="3200" dirty="0">
                <a:solidFill>
                  <a:schemeClr val="tx2"/>
                </a:solidFill>
                <a:latin typeface="Arial" panose="020B0604020202020204" pitchFamily="34" charset="0"/>
                <a:ea typeface="黑体" panose="02010609060101010101" pitchFamily="49" charset="-122"/>
              </a:rPr>
              <a:t> </a:t>
            </a:r>
            <a:endParaRPr lang="zh-CN" altLang="en-US" sz="3200" dirty="0">
              <a:solidFill>
                <a:schemeClr val="tx2"/>
              </a:solidFill>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1</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时间</a:t>
            </a:r>
            <a:r>
              <a:rPr lang="zh-CN" altLang="en-US" sz="3200" b="1" dirty="0">
                <a:latin typeface="Arial" panose="020B0604020202020204" pitchFamily="34" charset="0"/>
                <a:ea typeface="黑体" panose="02010609060101010101" pitchFamily="49" charset="-122"/>
              </a:rPr>
              <a:t>：</a:t>
            </a:r>
            <a:r>
              <a:rPr lang="en-US" altLang="zh-CN" sz="3200" b="1" dirty="0">
                <a:latin typeface="Arial" panose="020B0604020202020204" pitchFamily="34" charset="0"/>
                <a:ea typeface="黑体" panose="02010609060101010101" pitchFamily="49" charset="-122"/>
              </a:rPr>
              <a:t>1927</a:t>
            </a:r>
            <a:r>
              <a:rPr lang="zh-CN" altLang="en-US" sz="3200" b="1" dirty="0">
                <a:latin typeface="Arial" panose="020B0604020202020204" pitchFamily="34" charset="0"/>
                <a:ea typeface="黑体" panose="02010609060101010101" pitchFamily="49" charset="-122"/>
              </a:rPr>
              <a:t>年</a:t>
            </a:r>
            <a:r>
              <a:rPr lang="en-US" altLang="zh-CN" sz="3200" b="1" dirty="0">
                <a:latin typeface="Arial" panose="020B0604020202020204" pitchFamily="34" charset="0"/>
                <a:ea typeface="黑体" panose="02010609060101010101" pitchFamily="49" charset="-122"/>
              </a:rPr>
              <a:t>8</a:t>
            </a:r>
            <a:r>
              <a:rPr lang="zh-CN" altLang="en-US" sz="3200" b="1" dirty="0">
                <a:latin typeface="Arial" panose="020B0604020202020204" pitchFamily="34" charset="0"/>
                <a:ea typeface="黑体" panose="02010609060101010101" pitchFamily="49" charset="-122"/>
              </a:rPr>
              <a:t>月</a:t>
            </a:r>
            <a:r>
              <a:rPr lang="en-US" altLang="zh-CN" sz="3200" b="1" dirty="0">
                <a:latin typeface="Arial" panose="020B0604020202020204" pitchFamily="34" charset="0"/>
                <a:ea typeface="黑体" panose="02010609060101010101" pitchFamily="49" charset="-122"/>
              </a:rPr>
              <a:t>7</a:t>
            </a:r>
            <a:r>
              <a:rPr lang="zh-CN" altLang="en-US" sz="3200" b="1" dirty="0">
                <a:latin typeface="Arial" panose="020B0604020202020204" pitchFamily="34" charset="0"/>
                <a:ea typeface="黑体" panose="02010609060101010101" pitchFamily="49" charset="-122"/>
              </a:rPr>
              <a:t>日</a:t>
            </a:r>
            <a:r>
              <a:rPr lang="zh-CN" altLang="en-US" sz="3200" dirty="0">
                <a:latin typeface="Arial" panose="020B0604020202020204" pitchFamily="34" charset="0"/>
                <a:ea typeface="黑体" panose="02010609060101010101" pitchFamily="49" charset="-122"/>
              </a:rPr>
              <a:t>  </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2</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地点</a:t>
            </a:r>
            <a:r>
              <a:rPr lang="zh-CN" altLang="en-US" sz="3200" b="1" dirty="0">
                <a:latin typeface="Arial" panose="020B0604020202020204" pitchFamily="34" charset="0"/>
                <a:ea typeface="黑体" panose="02010609060101010101" pitchFamily="49" charset="-122"/>
              </a:rPr>
              <a:t>：汉口</a:t>
            </a:r>
            <a:r>
              <a:rPr lang="zh-CN" altLang="en-US" sz="3200" dirty="0">
                <a:latin typeface="Arial" panose="020B0604020202020204" pitchFamily="34" charset="0"/>
                <a:ea typeface="黑体" panose="02010609060101010101" pitchFamily="49" charset="-122"/>
              </a:rPr>
              <a:t>                                                                                            </a:t>
            </a:r>
            <a:endParaRPr lang="zh-CN" altLang="en-US" sz="3200"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3</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内容</a:t>
            </a:r>
            <a:r>
              <a:rPr lang="zh-CN" altLang="en-US" sz="3200" b="1" dirty="0">
                <a:latin typeface="Arial" panose="020B0604020202020204" pitchFamily="34" charset="0"/>
                <a:ea typeface="黑体" panose="02010609060101010101" pitchFamily="49" charset="-122"/>
              </a:rPr>
              <a:t>：</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①</a:t>
            </a:r>
            <a:r>
              <a:rPr lang="zh-CN" altLang="en-US" sz="3200" b="1" dirty="0">
                <a:latin typeface="Arial" panose="020B0604020202020204" pitchFamily="34" charset="0"/>
                <a:ea typeface="黑体" panose="02010609060101010101" pitchFamily="49" charset="-122"/>
              </a:rPr>
              <a:t>清算了陈独秀的右倾错误；                                       </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②</a:t>
            </a:r>
            <a:r>
              <a:rPr lang="zh-CN" altLang="en-US" sz="3200" b="1" dirty="0">
                <a:latin typeface="Arial" panose="020B0604020202020204" pitchFamily="34" charset="0"/>
                <a:ea typeface="黑体" panose="02010609060101010101" pitchFamily="49" charset="-122"/>
              </a:rPr>
              <a:t>确定开展土地革命</a:t>
            </a:r>
            <a:r>
              <a:rPr lang="zh-CN" altLang="en-US" sz="3200" b="1" dirty="0">
                <a:latin typeface="Arial" panose="020B0604020202020204" pitchFamily="34" charset="0"/>
                <a:ea typeface="楷体_GB2312" pitchFamily="49" charset="-122"/>
              </a:rPr>
              <a:t>（在农村）</a:t>
            </a:r>
            <a:r>
              <a:rPr lang="zh-CN" altLang="en-US" sz="3200" b="1" dirty="0">
                <a:latin typeface="Arial" panose="020B0604020202020204" pitchFamily="34" charset="0"/>
                <a:ea typeface="黑体" panose="02010609060101010101" pitchFamily="49" charset="-122"/>
              </a:rPr>
              <a:t>和武装反抗国民党统治</a:t>
            </a:r>
            <a:r>
              <a:rPr lang="zh-CN" altLang="en-US" sz="3200" b="1" dirty="0">
                <a:latin typeface="Arial" panose="020B0604020202020204" pitchFamily="34" charset="0"/>
                <a:ea typeface="楷体_GB2312" pitchFamily="49" charset="-122"/>
              </a:rPr>
              <a:t>（在城市）</a:t>
            </a:r>
            <a:r>
              <a:rPr lang="zh-CN" altLang="en-US" sz="3200" b="1" dirty="0">
                <a:latin typeface="Arial" panose="020B0604020202020204" pitchFamily="34" charset="0"/>
                <a:ea typeface="黑体" panose="02010609060101010101" pitchFamily="49" charset="-122"/>
              </a:rPr>
              <a:t>发动武装起义</a:t>
            </a:r>
            <a:r>
              <a:rPr lang="zh-CN" altLang="en-US" sz="3200" b="1" dirty="0">
                <a:latin typeface="Arial" panose="020B0604020202020204" pitchFamily="34" charset="0"/>
                <a:ea typeface="楷体_GB2312" pitchFamily="49" charset="-122"/>
              </a:rPr>
              <a:t>（秋收起义）。</a:t>
            </a:r>
            <a:r>
              <a:rPr lang="zh-CN" altLang="en-US" sz="3200" b="1" dirty="0">
                <a:latin typeface="Arial" panose="020B0604020202020204" pitchFamily="34" charset="0"/>
                <a:ea typeface="黑体" panose="02010609060101010101" pitchFamily="49" charset="-122"/>
              </a:rPr>
              <a:t>                       </a:t>
            </a:r>
            <a:r>
              <a:rPr lang="zh-CN" altLang="en-US" sz="3200" b="1" dirty="0">
                <a:ea typeface="黑体" panose="02010609060101010101" pitchFamily="49" charset="-122"/>
                <a:sym typeface="+mn-ea"/>
              </a:rPr>
              <a:t>的总方针； </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ea typeface="黑体" panose="02010609060101010101" pitchFamily="49" charset="-122"/>
                <a:sym typeface="+mn-ea"/>
              </a:rPr>
              <a:t>③</a:t>
            </a:r>
            <a:r>
              <a:rPr lang="zh-CN" altLang="en-US" sz="3200" b="1" dirty="0">
                <a:ea typeface="黑体" panose="02010609060101010101" pitchFamily="49" charset="-122"/>
                <a:sym typeface="+mn-ea"/>
              </a:rPr>
              <a:t>决定秋收时节</a:t>
            </a:r>
            <a:r>
              <a:rPr lang="zh-CN" altLang="en-US" sz="3200" b="1" dirty="0">
                <a:latin typeface="Arial" panose="020B0604020202020204" pitchFamily="34" charset="0"/>
                <a:ea typeface="黑体" panose="02010609060101010101" pitchFamily="49" charset="-122"/>
              </a:rPr>
              <a:t>                      </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④</a:t>
            </a:r>
            <a:r>
              <a:rPr lang="zh-CN" altLang="en-US" sz="3200" b="1" dirty="0">
                <a:solidFill>
                  <a:srgbClr val="FF0000"/>
                </a:solidFill>
                <a:latin typeface="Arial" panose="020B0604020202020204" pitchFamily="34" charset="0"/>
                <a:ea typeface="黑体" panose="02010609060101010101" pitchFamily="49" charset="-122"/>
              </a:rPr>
              <a:t>提出了“枪杆子里出政权”的思想</a:t>
            </a:r>
            <a:r>
              <a:rPr lang="zh-CN" altLang="en-US" sz="3200" b="1" dirty="0">
                <a:latin typeface="Arial" panose="020B0604020202020204" pitchFamily="34" charset="0"/>
                <a:ea typeface="楷体_GB2312" pitchFamily="49" charset="-122"/>
              </a:rPr>
              <a:t>（毛泽东）。</a:t>
            </a:r>
            <a:r>
              <a:rPr lang="zh-CN" altLang="en-US" sz="3200" b="1" dirty="0">
                <a:latin typeface="Arial" panose="020B0604020202020204" pitchFamily="34" charset="0"/>
                <a:ea typeface="黑体" panose="02010609060101010101" pitchFamily="49" charset="-122"/>
              </a:rPr>
              <a:t>                                         </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4</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意义</a:t>
            </a:r>
            <a:r>
              <a:rPr lang="zh-CN" altLang="en-US" sz="3200" b="1" dirty="0">
                <a:latin typeface="Arial" panose="020B0604020202020204" pitchFamily="34" charset="0"/>
                <a:ea typeface="黑体" panose="02010609060101010101" pitchFamily="49" charset="-122"/>
              </a:rPr>
              <a:t>：这次会议</a:t>
            </a:r>
            <a:r>
              <a:rPr lang="zh-CN" altLang="en-US" sz="3200" b="1" dirty="0">
                <a:solidFill>
                  <a:srgbClr val="0000CC"/>
                </a:solidFill>
                <a:latin typeface="Arial" panose="020B0604020202020204" pitchFamily="34" charset="0"/>
                <a:ea typeface="黑体" panose="02010609060101010101" pitchFamily="49" charset="-122"/>
              </a:rPr>
              <a:t>给正处于思想紊乱、组织涣散中的中国共产党指明了前进的方向</a:t>
            </a:r>
            <a:r>
              <a:rPr lang="zh-CN" altLang="en-US" sz="3200" b="1" dirty="0">
                <a:latin typeface="Arial" panose="020B0604020202020204" pitchFamily="34" charset="0"/>
                <a:ea typeface="黑体" panose="02010609060101010101" pitchFamily="49" charset="-122"/>
              </a:rPr>
              <a:t>。</a:t>
            </a:r>
            <a:endParaRPr lang="zh-CN" altLang="en-US" sz="3200" b="1" dirty="0">
              <a:latin typeface="Arial" panose="020B0604020202020204" pitchFamily="34" charset="0"/>
              <a:ea typeface="黑体" panose="02010609060101010101" pitchFamily="49" charset="-122"/>
            </a:endParaRPr>
          </a:p>
          <a:p>
            <a:pPr>
              <a:lnSpc>
                <a:spcPct val="95000"/>
              </a:lnSpc>
            </a:pPr>
            <a:r>
              <a:rPr lang="zh-CN" altLang="en-US" sz="3200" b="1" dirty="0">
                <a:latin typeface="Arial" panose="020B0604020202020204" pitchFamily="34" charset="0"/>
                <a:ea typeface="黑体" panose="02010609060101010101" pitchFamily="49" charset="-122"/>
              </a:rPr>
              <a:t>（二）</a:t>
            </a:r>
            <a:r>
              <a:rPr lang="zh-CN" altLang="en-US" sz="3200" b="1" dirty="0">
                <a:solidFill>
                  <a:srgbClr val="FF0000"/>
                </a:solidFill>
                <a:latin typeface="Arial" panose="020B0604020202020204" pitchFamily="34" charset="0"/>
                <a:ea typeface="黑体" panose="02010609060101010101" pitchFamily="49" charset="-122"/>
              </a:rPr>
              <a:t>秋收起义</a:t>
            </a:r>
            <a:r>
              <a:rPr lang="zh-CN" altLang="en-US" sz="3200" b="1" dirty="0">
                <a:latin typeface="Arial" panose="020B0604020202020204" pitchFamily="34" charset="0"/>
                <a:ea typeface="黑体" panose="02010609060101010101" pitchFamily="49" charset="-122"/>
              </a:rPr>
              <a:t>：</a:t>
            </a:r>
            <a:r>
              <a:rPr lang="zh-CN" altLang="en-US" sz="3200" dirty="0">
                <a:solidFill>
                  <a:schemeClr val="tx2"/>
                </a:solidFill>
                <a:latin typeface="Arial" panose="020B0604020202020204" pitchFamily="34" charset="0"/>
                <a:ea typeface="黑体" panose="02010609060101010101" pitchFamily="49" charset="-122"/>
              </a:rPr>
              <a:t> </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1</a:t>
            </a:r>
            <a:r>
              <a:rPr lang="zh-CN" altLang="en-US" sz="3200" b="1" dirty="0">
                <a:latin typeface="Arial" panose="020B0604020202020204" pitchFamily="34" charset="0"/>
                <a:ea typeface="黑体" panose="02010609060101010101" pitchFamily="49" charset="-122"/>
              </a:rPr>
              <a:t>、时间：</a:t>
            </a:r>
            <a:r>
              <a:rPr lang="en-US" altLang="zh-CN" sz="3200" b="1" dirty="0">
                <a:latin typeface="Arial" panose="020B0604020202020204" pitchFamily="34" charset="0"/>
                <a:ea typeface="黑体" panose="02010609060101010101" pitchFamily="49" charset="-122"/>
              </a:rPr>
              <a:t>1927</a:t>
            </a:r>
            <a:r>
              <a:rPr lang="zh-CN" altLang="en-US" sz="3200" b="1" dirty="0">
                <a:latin typeface="Arial" panose="020B0604020202020204" pitchFamily="34" charset="0"/>
                <a:ea typeface="黑体" panose="02010609060101010101" pitchFamily="49" charset="-122"/>
              </a:rPr>
              <a:t>年</a:t>
            </a:r>
            <a:r>
              <a:rPr lang="en-US" altLang="zh-CN" sz="3200" b="1" dirty="0">
                <a:latin typeface="Arial" panose="020B0604020202020204" pitchFamily="34" charset="0"/>
                <a:ea typeface="黑体" panose="02010609060101010101" pitchFamily="49" charset="-122"/>
              </a:rPr>
              <a:t>9</a:t>
            </a:r>
            <a:r>
              <a:rPr lang="zh-CN" altLang="en-US" sz="3200" b="1" dirty="0">
                <a:latin typeface="Arial" panose="020B0604020202020204" pitchFamily="34" charset="0"/>
                <a:ea typeface="黑体" panose="02010609060101010101" pitchFamily="49" charset="-122"/>
              </a:rPr>
              <a:t>月</a:t>
            </a:r>
            <a:endParaRPr lang="zh-CN" altLang="en-US" sz="3200" b="1" dirty="0">
              <a:latin typeface="Arial" panose="020B0604020202020204" pitchFamily="34" charset="0"/>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56738">
                                            <p:txEl>
                                              <p:charRg st="7" end="17"/>
                                            </p:txEl>
                                          </p:spTgt>
                                        </p:tgtEl>
                                        <p:attrNameLst>
                                          <p:attrName>style.visibility</p:attrName>
                                        </p:attrNameLst>
                                      </p:cBhvr>
                                      <p:to>
                                        <p:strVal val="visible"/>
                                      </p:to>
                                    </p:set>
                                    <p:animEffect transition="in" filter="blinds(horizontal)">
                                      <p:cBhvr>
                                        <p:cTn id="7" dur="500"/>
                                        <p:tgtEl>
                                          <p:spTgt spid="756738">
                                            <p:txEl>
                                              <p:charRg st="7" end="17"/>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56738">
                                            <p:txEl>
                                              <p:charRg st="17" end="34"/>
                                            </p:txEl>
                                          </p:spTgt>
                                        </p:tgtEl>
                                        <p:attrNameLst>
                                          <p:attrName>style.visibility</p:attrName>
                                        </p:attrNameLst>
                                      </p:cBhvr>
                                      <p:to>
                                        <p:strVal val="visible"/>
                                      </p:to>
                                    </p:set>
                                    <p:animEffect transition="in" filter="blinds(horizontal)">
                                      <p:cBhvr>
                                        <p:cTn id="12" dur="500"/>
                                        <p:tgtEl>
                                          <p:spTgt spid="756738">
                                            <p:txEl>
                                              <p:charRg st="17" end="3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56738">
                                            <p:txEl>
                                              <p:charRg st="34" end="134"/>
                                            </p:txEl>
                                          </p:spTgt>
                                        </p:tgtEl>
                                        <p:attrNameLst>
                                          <p:attrName>style.visibility</p:attrName>
                                        </p:attrNameLst>
                                      </p:cBhvr>
                                      <p:to>
                                        <p:strVal val="visible"/>
                                      </p:to>
                                    </p:set>
                                    <p:animEffect transition="in" filter="blinds(horizontal)">
                                      <p:cBhvr>
                                        <p:cTn id="17" dur="500"/>
                                        <p:tgtEl>
                                          <p:spTgt spid="756738">
                                            <p:txEl>
                                              <p:charRg st="34" end="13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56738">
                                            <p:txEl>
                                              <p:charRg st="134" end="140"/>
                                            </p:txEl>
                                          </p:spTgt>
                                        </p:tgtEl>
                                        <p:attrNameLst>
                                          <p:attrName>style.visibility</p:attrName>
                                        </p:attrNameLst>
                                      </p:cBhvr>
                                      <p:to>
                                        <p:strVal val="visible"/>
                                      </p:to>
                                    </p:set>
                                    <p:animEffect transition="in" filter="blinds(horizontal)">
                                      <p:cBhvr>
                                        <p:cTn id="22" dur="500"/>
                                        <p:tgtEl>
                                          <p:spTgt spid="756738">
                                            <p:txEl>
                                              <p:charRg st="134" end="14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756738">
                                            <p:txEl>
                                              <p:charRg st="140" end="193"/>
                                            </p:txEl>
                                          </p:spTgt>
                                        </p:tgtEl>
                                        <p:attrNameLst>
                                          <p:attrName>style.visibility</p:attrName>
                                        </p:attrNameLst>
                                      </p:cBhvr>
                                      <p:to>
                                        <p:strVal val="visible"/>
                                      </p:to>
                                    </p:set>
                                    <p:animEffect transition="in" filter="blinds(horizontal)">
                                      <p:cBhvr>
                                        <p:cTn id="27" dur="500"/>
                                        <p:tgtEl>
                                          <p:spTgt spid="756738">
                                            <p:txEl>
                                              <p:charRg st="140" end="19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756738">
                                            <p:txEl>
                                              <p:charRg st="193" end="229"/>
                                            </p:txEl>
                                          </p:spTgt>
                                        </p:tgtEl>
                                        <p:attrNameLst>
                                          <p:attrName>style.visibility</p:attrName>
                                        </p:attrNameLst>
                                      </p:cBhvr>
                                      <p:to>
                                        <p:strVal val="visible"/>
                                      </p:to>
                                    </p:set>
                                    <p:animEffect transition="in" filter="blinds(horizontal)">
                                      <p:cBhvr>
                                        <p:cTn id="32" dur="500"/>
                                        <p:tgtEl>
                                          <p:spTgt spid="756738">
                                            <p:txEl>
                                              <p:charRg st="193" end="22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756738">
                                            <p:txEl>
                                              <p:charRg st="8" end="8"/>
                                            </p:txEl>
                                          </p:spTgt>
                                        </p:tgtEl>
                                        <p:attrNameLst>
                                          <p:attrName>style.visibility</p:attrName>
                                        </p:attrNameLst>
                                      </p:cBhvr>
                                      <p:to>
                                        <p:strVal val="visible"/>
                                      </p:to>
                                    </p:set>
                                    <p:animEffect transition="in" filter="blinds(horizontal)">
                                      <p:cBhvr>
                                        <p:cTn id="37" dur="500"/>
                                        <p:tgtEl>
                                          <p:spTgt spid="756738">
                                            <p:txEl>
                                              <p:char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756738">
                                            <p:txEl>
                                              <p:charRg st="295" end="359"/>
                                            </p:txEl>
                                          </p:spTgt>
                                        </p:tgtEl>
                                        <p:attrNameLst>
                                          <p:attrName>style.visibility</p:attrName>
                                        </p:attrNameLst>
                                      </p:cBhvr>
                                      <p:to>
                                        <p:strVal val="visible"/>
                                      </p:to>
                                    </p:set>
                                    <p:animEffect transition="in" filter="blinds(horizontal)">
                                      <p:cBhvr>
                                        <p:cTn id="42" dur="500"/>
                                        <p:tgtEl>
                                          <p:spTgt spid="756738">
                                            <p:txEl>
                                              <p:charRg st="295" end="35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756738">
                                            <p:txEl>
                                              <p:charRg st="359" end="398"/>
                                            </p:txEl>
                                          </p:spTgt>
                                        </p:tgtEl>
                                        <p:attrNameLst>
                                          <p:attrName>style.visibility</p:attrName>
                                        </p:attrNameLst>
                                      </p:cBhvr>
                                      <p:to>
                                        <p:strVal val="visible"/>
                                      </p:to>
                                    </p:set>
                                    <p:animEffect transition="in" filter="blinds(horizontal)">
                                      <p:cBhvr>
                                        <p:cTn id="47" dur="500"/>
                                        <p:tgtEl>
                                          <p:spTgt spid="756738">
                                            <p:txEl>
                                              <p:charRg st="359" end="39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756738">
                                            <p:txEl>
                                              <p:charRg st="398" end="408"/>
                                            </p:txEl>
                                          </p:spTgt>
                                        </p:tgtEl>
                                        <p:attrNameLst>
                                          <p:attrName>style.visibility</p:attrName>
                                        </p:attrNameLst>
                                      </p:cBhvr>
                                      <p:to>
                                        <p:strVal val="visible"/>
                                      </p:to>
                                    </p:set>
                                    <p:animEffect transition="in" filter="blinds(horizontal)">
                                      <p:cBhvr>
                                        <p:cTn id="52" dur="500"/>
                                        <p:tgtEl>
                                          <p:spTgt spid="756738">
                                            <p:txEl>
                                              <p:charRg st="398" end="40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756738">
                                            <p:txEl>
                                              <p:charRg st="408" end="421"/>
                                            </p:txEl>
                                          </p:spTgt>
                                        </p:tgtEl>
                                        <p:attrNameLst>
                                          <p:attrName>style.visibility</p:attrName>
                                        </p:attrNameLst>
                                      </p:cBhvr>
                                      <p:to>
                                        <p:strVal val="visible"/>
                                      </p:to>
                                    </p:set>
                                    <p:animEffect transition="in" filter="blinds(horizontal)">
                                      <p:cBhvr>
                                        <p:cTn id="57" dur="500"/>
                                        <p:tgtEl>
                                          <p:spTgt spid="756738">
                                            <p:txEl>
                                              <p:charRg st="408" end="42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8786" name="Text Box 2"/>
          <p:cNvSpPr txBox="1"/>
          <p:nvPr/>
        </p:nvSpPr>
        <p:spPr>
          <a:xfrm>
            <a:off x="0" y="0"/>
            <a:ext cx="9144000" cy="7152640"/>
          </a:xfrm>
          <a:prstGeom prst="rect">
            <a:avLst/>
          </a:prstGeom>
          <a:noFill/>
          <a:ln w="9525">
            <a:noFill/>
          </a:ln>
        </p:spPr>
        <p:txBody>
          <a:bodyPr>
            <a:spAutoFit/>
          </a:bodyPr>
          <a:p>
            <a:pPr>
              <a:lnSpc>
                <a:spcPct val="95000"/>
              </a:lnSpc>
            </a:pPr>
            <a:r>
              <a:rPr lang="en-US" altLang="zh-CN" sz="3200" b="1" dirty="0">
                <a:latin typeface="Arial" panose="020B0604020202020204" pitchFamily="34" charset="0"/>
                <a:ea typeface="黑体" panose="02010609060101010101" pitchFamily="49" charset="-122"/>
              </a:rPr>
              <a:t>2</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领导人</a:t>
            </a:r>
            <a:r>
              <a:rPr lang="zh-CN" altLang="en-US" sz="3200" b="1" dirty="0">
                <a:latin typeface="Arial" panose="020B0604020202020204" pitchFamily="34" charset="0"/>
                <a:ea typeface="黑体" panose="02010609060101010101" pitchFamily="49" charset="-122"/>
              </a:rPr>
              <a:t>：毛泽东</a:t>
            </a:r>
            <a:endParaRPr lang="zh-CN" altLang="en-US" sz="3200"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3</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军队</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工农革命军</a:t>
            </a:r>
            <a:r>
              <a:rPr lang="en-US" altLang="zh-CN" sz="3200" b="1">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原因</a:t>
            </a:r>
            <a:r>
              <a:rPr lang="zh-CN" altLang="en-US" sz="3200" b="1" dirty="0">
                <a:latin typeface="Arial" panose="020B0604020202020204" pitchFamily="34" charset="0"/>
                <a:ea typeface="黑体" panose="02010609060101010101" pitchFamily="49" charset="-122"/>
              </a:rPr>
              <a:t>：中共从依赖国民党军队到依靠工农群众的变化。</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4</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地点</a:t>
            </a:r>
            <a:r>
              <a:rPr lang="zh-CN" altLang="en-US" sz="3200" b="1" dirty="0">
                <a:latin typeface="Arial" panose="020B0604020202020204" pitchFamily="34" charset="0"/>
                <a:ea typeface="黑体" panose="02010609060101010101" pitchFamily="49" charset="-122"/>
              </a:rPr>
              <a:t>：湘赣边界</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5</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经过</a:t>
            </a:r>
            <a:r>
              <a:rPr lang="zh-CN" altLang="en-US" sz="3200" b="1" dirty="0">
                <a:latin typeface="Arial" panose="020B0604020202020204" pitchFamily="34" charset="0"/>
                <a:ea typeface="黑体" panose="02010609060101010101" pitchFamily="49" charset="-122"/>
              </a:rPr>
              <a:t>：</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solidFill>
                  <a:schemeClr val="tx2"/>
                </a:solidFill>
                <a:latin typeface="Arial" panose="020B0604020202020204" pitchFamily="34" charset="0"/>
                <a:ea typeface="黑体" panose="02010609060101010101" pitchFamily="49" charset="-122"/>
              </a:rPr>
              <a:t>①</a:t>
            </a:r>
            <a:r>
              <a:rPr lang="zh-CN" altLang="en-US" sz="3200" b="1" dirty="0">
                <a:latin typeface="Arial" panose="020B0604020202020204" pitchFamily="34" charset="0"/>
                <a:ea typeface="黑体" panose="02010609060101010101" pitchFamily="49" charset="-122"/>
              </a:rPr>
              <a:t>起义军进攻中心城市长沙受挫</a:t>
            </a:r>
            <a:r>
              <a:rPr lang="en-US" altLang="zh-CN" sz="3200" b="1" dirty="0">
                <a:latin typeface="Arial" panose="020B0604020202020204" pitchFamily="34" charset="0"/>
                <a:ea typeface="黑体" panose="02010609060101010101" pitchFamily="49" charset="-122"/>
              </a:rPr>
              <a:t>(</a:t>
            </a:r>
            <a:r>
              <a:rPr lang="zh-CN" altLang="en-US" sz="3200" b="1" dirty="0">
                <a:latin typeface="Arial" panose="020B0604020202020204" pitchFamily="34" charset="0"/>
                <a:ea typeface="黑体" panose="02010609060101010101" pitchFamily="49" charset="-122"/>
              </a:rPr>
              <a:t>秋收起义失败</a:t>
            </a:r>
            <a:r>
              <a:rPr lang="en-US" altLang="zh-CN" sz="3200" b="1">
                <a:latin typeface="Arial" panose="020B0604020202020204" pitchFamily="34" charset="0"/>
                <a:ea typeface="黑体" panose="02010609060101010101" pitchFamily="49" charset="-122"/>
              </a:rPr>
              <a:t>)</a:t>
            </a:r>
            <a:endParaRPr lang="en-US" altLang="zh-CN" sz="3200" b="1">
              <a:latin typeface="Arial" panose="020B0604020202020204" pitchFamily="34" charset="0"/>
              <a:ea typeface="黑体" panose="02010609060101010101" pitchFamily="49" charset="-122"/>
            </a:endParaRPr>
          </a:p>
          <a:p>
            <a:r>
              <a:rPr lang="en-US" altLang="zh-CN" sz="3200" b="1">
                <a:latin typeface="Arial" panose="020B0604020202020204" pitchFamily="34" charset="0"/>
                <a:ea typeface="黑体" panose="02010609060101010101" pitchFamily="49" charset="-122"/>
              </a:rPr>
              <a:t>a.</a:t>
            </a:r>
            <a:r>
              <a:rPr lang="zh-CN" altLang="en-US" sz="3200" b="1" dirty="0">
                <a:solidFill>
                  <a:srgbClr val="0000CC"/>
                </a:solidFill>
                <a:latin typeface="Arial" panose="020B0604020202020204" pitchFamily="34" charset="0"/>
                <a:ea typeface="黑体" panose="02010609060101010101" pitchFamily="49" charset="-122"/>
              </a:rPr>
              <a:t>败因</a:t>
            </a:r>
            <a:r>
              <a:rPr lang="zh-CN" altLang="en-US" sz="3200" b="1" dirty="0">
                <a:latin typeface="Arial" panose="020B0604020202020204" pitchFamily="34" charset="0"/>
                <a:ea typeface="黑体" panose="02010609060101010101" pitchFamily="49" charset="-122"/>
              </a:rPr>
              <a:t>：因为长沙敌人力量强大；</a:t>
            </a:r>
            <a:endParaRPr lang="zh-CN" altLang="en-US" sz="3200" b="1" dirty="0">
              <a:latin typeface="Arial" panose="020B0604020202020204" pitchFamily="34" charset="0"/>
              <a:ea typeface="黑体" panose="02010609060101010101" pitchFamily="49" charset="-122"/>
            </a:endParaRPr>
          </a:p>
          <a:p>
            <a:r>
              <a:rPr lang="en-US" altLang="zh-CN" sz="3200" b="1">
                <a:latin typeface="Arial" panose="020B0604020202020204" pitchFamily="34" charset="0"/>
                <a:ea typeface="黑体" panose="02010609060101010101" pitchFamily="49" charset="-122"/>
              </a:rPr>
              <a:t>c.</a:t>
            </a:r>
            <a:r>
              <a:rPr lang="zh-CN" altLang="en-US" sz="3200" b="1" dirty="0">
                <a:solidFill>
                  <a:srgbClr val="0000CC"/>
                </a:solidFill>
                <a:latin typeface="Arial" panose="020B0604020202020204" pitchFamily="34" charset="0"/>
                <a:ea typeface="黑体" panose="02010609060101010101" pitchFamily="49" charset="-122"/>
              </a:rPr>
              <a:t>教训</a:t>
            </a:r>
            <a:r>
              <a:rPr lang="zh-CN" altLang="en-US" sz="3200" b="1" dirty="0">
                <a:latin typeface="Arial" panose="020B0604020202020204" pitchFamily="34" charset="0"/>
                <a:ea typeface="黑体" panose="02010609060101010101" pitchFamily="49" charset="-122"/>
              </a:rPr>
              <a:t>：城市革命道路不符合中国国情。</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en-US" sz="3200" b="1">
                <a:solidFill>
                  <a:schemeClr val="tx2"/>
                </a:solidFill>
                <a:latin typeface="Arial" panose="020B0604020202020204" pitchFamily="34" charset="0"/>
                <a:ea typeface="黑体" panose="02010609060101010101" pitchFamily="49" charset="-122"/>
              </a:rPr>
              <a:t>②</a:t>
            </a:r>
            <a:r>
              <a:rPr lang="zh-CN" altLang="en-US" sz="3200" b="1" dirty="0">
                <a:latin typeface="Arial" panose="020B0604020202020204" pitchFamily="34" charset="0"/>
                <a:ea typeface="黑体" panose="02010609060101010101" pitchFamily="49" charset="-122"/>
              </a:rPr>
              <a:t>毛泽东决定放弃攻取长沙的计划，改向敌人防守薄弱的山区进军（</a:t>
            </a:r>
            <a:r>
              <a:rPr lang="zh-CN" altLang="en-US" sz="3200" b="1" dirty="0">
                <a:solidFill>
                  <a:srgbClr val="FF0000"/>
                </a:solidFill>
                <a:latin typeface="Arial" panose="020B0604020202020204" pitchFamily="34" charset="0"/>
                <a:ea typeface="黑体" panose="02010609060101010101" pitchFamily="49" charset="-122"/>
              </a:rPr>
              <a:t>文家市决策：重新制定了农村包围城市最后夺取政权的革命道路</a:t>
            </a:r>
            <a:endParaRPr lang="zh-CN" altLang="en-US" sz="3200" b="1" dirty="0">
              <a:solidFill>
                <a:srgbClr val="FF0000"/>
              </a:solidFill>
              <a:latin typeface="Arial" panose="020B0604020202020204" pitchFamily="34" charset="0"/>
              <a:ea typeface="黑体" panose="02010609060101010101" pitchFamily="49" charset="-122"/>
            </a:endParaRPr>
          </a:p>
          <a:p>
            <a:pPr>
              <a:lnSpc>
                <a:spcPct val="95000"/>
              </a:lnSpc>
            </a:pPr>
            <a:r>
              <a:rPr lang="zh-CN" altLang="en-US" sz="3200" b="1" dirty="0">
                <a:solidFill>
                  <a:srgbClr val="FF0000"/>
                </a:solidFill>
                <a:latin typeface="Arial" panose="020B0604020202020204" pitchFamily="34" charset="0"/>
                <a:ea typeface="黑体" panose="02010609060101010101" pitchFamily="49" charset="-122"/>
              </a:rPr>
              <a:t>                 </a:t>
            </a:r>
            <a:r>
              <a:rPr lang="en-US" altLang="zh-CN" sz="3200" b="1" dirty="0">
                <a:solidFill>
                  <a:srgbClr val="FF0000"/>
                </a:solidFill>
                <a:latin typeface="Arial" panose="020B0604020202020204" pitchFamily="34" charset="0"/>
                <a:ea typeface="黑体" panose="02010609060101010101" pitchFamily="49" charset="-122"/>
              </a:rPr>
              <a:t>1927</a:t>
            </a:r>
            <a:r>
              <a:rPr lang="zh-CN" altLang="en-US" sz="3200" b="1" dirty="0">
                <a:solidFill>
                  <a:srgbClr val="FF0000"/>
                </a:solidFill>
                <a:latin typeface="Arial" panose="020B0604020202020204" pitchFamily="34" charset="0"/>
                <a:ea typeface="黑体" panose="02010609060101010101" pitchFamily="49" charset="-122"/>
              </a:rPr>
              <a:t>年</a:t>
            </a:r>
            <a:r>
              <a:rPr lang="en-US" altLang="zh-CN" sz="3200" b="1" dirty="0">
                <a:solidFill>
                  <a:srgbClr val="FF0000"/>
                </a:solidFill>
                <a:latin typeface="Arial" panose="020B0604020202020204" pitchFamily="34" charset="0"/>
                <a:ea typeface="黑体" panose="02010609060101010101" pitchFamily="49" charset="-122"/>
              </a:rPr>
              <a:t>9</a:t>
            </a:r>
            <a:r>
              <a:rPr lang="zh-CN" altLang="en-US" sz="3200" b="1" dirty="0">
                <a:solidFill>
                  <a:srgbClr val="FF0000"/>
                </a:solidFill>
                <a:latin typeface="Arial" panose="020B0604020202020204" pitchFamily="34" charset="0"/>
                <a:ea typeface="黑体" panose="02010609060101010101" pitchFamily="49" charset="-122"/>
              </a:rPr>
              <a:t>月</a:t>
            </a:r>
            <a:r>
              <a:rPr lang="en-US" altLang="zh-CN" sz="3200" b="1" dirty="0">
                <a:solidFill>
                  <a:srgbClr val="FF0000"/>
                </a:solidFill>
                <a:latin typeface="Arial" panose="020B0604020202020204" pitchFamily="34" charset="0"/>
                <a:ea typeface="黑体" panose="02010609060101010101" pitchFamily="49" charset="-122"/>
              </a:rPr>
              <a:t>19</a:t>
            </a:r>
            <a:r>
              <a:rPr lang="zh-CN" altLang="en-US" sz="3200" b="1" dirty="0">
                <a:solidFill>
                  <a:srgbClr val="FF0000"/>
                </a:solidFill>
                <a:latin typeface="Arial" panose="020B0604020202020204" pitchFamily="34" charset="0"/>
                <a:ea typeface="黑体" panose="02010609060101010101" pitchFamily="49" charset="-122"/>
              </a:rPr>
              <a:t>日三湾改编：确立了党对军队的绝对领导</a:t>
            </a:r>
            <a:r>
              <a:rPr lang="zh-CN" altLang="en-US" sz="3200" b="1" dirty="0">
                <a:latin typeface="Arial" panose="020B0604020202020204" pitchFamily="34" charset="0"/>
                <a:ea typeface="黑体" panose="02010609060101010101" pitchFamily="49" charset="-122"/>
              </a:rPr>
              <a:t>）</a:t>
            </a:r>
            <a:endParaRPr lang="zh-CN" altLang="en-US" sz="3200" b="1" dirty="0">
              <a:latin typeface="Arial" panose="020B0604020202020204" pitchFamily="34" charset="0"/>
              <a:ea typeface="黑体" panose="02010609060101010101" pitchFamily="49" charset="-122"/>
            </a:endParaRPr>
          </a:p>
          <a:p>
            <a:pPr>
              <a:lnSpc>
                <a:spcPct val="95000"/>
              </a:lnSpc>
            </a:pPr>
            <a:r>
              <a:rPr lang="zh-CN" altLang="en-US" sz="3200" b="1" dirty="0">
                <a:latin typeface="Arial" panose="020B0604020202020204" pitchFamily="34" charset="0"/>
                <a:ea typeface="黑体" panose="02010609060101010101" pitchFamily="49" charset="-122"/>
              </a:rPr>
              <a:t>。</a:t>
            </a:r>
            <a:endParaRPr lang="zh-CN" altLang="en-US" sz="3200" b="1" dirty="0">
              <a:latin typeface="Arial" panose="020B0604020202020204" pitchFamily="34" charset="0"/>
              <a:ea typeface="黑体" panose="02010609060101010101" pitchFamily="49" charset="-122"/>
            </a:endParaRPr>
          </a:p>
          <a:p>
            <a:pPr>
              <a:lnSpc>
                <a:spcPct val="95000"/>
              </a:lnSpc>
            </a:pPr>
            <a:endParaRPr lang="zh-CN" altLang="en-US" sz="3200" b="1" dirty="0">
              <a:latin typeface="Arial" panose="020B0604020202020204" pitchFamily="34" charset="0"/>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58786">
                                            <p:txEl>
                                              <p:charRg st="0" end="10"/>
                                            </p:txEl>
                                          </p:spTgt>
                                        </p:tgtEl>
                                        <p:attrNameLst>
                                          <p:attrName>style.visibility</p:attrName>
                                        </p:attrNameLst>
                                      </p:cBhvr>
                                      <p:to>
                                        <p:strVal val="visible"/>
                                      </p:to>
                                    </p:set>
                                    <p:animEffect transition="in" filter="blinds(horizontal)">
                                      <p:cBhvr>
                                        <p:cTn id="7" dur="500"/>
                                        <p:tgtEl>
                                          <p:spTgt spid="758786">
                                            <p:txEl>
                                              <p:charRg st="0" end="1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58786">
                                            <p:txEl>
                                              <p:charRg st="10" end="47"/>
                                            </p:txEl>
                                          </p:spTgt>
                                        </p:tgtEl>
                                        <p:attrNameLst>
                                          <p:attrName>style.visibility</p:attrName>
                                        </p:attrNameLst>
                                      </p:cBhvr>
                                      <p:to>
                                        <p:strVal val="visible"/>
                                      </p:to>
                                    </p:set>
                                    <p:animEffect transition="in" filter="blinds(horizontal)">
                                      <p:cBhvr>
                                        <p:cTn id="12" dur="500"/>
                                        <p:tgtEl>
                                          <p:spTgt spid="758786">
                                            <p:txEl>
                                              <p:charRg st="10" end="4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58786">
                                            <p:txEl>
                                              <p:charRg st="47" end="57"/>
                                            </p:txEl>
                                          </p:spTgt>
                                        </p:tgtEl>
                                        <p:attrNameLst>
                                          <p:attrName>style.visibility</p:attrName>
                                        </p:attrNameLst>
                                      </p:cBhvr>
                                      <p:to>
                                        <p:strVal val="visible"/>
                                      </p:to>
                                    </p:set>
                                    <p:animEffect transition="in" filter="blinds(horizontal)">
                                      <p:cBhvr>
                                        <p:cTn id="17" dur="500"/>
                                        <p:tgtEl>
                                          <p:spTgt spid="758786">
                                            <p:txEl>
                                              <p:charRg st="47" end="5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58786">
                                            <p:txEl>
                                              <p:charRg st="57" end="63"/>
                                            </p:txEl>
                                          </p:spTgt>
                                        </p:tgtEl>
                                        <p:attrNameLst>
                                          <p:attrName>style.visibility</p:attrName>
                                        </p:attrNameLst>
                                      </p:cBhvr>
                                      <p:to>
                                        <p:strVal val="visible"/>
                                      </p:to>
                                    </p:set>
                                    <p:animEffect transition="in" filter="blinds(horizontal)">
                                      <p:cBhvr>
                                        <p:cTn id="22" dur="500"/>
                                        <p:tgtEl>
                                          <p:spTgt spid="758786">
                                            <p:txEl>
                                              <p:charRg st="57" end="6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758786">
                                            <p:txEl>
                                              <p:charRg st="63" end="86"/>
                                            </p:txEl>
                                          </p:spTgt>
                                        </p:tgtEl>
                                        <p:attrNameLst>
                                          <p:attrName>style.visibility</p:attrName>
                                        </p:attrNameLst>
                                      </p:cBhvr>
                                      <p:to>
                                        <p:strVal val="visible"/>
                                      </p:to>
                                    </p:set>
                                    <p:animEffect transition="in" filter="blinds(horizontal)">
                                      <p:cBhvr>
                                        <p:cTn id="27" dur="500"/>
                                        <p:tgtEl>
                                          <p:spTgt spid="758786">
                                            <p:txEl>
                                              <p:charRg st="63" end="8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758786">
                                            <p:txEl>
                                              <p:charRg st="86" end="103"/>
                                            </p:txEl>
                                          </p:spTgt>
                                        </p:tgtEl>
                                        <p:attrNameLst>
                                          <p:attrName>style.visibility</p:attrName>
                                        </p:attrNameLst>
                                      </p:cBhvr>
                                      <p:to>
                                        <p:strVal val="visible"/>
                                      </p:to>
                                    </p:set>
                                    <p:animEffect transition="in" filter="blinds(horizontal)">
                                      <p:cBhvr>
                                        <p:cTn id="32" dur="500"/>
                                        <p:tgtEl>
                                          <p:spTgt spid="758786">
                                            <p:txEl>
                                              <p:charRg st="86" end="10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758786">
                                            <p:txEl>
                                              <p:charRg st="103" end="123"/>
                                            </p:txEl>
                                          </p:spTgt>
                                        </p:tgtEl>
                                        <p:attrNameLst>
                                          <p:attrName>style.visibility</p:attrName>
                                        </p:attrNameLst>
                                      </p:cBhvr>
                                      <p:to>
                                        <p:strVal val="visible"/>
                                      </p:to>
                                    </p:set>
                                    <p:animEffect transition="in" filter="blinds(horizontal)">
                                      <p:cBhvr>
                                        <p:cTn id="37" dur="500"/>
                                        <p:tgtEl>
                                          <p:spTgt spid="758786">
                                            <p:txEl>
                                              <p:charRg st="103" end="12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758786">
                                            <p:txEl>
                                              <p:charRg st="123" end="161"/>
                                            </p:txEl>
                                          </p:spTgt>
                                        </p:tgtEl>
                                        <p:attrNameLst>
                                          <p:attrName>style.visibility</p:attrName>
                                        </p:attrNameLst>
                                      </p:cBhvr>
                                      <p:to>
                                        <p:strVal val="visible"/>
                                      </p:to>
                                    </p:set>
                                    <p:animEffect transition="in" filter="blinds(horizontal)">
                                      <p:cBhvr>
                                        <p:cTn id="42" dur="500"/>
                                        <p:tgtEl>
                                          <p:spTgt spid="758786">
                                            <p:txEl>
                                              <p:charRg st="123" end="16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758786">
                                            <p:txEl>
                                              <p:charRg st="8" end="8"/>
                                            </p:txEl>
                                          </p:spTgt>
                                        </p:tgtEl>
                                        <p:attrNameLst>
                                          <p:attrName>style.visibility</p:attrName>
                                        </p:attrNameLst>
                                      </p:cBhvr>
                                      <p:to>
                                        <p:strVal val="visible"/>
                                      </p:to>
                                    </p:set>
                                    <p:animEffect transition="in" filter="blinds(horizontal)">
                                      <p:cBhvr>
                                        <p:cTn id="47" dur="500"/>
                                        <p:tgtEl>
                                          <p:spTgt spid="758786">
                                            <p:txEl>
                                              <p:char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758786">
                                            <p:txEl>
                                              <p:charRg st="8" end="8"/>
                                            </p:txEl>
                                          </p:spTgt>
                                        </p:tgtEl>
                                        <p:attrNameLst>
                                          <p:attrName>style.visibility</p:attrName>
                                        </p:attrNameLst>
                                      </p:cBhvr>
                                      <p:to>
                                        <p:strVal val="visible"/>
                                      </p:to>
                                    </p:set>
                                    <p:animEffect transition="in" filter="blinds(horizontal)">
                                      <p:cBhvr>
                                        <p:cTn id="52" dur="500"/>
                                        <p:tgtEl>
                                          <p:spTgt spid="758786">
                                            <p:txEl>
                                              <p:char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1221740" y="2200275"/>
            <a:ext cx="7187565" cy="3246120"/>
          </a:xfrm>
          <a:prstGeom prst="rect">
            <a:avLst/>
          </a:prstGeom>
          <a:noFill/>
        </p:spPr>
        <p:txBody>
          <a:bodyPr wrap="square" rtlCol="0" anchor="t">
            <a:spAutoFit/>
          </a:bodyPr>
          <a:p>
            <a:pPr>
              <a:lnSpc>
                <a:spcPct val="95000"/>
              </a:lnSpc>
            </a:pPr>
            <a:r>
              <a:rPr lang="en-US" altLang="en-US" sz="3600" b="1">
                <a:solidFill>
                  <a:schemeClr val="tx2"/>
                </a:solidFill>
                <a:ea typeface="黑体" panose="02010609060101010101" pitchFamily="49" charset="-122"/>
                <a:sym typeface="+mn-ea"/>
              </a:rPr>
              <a:t>③1927</a:t>
            </a:r>
            <a:r>
              <a:rPr lang="zh-CN" altLang="en-US" sz="3600" b="1">
                <a:solidFill>
                  <a:schemeClr val="tx2"/>
                </a:solidFill>
                <a:ea typeface="黑体" panose="02010609060101010101" pitchFamily="49" charset="-122"/>
                <a:sym typeface="+mn-ea"/>
              </a:rPr>
              <a:t>年</a:t>
            </a:r>
            <a:r>
              <a:rPr lang="en-US" altLang="zh-CN" sz="3600" b="1" dirty="0">
                <a:ea typeface="黑体" panose="02010609060101010101" pitchFamily="49" charset="-122"/>
                <a:sym typeface="+mn-ea"/>
              </a:rPr>
              <a:t>10</a:t>
            </a:r>
            <a:r>
              <a:rPr lang="zh-CN" altLang="en-US" sz="3600" b="1" dirty="0">
                <a:ea typeface="黑体" panose="02010609060101010101" pitchFamily="49" charset="-122"/>
                <a:sym typeface="+mn-ea"/>
              </a:rPr>
              <a:t>月，毛泽东率部队到达井冈山，创建了</a:t>
            </a:r>
            <a:r>
              <a:rPr lang="zh-CN" altLang="en-US" sz="3600" b="1" dirty="0">
                <a:solidFill>
                  <a:srgbClr val="0000CC"/>
                </a:solidFill>
                <a:ea typeface="黑体" panose="02010609060101010101" pitchFamily="49" charset="-122"/>
                <a:sym typeface="+mn-ea"/>
              </a:rPr>
              <a:t>中国第一个</a:t>
            </a:r>
            <a:r>
              <a:rPr lang="zh-CN" altLang="en-US" sz="3600" b="1" dirty="0">
                <a:ea typeface="黑体" panose="02010609060101010101" pitchFamily="49" charset="-122"/>
                <a:sym typeface="+mn-ea"/>
              </a:rPr>
              <a:t>农村革命根据地</a:t>
            </a:r>
            <a:r>
              <a:rPr lang="en-US" altLang="zh-CN" sz="3600" b="1">
                <a:ea typeface="黑体" panose="02010609060101010101" pitchFamily="49" charset="-122"/>
                <a:sym typeface="+mn-ea"/>
              </a:rPr>
              <a:t>——</a:t>
            </a:r>
            <a:r>
              <a:rPr lang="zh-CN" altLang="en-US" sz="3600" b="1" dirty="0">
                <a:solidFill>
                  <a:srgbClr val="FF0000"/>
                </a:solidFill>
                <a:ea typeface="黑体" panose="02010609060101010101" pitchFamily="49" charset="-122"/>
                <a:sym typeface="+mn-ea"/>
              </a:rPr>
              <a:t>井冈山革命根据地</a:t>
            </a:r>
            <a:r>
              <a:rPr lang="zh-CN" altLang="en-US" sz="3600" b="1" dirty="0">
                <a:solidFill>
                  <a:srgbClr val="CC3300"/>
                </a:solidFill>
                <a:ea typeface="黑体" panose="02010609060101010101" pitchFamily="49" charset="-122"/>
                <a:sym typeface="+mn-ea"/>
              </a:rPr>
              <a:t>。                          </a:t>
            </a:r>
            <a:endParaRPr lang="zh-CN" altLang="en-US" sz="3600" b="1" dirty="0">
              <a:latin typeface="Arial" panose="020B0604020202020204" pitchFamily="34" charset="0"/>
              <a:ea typeface="黑体" panose="02010609060101010101" pitchFamily="49" charset="-122"/>
            </a:endParaRPr>
          </a:p>
          <a:p>
            <a:pPr>
              <a:lnSpc>
                <a:spcPct val="95000"/>
              </a:lnSpc>
            </a:pPr>
            <a:r>
              <a:rPr lang="en-US" altLang="zh-CN" sz="3600" b="1" dirty="0">
                <a:ea typeface="黑体" panose="02010609060101010101" pitchFamily="49" charset="-122"/>
                <a:sym typeface="+mn-ea"/>
              </a:rPr>
              <a:t>6</a:t>
            </a:r>
            <a:r>
              <a:rPr lang="zh-CN" altLang="en-US" sz="3600" b="1" dirty="0">
                <a:ea typeface="黑体" panose="02010609060101010101" pitchFamily="49" charset="-122"/>
                <a:sym typeface="+mn-ea"/>
              </a:rPr>
              <a:t>、</a:t>
            </a:r>
            <a:r>
              <a:rPr lang="zh-CN" altLang="en-US" sz="3600" b="1" dirty="0">
                <a:solidFill>
                  <a:srgbClr val="FF0000"/>
                </a:solidFill>
                <a:ea typeface="黑体" panose="02010609060101010101" pitchFamily="49" charset="-122"/>
                <a:sym typeface="+mn-ea"/>
              </a:rPr>
              <a:t>意义</a:t>
            </a:r>
            <a:r>
              <a:rPr lang="zh-CN" altLang="en-US" sz="3600" b="1" dirty="0">
                <a:ea typeface="黑体" panose="02010609060101010101" pitchFamily="49" charset="-122"/>
                <a:sym typeface="+mn-ea"/>
              </a:rPr>
              <a:t>：为中国革命</a:t>
            </a:r>
            <a:r>
              <a:rPr lang="zh-CN" altLang="en-US" sz="3600" b="1" dirty="0">
                <a:solidFill>
                  <a:srgbClr val="0000CC"/>
                </a:solidFill>
                <a:ea typeface="黑体" panose="02010609060101010101" pitchFamily="49" charset="-122"/>
                <a:sym typeface="+mn-ea"/>
              </a:rPr>
              <a:t>从城市转移到农村，建立农村革命根据地揭开了序幕</a:t>
            </a:r>
            <a:r>
              <a:rPr lang="zh-CN" altLang="en-US" sz="3600" b="1" dirty="0">
                <a:ea typeface="黑体" panose="02010609060101010101" pitchFamily="49" charset="-122"/>
                <a:sym typeface="+mn-ea"/>
              </a:rPr>
              <a:t>。</a:t>
            </a:r>
            <a:endParaRPr lang="zh-CN" altLang="en-US" sz="36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242" name="Picture 2" descr="未命名"/>
          <p:cNvPicPr>
            <a:picLocks noChangeAspect="1"/>
          </p:cNvPicPr>
          <p:nvPr>
            <p:ph sz="half" idx="1"/>
          </p:nvPr>
        </p:nvPicPr>
        <p:blipFill>
          <a:blip r:embed="rId1"/>
          <a:srcRect/>
          <a:stretch>
            <a:fillRect/>
          </a:stretch>
        </p:blipFill>
        <p:spPr>
          <a:xfrm>
            <a:off x="533400" y="52388"/>
            <a:ext cx="8077200" cy="3529012"/>
          </a:xfrm>
        </p:spPr>
      </p:pic>
      <p:sp>
        <p:nvSpPr>
          <p:cNvPr id="791556" name="Rectangle 4"/>
          <p:cNvSpPr/>
          <p:nvPr/>
        </p:nvSpPr>
        <p:spPr>
          <a:xfrm>
            <a:off x="0" y="3594100"/>
            <a:ext cx="9144000" cy="977900"/>
          </a:xfrm>
          <a:prstGeom prst="rect">
            <a:avLst/>
          </a:prstGeom>
          <a:noFill/>
          <a:ln w="9525" cap="flat" cmpd="sng">
            <a:solidFill>
              <a:schemeClr val="tx1"/>
            </a:solidFill>
            <a:prstDash val="solid"/>
            <a:miter/>
            <a:headEnd type="none" w="med" len="med"/>
            <a:tailEnd type="none" w="med" len="med"/>
          </a:ln>
        </p:spPr>
        <p:txBody>
          <a:bodyPr>
            <a:spAutoFit/>
          </a:bodyPr>
          <a:p>
            <a:pPr algn="ctr">
              <a:lnSpc>
                <a:spcPct val="90000"/>
              </a:lnSpc>
              <a:spcBef>
                <a:spcPct val="20000"/>
              </a:spcBef>
            </a:pPr>
            <a:r>
              <a:rPr lang="zh-CN" altLang="en-US" sz="3200" b="1" dirty="0">
                <a:latin typeface="Arial" panose="020B0604020202020204" pitchFamily="34" charset="0"/>
                <a:ea typeface="黑体" panose="02010609060101010101" pitchFamily="49" charset="-122"/>
              </a:rPr>
              <a:t>提问</a:t>
            </a:r>
            <a:r>
              <a:rPr lang="en-US" altLang="zh-CN" sz="3200" b="1">
                <a:latin typeface="Arial" panose="020B0604020202020204" pitchFamily="34" charset="0"/>
                <a:ea typeface="黑体" panose="02010609060101010101" pitchFamily="49" charset="-122"/>
              </a:rPr>
              <a:t>:</a:t>
            </a:r>
            <a:r>
              <a:rPr lang="zh-CN" altLang="en-US" sz="3200" b="1" dirty="0">
                <a:solidFill>
                  <a:srgbClr val="000099"/>
                </a:solidFill>
                <a:latin typeface="Arial" panose="020B0604020202020204" pitchFamily="34" charset="0"/>
                <a:ea typeface="黑体" panose="02010609060101010101" pitchFamily="49" charset="-122"/>
              </a:rPr>
              <a:t>南昌起义南下广州与秋收起义进攻大城市   长沙</a:t>
            </a:r>
            <a:r>
              <a:rPr lang="en-US" altLang="zh-CN" sz="3200" b="1" dirty="0">
                <a:solidFill>
                  <a:srgbClr val="000099"/>
                </a:solidFill>
                <a:latin typeface="Arial" panose="020B0604020202020204" pitchFamily="34" charset="0"/>
                <a:ea typeface="黑体" panose="02010609060101010101" pitchFamily="49" charset="-122"/>
              </a:rPr>
              <a:t>,</a:t>
            </a:r>
            <a:r>
              <a:rPr lang="zh-CN" altLang="en-US" sz="3200" b="1" dirty="0">
                <a:solidFill>
                  <a:srgbClr val="000099"/>
                </a:solidFill>
                <a:latin typeface="Arial" panose="020B0604020202020204" pitchFamily="34" charset="0"/>
                <a:ea typeface="黑体" panose="02010609060101010101" pitchFamily="49" charset="-122"/>
              </a:rPr>
              <a:t>结果都失败</a:t>
            </a:r>
            <a:r>
              <a:rPr lang="en-US" altLang="zh-CN" sz="3200" b="1" dirty="0">
                <a:solidFill>
                  <a:srgbClr val="000099"/>
                </a:solidFill>
                <a:latin typeface="Arial" panose="020B0604020202020204" pitchFamily="34" charset="0"/>
                <a:ea typeface="黑体" panose="02010609060101010101" pitchFamily="49" charset="-122"/>
              </a:rPr>
              <a:t>,</a:t>
            </a:r>
            <a:r>
              <a:rPr lang="zh-CN" altLang="en-US" sz="3200" b="1" dirty="0">
                <a:solidFill>
                  <a:srgbClr val="000099"/>
                </a:solidFill>
                <a:latin typeface="Arial" panose="020B0604020202020204" pitchFamily="34" charset="0"/>
                <a:ea typeface="黑体" panose="02010609060101010101" pitchFamily="49" charset="-122"/>
              </a:rPr>
              <a:t>为什么会这样？说明了什么？</a:t>
            </a:r>
            <a:endParaRPr lang="zh-CN" altLang="en-US" sz="3200" b="1" dirty="0">
              <a:solidFill>
                <a:srgbClr val="000099"/>
              </a:solidFill>
              <a:latin typeface="Arial" panose="020B0604020202020204" pitchFamily="34" charset="0"/>
              <a:ea typeface="黑体" panose="02010609060101010101" pitchFamily="49" charset="-122"/>
            </a:endParaRPr>
          </a:p>
        </p:txBody>
      </p:sp>
      <p:sp>
        <p:nvSpPr>
          <p:cNvPr id="791557" name="Rectangle 5"/>
          <p:cNvSpPr/>
          <p:nvPr/>
        </p:nvSpPr>
        <p:spPr>
          <a:xfrm>
            <a:off x="533400" y="4648200"/>
            <a:ext cx="8077200" cy="1854200"/>
          </a:xfrm>
          <a:prstGeom prst="rect">
            <a:avLst/>
          </a:prstGeom>
          <a:noFill/>
          <a:ln w="9525" cap="flat" cmpd="sng">
            <a:solidFill>
              <a:srgbClr val="000000"/>
            </a:solidFill>
            <a:prstDash val="solid"/>
            <a:miter/>
            <a:headEnd type="none" w="med" len="med"/>
            <a:tailEnd type="none" w="med" len="med"/>
          </a:ln>
        </p:spPr>
        <p:txBody>
          <a:bodyPr>
            <a:spAutoFit/>
          </a:bodyPr>
          <a:p>
            <a:pPr>
              <a:lnSpc>
                <a:spcPct val="90000"/>
              </a:lnSpc>
            </a:pPr>
            <a:r>
              <a:rPr lang="zh-CN" altLang="en-US" sz="3200" b="1" dirty="0">
                <a:solidFill>
                  <a:srgbClr val="0000CC"/>
                </a:solidFill>
                <a:latin typeface="Arial" panose="020B0604020202020204" pitchFamily="34" charset="0"/>
                <a:ea typeface="黑体" panose="02010609060101010101" pitchFamily="49" charset="-122"/>
              </a:rPr>
              <a:t>原因</a:t>
            </a:r>
            <a:r>
              <a:rPr lang="zh-CN" altLang="en-US" sz="3200" b="1" dirty="0">
                <a:latin typeface="Arial" panose="020B0604020202020204" pitchFamily="34" charset="0"/>
                <a:ea typeface="黑体" panose="02010609060101010101" pitchFamily="49" charset="-122"/>
              </a:rPr>
              <a:t>：因为大城市敌人力量强大；</a:t>
            </a:r>
            <a:endParaRPr lang="zh-CN" altLang="en-US" sz="3200" b="1" dirty="0">
              <a:latin typeface="Arial" panose="020B0604020202020204" pitchFamily="34" charset="0"/>
              <a:ea typeface="黑体" panose="02010609060101010101" pitchFamily="49" charset="-122"/>
            </a:endParaRPr>
          </a:p>
          <a:p>
            <a:pPr>
              <a:lnSpc>
                <a:spcPct val="90000"/>
              </a:lnSpc>
            </a:pPr>
            <a:r>
              <a:rPr lang="zh-CN" altLang="en-US" sz="3200" b="1" dirty="0">
                <a:solidFill>
                  <a:srgbClr val="0000CC"/>
                </a:solidFill>
                <a:latin typeface="Arial" panose="020B0604020202020204" pitchFamily="34" charset="0"/>
                <a:ea typeface="黑体" panose="02010609060101010101" pitchFamily="49" charset="-122"/>
              </a:rPr>
              <a:t>说明</a:t>
            </a:r>
            <a:r>
              <a:rPr lang="zh-CN" altLang="en-US" sz="3200" b="1" dirty="0">
                <a:latin typeface="Arial" panose="020B0604020202020204" pitchFamily="34" charset="0"/>
                <a:ea typeface="黑体" panose="02010609060101010101" pitchFamily="49" charset="-122"/>
              </a:rPr>
              <a:t>：城市革命道路不符合中国国情，必须发动群众，开展土地革命，走农村包围城市</a:t>
            </a:r>
            <a:endParaRPr lang="zh-CN" altLang="en-US" sz="3200" b="1" dirty="0">
              <a:latin typeface="Arial" panose="020B0604020202020204" pitchFamily="34" charset="0"/>
              <a:ea typeface="黑体" panose="02010609060101010101" pitchFamily="49" charset="-122"/>
            </a:endParaRPr>
          </a:p>
          <a:p>
            <a:pPr>
              <a:lnSpc>
                <a:spcPct val="90000"/>
              </a:lnSpc>
            </a:pPr>
            <a:r>
              <a:rPr lang="zh-CN" altLang="en-US" sz="3200" b="1" dirty="0">
                <a:latin typeface="Arial" panose="020B0604020202020204" pitchFamily="34" charset="0"/>
                <a:ea typeface="黑体" panose="02010609060101010101" pitchFamily="49" charset="-122"/>
              </a:rPr>
              <a:t>，武装夺取政权的道路。</a:t>
            </a:r>
            <a:endParaRPr lang="zh-CN" altLang="en-US" sz="3200" b="1" dirty="0">
              <a:latin typeface="Arial" panose="020B0604020202020204" pitchFamily="34" charset="0"/>
              <a:ea typeface="黑体" panose="02010609060101010101" pitchFamily="49" charset="-122"/>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91556"/>
                                        </p:tgtEl>
                                        <p:attrNameLst>
                                          <p:attrName>style.visibility</p:attrName>
                                        </p:attrNameLst>
                                      </p:cBhvr>
                                      <p:to>
                                        <p:strVal val="visible"/>
                                      </p:to>
                                    </p:set>
                                    <p:animEffect transition="in" filter="blinds(horizontal)">
                                      <p:cBhvr>
                                        <p:cTn id="7" dur="500"/>
                                        <p:tgtEl>
                                          <p:spTgt spid="79155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91557"/>
                                        </p:tgtEl>
                                        <p:attrNameLst>
                                          <p:attrName>style.visibility</p:attrName>
                                        </p:attrNameLst>
                                      </p:cBhvr>
                                      <p:to>
                                        <p:strVal val="visible"/>
                                      </p:to>
                                    </p:set>
                                    <p:animEffect transition="in" filter="blinds(horizontal)">
                                      <p:cBhvr>
                                        <p:cTn id="12" dur="500"/>
                                        <p:tgtEl>
                                          <p:spTgt spid="7915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1556" grpId="0" animBg="1"/>
      <p:bldP spid="79155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9810" name="Text Box 2"/>
          <p:cNvSpPr txBox="1"/>
          <p:nvPr/>
        </p:nvSpPr>
        <p:spPr>
          <a:xfrm>
            <a:off x="0" y="0"/>
            <a:ext cx="9144000" cy="6581775"/>
          </a:xfrm>
          <a:prstGeom prst="rect">
            <a:avLst/>
          </a:prstGeom>
          <a:noFill/>
          <a:ln w="9525">
            <a:noFill/>
          </a:ln>
        </p:spPr>
        <p:txBody>
          <a:bodyPr>
            <a:spAutoFit/>
          </a:bodyPr>
          <a:p>
            <a:pPr>
              <a:lnSpc>
                <a:spcPct val="95000"/>
              </a:lnSpc>
            </a:pPr>
            <a:r>
              <a:rPr lang="zh-CN" altLang="en-US" sz="3200" b="1" dirty="0">
                <a:latin typeface="Arial" panose="020B0604020202020204" pitchFamily="34" charset="0"/>
                <a:ea typeface="黑体" panose="02010609060101010101" pitchFamily="49" charset="-122"/>
              </a:rPr>
              <a:t>（三）</a:t>
            </a:r>
            <a:r>
              <a:rPr lang="zh-CN" altLang="en-US" sz="3200" b="1" dirty="0">
                <a:solidFill>
                  <a:srgbClr val="FF0000"/>
                </a:solidFill>
                <a:latin typeface="Arial" panose="020B0604020202020204" pitchFamily="34" charset="0"/>
                <a:ea typeface="黑体" panose="02010609060101010101" pitchFamily="49" charset="-122"/>
              </a:rPr>
              <a:t>井冈山会师</a:t>
            </a:r>
            <a:endParaRPr lang="zh-CN" altLang="en-US" sz="3200" b="1" dirty="0">
              <a:solidFill>
                <a:srgbClr val="FF0000"/>
              </a:solidFill>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1</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时间</a:t>
            </a:r>
            <a:r>
              <a:rPr lang="zh-CN" altLang="en-US" sz="3200" b="1" dirty="0">
                <a:latin typeface="Arial" panose="020B0604020202020204" pitchFamily="34" charset="0"/>
                <a:ea typeface="黑体" panose="02010609060101010101" pitchFamily="49" charset="-122"/>
              </a:rPr>
              <a:t>：</a:t>
            </a:r>
            <a:r>
              <a:rPr lang="en-US" altLang="zh-CN" sz="3200" b="1" dirty="0">
                <a:latin typeface="Arial" panose="020B0604020202020204" pitchFamily="34" charset="0"/>
                <a:ea typeface="黑体" panose="02010609060101010101" pitchFamily="49" charset="-122"/>
              </a:rPr>
              <a:t>1928</a:t>
            </a:r>
            <a:r>
              <a:rPr lang="zh-CN" altLang="en-US" sz="3200" b="1" dirty="0">
                <a:latin typeface="Arial" panose="020B0604020202020204" pitchFamily="34" charset="0"/>
                <a:ea typeface="黑体" panose="02010609060101010101" pitchFamily="49" charset="-122"/>
              </a:rPr>
              <a:t>年</a:t>
            </a:r>
            <a:r>
              <a:rPr lang="en-US" altLang="zh-CN" sz="3200" b="1" dirty="0">
                <a:latin typeface="Arial" panose="020B0604020202020204" pitchFamily="34" charset="0"/>
                <a:ea typeface="黑体" panose="02010609060101010101" pitchFamily="49" charset="-122"/>
              </a:rPr>
              <a:t>4</a:t>
            </a:r>
            <a:r>
              <a:rPr lang="zh-CN" altLang="en-US" sz="3200" b="1" dirty="0">
                <a:latin typeface="Arial" panose="020B0604020202020204" pitchFamily="34" charset="0"/>
                <a:ea typeface="黑体" panose="02010609060101010101" pitchFamily="49" charset="-122"/>
              </a:rPr>
              <a:t>月；</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2</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部队</a:t>
            </a:r>
            <a:r>
              <a:rPr lang="zh-CN" altLang="en-US" sz="3200" b="1" dirty="0">
                <a:latin typeface="Arial" panose="020B0604020202020204" pitchFamily="34" charset="0"/>
                <a:ea typeface="黑体" panose="02010609060101010101" pitchFamily="49" charset="-122"/>
              </a:rPr>
              <a:t>：朱德、陈毅率领的</a:t>
            </a:r>
            <a:r>
              <a:rPr lang="zh-CN" altLang="en-US" sz="3200" b="1" dirty="0">
                <a:solidFill>
                  <a:srgbClr val="0000CC"/>
                </a:solidFill>
                <a:latin typeface="Arial" panose="020B0604020202020204" pitchFamily="34" charset="0"/>
                <a:ea typeface="黑体" panose="02010609060101010101" pitchFamily="49" charset="-122"/>
              </a:rPr>
              <a:t>南昌起义的部分队伍</a:t>
            </a:r>
            <a:r>
              <a:rPr lang="zh-CN" altLang="en-US" sz="3200" b="1" dirty="0">
                <a:latin typeface="Arial" panose="020B0604020202020204" pitchFamily="34" charset="0"/>
                <a:ea typeface="黑体" panose="02010609060101010101" pitchFamily="49" charset="-122"/>
              </a:rPr>
              <a:t>、</a:t>
            </a:r>
            <a:r>
              <a:rPr lang="zh-CN" altLang="en-US" sz="3200" b="1" dirty="0">
                <a:solidFill>
                  <a:srgbClr val="0000CC"/>
                </a:solidFill>
                <a:latin typeface="Arial" panose="020B0604020202020204" pitchFamily="34" charset="0"/>
                <a:ea typeface="黑体" panose="02010609060101010101" pitchFamily="49" charset="-122"/>
              </a:rPr>
              <a:t>湘南的工农武装</a:t>
            </a:r>
            <a:r>
              <a:rPr lang="zh-CN" altLang="en-US" sz="3200" b="1" dirty="0">
                <a:latin typeface="Arial" panose="020B0604020202020204" pitchFamily="34" charset="0"/>
                <a:ea typeface="黑体" panose="02010609060101010101" pitchFamily="49" charset="-122"/>
              </a:rPr>
              <a:t>和毛泽东领导的</a:t>
            </a:r>
            <a:r>
              <a:rPr lang="zh-CN" altLang="en-US" sz="3200" b="1" dirty="0">
                <a:solidFill>
                  <a:srgbClr val="0000CC"/>
                </a:solidFill>
                <a:latin typeface="Arial" panose="020B0604020202020204" pitchFamily="34" charset="0"/>
                <a:ea typeface="黑体" panose="02010609060101010101" pitchFamily="49" charset="-122"/>
              </a:rPr>
              <a:t>工农革命军</a:t>
            </a:r>
            <a:r>
              <a:rPr lang="zh-CN" altLang="en-US" sz="3200" b="1" dirty="0">
                <a:latin typeface="Arial" panose="020B0604020202020204" pitchFamily="34" charset="0"/>
                <a:ea typeface="黑体" panose="02010609060101010101" pitchFamily="49" charset="-122"/>
              </a:rPr>
              <a:t>。                                                 </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3</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成果</a:t>
            </a:r>
            <a:r>
              <a:rPr lang="zh-CN" altLang="en-US" sz="3200" b="1" dirty="0">
                <a:latin typeface="Arial" panose="020B0604020202020204" pitchFamily="34" charset="0"/>
                <a:ea typeface="黑体" panose="02010609060101010101" pitchFamily="49" charset="-122"/>
              </a:rPr>
              <a:t>：合编为中国工农红军第四军，毛泽东任党代表，朱德任军长。</a:t>
            </a:r>
            <a:endParaRPr lang="zh-CN" altLang="en-US" sz="3200" b="1" dirty="0">
              <a:latin typeface="Arial" panose="020B0604020202020204" pitchFamily="34" charset="0"/>
              <a:ea typeface="黑体" panose="02010609060101010101" pitchFamily="49" charset="-122"/>
            </a:endParaRPr>
          </a:p>
          <a:p>
            <a:pPr>
              <a:lnSpc>
                <a:spcPct val="95000"/>
              </a:lnSpc>
            </a:pPr>
            <a:r>
              <a:rPr lang="zh-CN" altLang="en-US" sz="3200" b="1" dirty="0">
                <a:latin typeface="Arial" panose="020B0604020202020204" pitchFamily="34" charset="0"/>
                <a:ea typeface="黑体" panose="02010609060101010101" pitchFamily="49" charset="-122"/>
              </a:rPr>
              <a:t>（四）</a:t>
            </a:r>
            <a:r>
              <a:rPr lang="zh-CN" altLang="en-US" sz="3200" b="1" dirty="0">
                <a:solidFill>
                  <a:srgbClr val="FF0000"/>
                </a:solidFill>
                <a:latin typeface="Arial" panose="020B0604020202020204" pitchFamily="34" charset="0"/>
                <a:ea typeface="黑体" panose="02010609060101010101" pitchFamily="49" charset="-122"/>
              </a:rPr>
              <a:t>工农武装割据</a:t>
            </a:r>
            <a:endParaRPr lang="zh-CN" altLang="en-US" sz="3200" b="1" dirty="0">
              <a:solidFill>
                <a:srgbClr val="FF0000"/>
              </a:solidFill>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1</a:t>
            </a:r>
            <a:r>
              <a:rPr lang="zh-CN" altLang="en-US" sz="3200" b="1" dirty="0">
                <a:latin typeface="Arial" panose="020B0604020202020204" pitchFamily="34" charset="0"/>
                <a:ea typeface="黑体" panose="02010609060101010101" pitchFamily="49" charset="-122"/>
              </a:rPr>
              <a:t>、</a:t>
            </a:r>
            <a:r>
              <a:rPr lang="zh-CN" altLang="en-US" sz="3200" b="1" dirty="0">
                <a:solidFill>
                  <a:srgbClr val="FF0000"/>
                </a:solidFill>
                <a:latin typeface="Arial" panose="020B0604020202020204" pitchFamily="34" charset="0"/>
                <a:ea typeface="黑体" panose="02010609060101010101" pitchFamily="49" charset="-122"/>
              </a:rPr>
              <a:t>革命实践</a:t>
            </a:r>
            <a:r>
              <a:rPr lang="zh-CN" altLang="en-US" sz="3200" b="1" dirty="0">
                <a:latin typeface="Arial" panose="020B0604020202020204" pitchFamily="34" charset="0"/>
                <a:ea typeface="黑体" panose="02010609060101010101" pitchFamily="49" charset="-122"/>
              </a:rPr>
              <a:t>：</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①</a:t>
            </a:r>
            <a:r>
              <a:rPr lang="zh-CN" altLang="en-US" sz="3200" b="1" dirty="0">
                <a:solidFill>
                  <a:srgbClr val="FF0000"/>
                </a:solidFill>
                <a:latin typeface="Arial" panose="020B0604020202020204" pitchFamily="34" charset="0"/>
                <a:ea typeface="黑体" panose="02010609060101010101" pitchFamily="49" charset="-122"/>
              </a:rPr>
              <a:t>土地革命</a:t>
            </a:r>
            <a:r>
              <a:rPr lang="zh-CN" altLang="en-US" sz="3200" b="1" dirty="0">
                <a:latin typeface="Arial" panose="020B0604020202020204" pitchFamily="34" charset="0"/>
                <a:ea typeface="黑体" panose="02010609060101010101" pitchFamily="49" charset="-122"/>
                <a:sym typeface="Wingdings" panose="05000000000000000000" pitchFamily="2" charset="2"/>
              </a:rPr>
              <a:t>：</a:t>
            </a:r>
            <a:r>
              <a:rPr lang="zh-CN" altLang="en-US" sz="3200" b="1" dirty="0">
                <a:latin typeface="Arial" panose="020B0604020202020204" pitchFamily="34" charset="0"/>
                <a:ea typeface="黑体" panose="02010609060101010101" pitchFamily="49" charset="-122"/>
              </a:rPr>
              <a:t>井冈山的土地革命；                                 </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a:latin typeface="Arial" panose="020B0604020202020204" pitchFamily="34" charset="0"/>
                <a:ea typeface="黑体" panose="02010609060101010101" pitchFamily="49" charset="-122"/>
              </a:rPr>
              <a:t>a.</a:t>
            </a:r>
            <a:r>
              <a:rPr lang="zh-CN" altLang="en-US" sz="3200" b="1" dirty="0">
                <a:solidFill>
                  <a:srgbClr val="FF0000"/>
                </a:solidFill>
                <a:latin typeface="Arial" panose="020B0604020202020204" pitchFamily="34" charset="0"/>
                <a:ea typeface="黑体" panose="02010609060101010101" pitchFamily="49" charset="-122"/>
              </a:rPr>
              <a:t>内容</a:t>
            </a:r>
            <a:r>
              <a:rPr lang="zh-CN" altLang="en-US" sz="3200" b="1" dirty="0">
                <a:latin typeface="Arial" panose="020B0604020202020204" pitchFamily="34" charset="0"/>
                <a:ea typeface="黑体" panose="02010609060101010101" pitchFamily="49" charset="-122"/>
              </a:rPr>
              <a:t>：</a:t>
            </a:r>
            <a:r>
              <a:rPr lang="zh-CN" altLang="en-US" sz="3200" b="1" dirty="0">
                <a:solidFill>
                  <a:srgbClr val="0000CC"/>
                </a:solidFill>
                <a:latin typeface="Arial" panose="020B0604020202020204" pitchFamily="34" charset="0"/>
                <a:ea typeface="黑体" panose="02010609060101010101" pitchFamily="49" charset="-122"/>
              </a:rPr>
              <a:t>打土豪，分田地，废除封建剥削</a:t>
            </a:r>
            <a:r>
              <a:rPr lang="zh-CN" altLang="en-US" sz="3200" b="1" dirty="0">
                <a:latin typeface="Arial" panose="020B0604020202020204" pitchFamily="34" charset="0"/>
                <a:ea typeface="黑体" panose="02010609060101010101" pitchFamily="49" charset="-122"/>
              </a:rPr>
              <a:t>。                          </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a:latin typeface="Arial" panose="020B0604020202020204" pitchFamily="34" charset="0"/>
                <a:ea typeface="黑体" panose="02010609060101010101" pitchFamily="49" charset="-122"/>
              </a:rPr>
              <a:t>b.</a:t>
            </a:r>
            <a:r>
              <a:rPr lang="zh-CN" altLang="en-US" sz="3200" b="1" dirty="0">
                <a:solidFill>
                  <a:srgbClr val="FF0000"/>
                </a:solidFill>
                <a:latin typeface="Arial" panose="020B0604020202020204" pitchFamily="34" charset="0"/>
                <a:ea typeface="黑体" panose="02010609060101010101" pitchFamily="49" charset="-122"/>
              </a:rPr>
              <a:t>作用</a:t>
            </a:r>
            <a:r>
              <a:rPr lang="zh-CN" altLang="en-US" sz="3200" b="1" dirty="0">
                <a:latin typeface="Arial" panose="020B0604020202020204" pitchFamily="34" charset="0"/>
                <a:ea typeface="黑体" panose="02010609060101010101" pitchFamily="49" charset="-122"/>
              </a:rPr>
              <a:t>：广大贫苦农民</a:t>
            </a:r>
            <a:r>
              <a:rPr lang="zh-CN" altLang="en-US" sz="3200" b="1" dirty="0">
                <a:solidFill>
                  <a:srgbClr val="0000CC"/>
                </a:solidFill>
                <a:latin typeface="Arial" panose="020B0604020202020204" pitchFamily="34" charset="0"/>
                <a:ea typeface="黑体" panose="02010609060101010101" pitchFamily="49" charset="-122"/>
              </a:rPr>
              <a:t>政治上翻了身，经济上分到了土地，革命积极性空前高涨</a:t>
            </a:r>
            <a:r>
              <a:rPr lang="zh-CN" altLang="en-US" sz="3200" b="1" dirty="0">
                <a:latin typeface="Arial" panose="020B0604020202020204" pitchFamily="34" charset="0"/>
                <a:ea typeface="黑体" panose="02010609060101010101" pitchFamily="49" charset="-122"/>
              </a:rPr>
              <a:t>。</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dirty="0">
                <a:latin typeface="Arial" panose="020B0604020202020204" pitchFamily="34" charset="0"/>
                <a:ea typeface="黑体" panose="02010609060101010101" pitchFamily="49" charset="-122"/>
              </a:rPr>
              <a:t>②</a:t>
            </a:r>
            <a:r>
              <a:rPr lang="zh-CN" altLang="en-US" sz="3200" b="1" dirty="0">
                <a:solidFill>
                  <a:srgbClr val="FF0000"/>
                </a:solidFill>
                <a:latin typeface="Arial" panose="020B0604020202020204" pitchFamily="34" charset="0"/>
                <a:ea typeface="黑体" panose="02010609060101010101" pitchFamily="49" charset="-122"/>
              </a:rPr>
              <a:t>根据地建设</a:t>
            </a:r>
            <a:r>
              <a:rPr lang="zh-CN" altLang="en-US" sz="3200" b="1" dirty="0">
                <a:latin typeface="Arial" panose="020B0604020202020204" pitchFamily="34" charset="0"/>
                <a:ea typeface="黑体" panose="02010609060101010101" pitchFamily="49" charset="-122"/>
              </a:rPr>
              <a:t>：井冈山的经济建设。</a:t>
            </a:r>
            <a:endParaRPr lang="zh-CN" altLang="en-US" sz="3200" b="1" dirty="0">
              <a:latin typeface="Arial" panose="020B0604020202020204" pitchFamily="34" charset="0"/>
              <a:ea typeface="黑体" panose="02010609060101010101" pitchFamily="49" charset="-122"/>
            </a:endParaRPr>
          </a:p>
          <a:p>
            <a:pPr>
              <a:lnSpc>
                <a:spcPct val="95000"/>
              </a:lnSpc>
            </a:pPr>
            <a:r>
              <a:rPr lang="en-US" altLang="zh-CN" sz="3200" b="1">
                <a:latin typeface="Arial" panose="020B0604020202020204" pitchFamily="34" charset="0"/>
                <a:ea typeface="黑体" panose="02010609060101010101" pitchFamily="49" charset="-122"/>
              </a:rPr>
              <a:t>a.</a:t>
            </a:r>
            <a:r>
              <a:rPr lang="zh-CN" altLang="en-US" sz="3200" b="1" dirty="0">
                <a:solidFill>
                  <a:srgbClr val="FF0000"/>
                </a:solidFill>
                <a:latin typeface="Arial" panose="020B0604020202020204" pitchFamily="34" charset="0"/>
                <a:ea typeface="黑体" panose="02010609060101010101" pitchFamily="49" charset="-122"/>
              </a:rPr>
              <a:t>内容</a:t>
            </a:r>
            <a:r>
              <a:rPr lang="zh-CN" altLang="en-US" sz="3200" b="1" dirty="0">
                <a:latin typeface="Arial" panose="020B0604020202020204" pitchFamily="34" charset="0"/>
                <a:ea typeface="黑体" panose="02010609060101010101" pitchFamily="49" charset="-122"/>
              </a:rPr>
              <a:t>：进行经济建设，努力发展生产。 </a:t>
            </a:r>
            <a:endParaRPr lang="zh-CN" altLang="en-US" sz="3200" b="1" dirty="0">
              <a:latin typeface="Arial" panose="020B0604020202020204" pitchFamily="34" charset="0"/>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59810">
                                            <p:txEl>
                                              <p:charRg st="0" end="9"/>
                                            </p:txEl>
                                          </p:spTgt>
                                        </p:tgtEl>
                                        <p:attrNameLst>
                                          <p:attrName>style.visibility</p:attrName>
                                        </p:attrNameLst>
                                      </p:cBhvr>
                                      <p:to>
                                        <p:strVal val="visible"/>
                                      </p:to>
                                    </p:set>
                                    <p:animEffect transition="in" filter="blinds(horizontal)">
                                      <p:cBhvr>
                                        <p:cTn id="7" dur="500"/>
                                        <p:tgtEl>
                                          <p:spTgt spid="759810">
                                            <p:txEl>
                                              <p:charRg st="0" end="9"/>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59810">
                                            <p:txEl>
                                              <p:charRg st="9" end="23"/>
                                            </p:txEl>
                                          </p:spTgt>
                                        </p:tgtEl>
                                        <p:attrNameLst>
                                          <p:attrName>style.visibility</p:attrName>
                                        </p:attrNameLst>
                                      </p:cBhvr>
                                      <p:to>
                                        <p:strVal val="visible"/>
                                      </p:to>
                                    </p:set>
                                    <p:animEffect transition="in" filter="blinds(horizontal)">
                                      <p:cBhvr>
                                        <p:cTn id="12" dur="500"/>
                                        <p:tgtEl>
                                          <p:spTgt spid="759810">
                                            <p:txEl>
                                              <p:charRg st="9" end="2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59810">
                                            <p:txEl>
                                              <p:charRg st="23" end="116"/>
                                            </p:txEl>
                                          </p:spTgt>
                                        </p:tgtEl>
                                        <p:attrNameLst>
                                          <p:attrName>style.visibility</p:attrName>
                                        </p:attrNameLst>
                                      </p:cBhvr>
                                      <p:to>
                                        <p:strVal val="visible"/>
                                      </p:to>
                                    </p:set>
                                    <p:animEffect transition="in" filter="blinds(horizontal)">
                                      <p:cBhvr>
                                        <p:cTn id="17" dur="500"/>
                                        <p:tgtEl>
                                          <p:spTgt spid="759810">
                                            <p:txEl>
                                              <p:charRg st="23" end="11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759810">
                                            <p:txEl>
                                              <p:charRg st="116" end="149"/>
                                            </p:txEl>
                                          </p:spTgt>
                                        </p:tgtEl>
                                        <p:attrNameLst>
                                          <p:attrName>style.visibility</p:attrName>
                                        </p:attrNameLst>
                                      </p:cBhvr>
                                      <p:to>
                                        <p:strVal val="visible"/>
                                      </p:to>
                                    </p:set>
                                    <p:animEffect transition="in" filter="blinds(horizontal)">
                                      <p:cBhvr>
                                        <p:cTn id="22" dur="500"/>
                                        <p:tgtEl>
                                          <p:spTgt spid="759810">
                                            <p:txEl>
                                              <p:charRg st="116" end="14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759810">
                                            <p:txEl>
                                              <p:charRg st="149" end="159"/>
                                            </p:txEl>
                                          </p:spTgt>
                                        </p:tgtEl>
                                        <p:attrNameLst>
                                          <p:attrName>style.visibility</p:attrName>
                                        </p:attrNameLst>
                                      </p:cBhvr>
                                      <p:to>
                                        <p:strVal val="visible"/>
                                      </p:to>
                                    </p:set>
                                    <p:animEffect transition="in" filter="blinds(horizontal)">
                                      <p:cBhvr>
                                        <p:cTn id="27" dur="500"/>
                                        <p:tgtEl>
                                          <p:spTgt spid="759810">
                                            <p:txEl>
                                              <p:charRg st="149" end="15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759810">
                                            <p:txEl>
                                              <p:charRg st="159" end="167"/>
                                            </p:txEl>
                                          </p:spTgt>
                                        </p:tgtEl>
                                        <p:attrNameLst>
                                          <p:attrName>style.visibility</p:attrName>
                                        </p:attrNameLst>
                                      </p:cBhvr>
                                      <p:to>
                                        <p:strVal val="visible"/>
                                      </p:to>
                                    </p:set>
                                    <p:animEffect transition="in" filter="blinds(horizontal)">
                                      <p:cBhvr>
                                        <p:cTn id="32" dur="500"/>
                                        <p:tgtEl>
                                          <p:spTgt spid="759810">
                                            <p:txEl>
                                              <p:charRg st="159" end="16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759810">
                                            <p:txEl>
                                              <p:charRg st="167" end="216"/>
                                            </p:txEl>
                                          </p:spTgt>
                                        </p:tgtEl>
                                        <p:attrNameLst>
                                          <p:attrName>style.visibility</p:attrName>
                                        </p:attrNameLst>
                                      </p:cBhvr>
                                      <p:to>
                                        <p:strVal val="visible"/>
                                      </p:to>
                                    </p:set>
                                    <p:animEffect transition="in" filter="blinds(horizontal)">
                                      <p:cBhvr>
                                        <p:cTn id="37" dur="500"/>
                                        <p:tgtEl>
                                          <p:spTgt spid="759810">
                                            <p:txEl>
                                              <p:charRg st="167" end="21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759810">
                                            <p:txEl>
                                              <p:charRg st="216" end="263"/>
                                            </p:txEl>
                                          </p:spTgt>
                                        </p:tgtEl>
                                        <p:attrNameLst>
                                          <p:attrName>style.visibility</p:attrName>
                                        </p:attrNameLst>
                                      </p:cBhvr>
                                      <p:to>
                                        <p:strVal val="visible"/>
                                      </p:to>
                                    </p:set>
                                    <p:animEffect transition="in" filter="blinds(horizontal)">
                                      <p:cBhvr>
                                        <p:cTn id="42" dur="500"/>
                                        <p:tgtEl>
                                          <p:spTgt spid="759810">
                                            <p:txEl>
                                              <p:charRg st="216" end="26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759810">
                                            <p:txEl>
                                              <p:charRg st="263" end="301"/>
                                            </p:txEl>
                                          </p:spTgt>
                                        </p:tgtEl>
                                        <p:attrNameLst>
                                          <p:attrName>style.visibility</p:attrName>
                                        </p:attrNameLst>
                                      </p:cBhvr>
                                      <p:to>
                                        <p:strVal val="visible"/>
                                      </p:to>
                                    </p:set>
                                    <p:animEffect transition="in" filter="blinds(horizontal)">
                                      <p:cBhvr>
                                        <p:cTn id="47" dur="500"/>
                                        <p:tgtEl>
                                          <p:spTgt spid="759810">
                                            <p:txEl>
                                              <p:charRg st="263" end="30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759810">
                                            <p:txEl>
                                              <p:charRg st="301" end="318"/>
                                            </p:txEl>
                                          </p:spTgt>
                                        </p:tgtEl>
                                        <p:attrNameLst>
                                          <p:attrName>style.visibility</p:attrName>
                                        </p:attrNameLst>
                                      </p:cBhvr>
                                      <p:to>
                                        <p:strVal val="visible"/>
                                      </p:to>
                                    </p:set>
                                    <p:animEffect transition="in" filter="blinds(horizontal)">
                                      <p:cBhvr>
                                        <p:cTn id="52" dur="500"/>
                                        <p:tgtEl>
                                          <p:spTgt spid="759810">
                                            <p:txEl>
                                              <p:charRg st="301" end="31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759810">
                                            <p:txEl>
                                              <p:charRg st="318" end="339"/>
                                            </p:txEl>
                                          </p:spTgt>
                                        </p:tgtEl>
                                        <p:attrNameLst>
                                          <p:attrName>style.visibility</p:attrName>
                                        </p:attrNameLst>
                                      </p:cBhvr>
                                      <p:to>
                                        <p:strVal val="visible"/>
                                      </p:to>
                                    </p:set>
                                    <p:animEffect transition="in" filter="blinds(horizontal)">
                                      <p:cBhvr>
                                        <p:cTn id="57" dur="500"/>
                                        <p:tgtEl>
                                          <p:spTgt spid="759810">
                                            <p:txEl>
                                              <p:charRg st="318" end="33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4896</Words>
  <Application>WPS 演示</Application>
  <PresentationFormat>在屏幕上显示</PresentationFormat>
  <Paragraphs>327</Paragraphs>
  <Slides>21</Slides>
  <Notes>0</Notes>
  <HiddenSlides>0</HiddenSlides>
  <MMClips>1</MMClips>
  <ScaleCrop>false</ScaleCrop>
  <HeadingPairs>
    <vt:vector size="8" baseType="variant">
      <vt:variant>
        <vt:lpstr>已用的字体</vt:lpstr>
      </vt:variant>
      <vt:variant>
        <vt:i4>15</vt:i4>
      </vt:variant>
      <vt:variant>
        <vt:lpstr>主题</vt:lpstr>
      </vt:variant>
      <vt:variant>
        <vt:i4>1</vt:i4>
      </vt:variant>
      <vt:variant>
        <vt:lpstr>嵌入 OLE 服务器</vt:lpstr>
      </vt:variant>
      <vt:variant>
        <vt:i4>1</vt:i4>
      </vt:variant>
      <vt:variant>
        <vt:lpstr>幻灯片标题</vt:lpstr>
      </vt:variant>
      <vt:variant>
        <vt:i4>21</vt:i4>
      </vt:variant>
    </vt:vector>
  </HeadingPairs>
  <TitlesOfParts>
    <vt:vector size="38" baseType="lpstr">
      <vt:lpstr>Arial</vt:lpstr>
      <vt:lpstr>宋体</vt:lpstr>
      <vt:lpstr>Wingdings</vt:lpstr>
      <vt:lpstr>黑体</vt:lpstr>
      <vt:lpstr>Arial</vt:lpstr>
      <vt:lpstr>楷体_GB2312</vt:lpstr>
      <vt:lpstr>微软雅黑</vt:lpstr>
      <vt:lpstr>Arial Unicode MS</vt:lpstr>
      <vt:lpstr>Calibri</vt:lpstr>
      <vt:lpstr>华文新魏</vt:lpstr>
      <vt:lpstr>华文中宋</vt:lpstr>
      <vt:lpstr>华文行楷</vt:lpstr>
      <vt:lpstr>Times New Roman</vt:lpstr>
      <vt:lpstr>隶书</vt:lpstr>
      <vt:lpstr>新宋体</vt:lpstr>
      <vt:lpstr>默认设计模板</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史料应用</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K I D</cp:lastModifiedBy>
  <cp:revision>9</cp:revision>
  <dcterms:created xsi:type="dcterms:W3CDTF">2018-10-11T14:26:00Z</dcterms:created>
  <dcterms:modified xsi:type="dcterms:W3CDTF">2018-10-21T14:26:07Z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KSOProductBuildVer">
    <vt:lpwstr>2052-11.1.0.7881</vt:lpwstr>
  </property>
</Properties>
</file>