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50" r:id="rId2"/>
    <p:sldId id="352" r:id="rId3"/>
    <p:sldId id="458" r:id="rId4"/>
    <p:sldId id="459" r:id="rId5"/>
    <p:sldId id="462" r:id="rId6"/>
    <p:sldId id="465" r:id="rId7"/>
    <p:sldId id="456" r:id="rId8"/>
    <p:sldId id="461" r:id="rId9"/>
    <p:sldId id="468" r:id="rId10"/>
    <p:sldId id="466" r:id="rId11"/>
    <p:sldId id="460" r:id="rId12"/>
    <p:sldId id="471" r:id="rId13"/>
    <p:sldId id="463" r:id="rId14"/>
    <p:sldId id="472" r:id="rId15"/>
    <p:sldId id="469" r:id="rId16"/>
    <p:sldId id="405" r:id="rId17"/>
  </p:sldIdLst>
  <p:sldSz cx="9144000" cy="6858000" type="screen4x3"/>
  <p:notesSz cx="6858000" cy="9144000"/>
  <p:embeddedFontLst>
    <p:embeddedFont>
      <p:font typeface="Cambria" pitchFamily="18" charset="0"/>
      <p:regular r:id="rId19"/>
      <p:bold r:id="rId20"/>
      <p:italic r:id="rId21"/>
      <p:boldItalic r:id="rId22"/>
    </p:embeddedFont>
    <p:embeddedFont>
      <p:font typeface="华文楷体" pitchFamily="2" charset="-122"/>
      <p:regular r:id="rId23"/>
    </p:embeddedFont>
    <p:embeddedFont>
      <p:font typeface="等线 Light" pitchFamily="2" charset="-122"/>
      <p:regular r:id="rId24"/>
    </p:embeddedFont>
    <p:embeddedFont>
      <p:font typeface="楷体" pitchFamily="49" charset="-122"/>
      <p:regular r:id="rId25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F2FC"/>
    <a:srgbClr val="ABDCF7"/>
    <a:srgbClr val="2D91B9"/>
    <a:srgbClr val="6600FF"/>
    <a:srgbClr val="6666FF"/>
    <a:srgbClr val="9933FF"/>
    <a:srgbClr val="3366CC"/>
    <a:srgbClr val="0000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87" autoAdjust="0"/>
  </p:normalViewPr>
  <p:slideViewPr>
    <p:cSldViewPr showGuides="1">
      <p:cViewPr>
        <p:scale>
          <a:sx n="110" d="100"/>
          <a:sy n="110" d="100"/>
        </p:scale>
        <p:origin x="-1644" y="-90"/>
      </p:cViewPr>
      <p:guideLst>
        <p:guide orient="horz" pos="2160"/>
        <p:guide pos="28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7663226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260"/>
            <a:ext cx="9144000" cy="69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5"/>
            <a:ext cx="9144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2550"/>
            <a:ext cx="9144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V="1">
            <a:off x="5868144" y="6140880"/>
            <a:ext cx="3275856" cy="387425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任意多边形: 形状 11"/>
          <p:cNvSpPr/>
          <p:nvPr/>
        </p:nvSpPr>
        <p:spPr>
          <a:xfrm flipV="1">
            <a:off x="5354505" y="6140880"/>
            <a:ext cx="873679" cy="387425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051" name="标题 1"/>
          <p:cNvSpPr txBox="1"/>
          <p:nvPr/>
        </p:nvSpPr>
        <p:spPr>
          <a:xfrm>
            <a:off x="0" y="4280535"/>
            <a:ext cx="9144635" cy="1902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Unit 2 The universal language</a:t>
            </a:r>
          </a:p>
          <a:p>
            <a:pPr algn="ctr"/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Project</a:t>
            </a:r>
          </a:p>
        </p:txBody>
      </p:sp>
      <p:sp>
        <p:nvSpPr>
          <p:cNvPr id="9" name="内容占位符 2"/>
          <p:cNvSpPr txBox="1"/>
          <p:nvPr/>
        </p:nvSpPr>
        <p:spPr>
          <a:xfrm>
            <a:off x="5220072" y="6140880"/>
            <a:ext cx="3453159" cy="48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Times New Roman" panose="02020603050405020304" pitchFamily="18" charset="0"/>
              </a:rPr>
              <a:t>费佳璐　</a:t>
            </a:r>
            <a:r>
              <a:rPr lang="en-US" altLang="zh-CN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Times New Roman" panose="02020603050405020304" pitchFamily="18" charset="0"/>
              </a:rPr>
              <a:t>  </a:t>
            </a:r>
            <a:r>
              <a:rPr lang="zh-CN" altLang="en-US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Times New Roman" panose="02020603050405020304" pitchFamily="18" charset="0"/>
              </a:rPr>
              <a:t>江苏省通州高级中学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1484630"/>
            <a:ext cx="8525510" cy="11264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Put together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the information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to make you profile. 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Arial" panose="020B0604020202020204" pitchFamily="34" charset="0"/>
                <a:sym typeface="Times New Roman" panose="02020603050405020304" pitchFamily="18" charset="0"/>
              </a:rPr>
              <a:t>Use the example in the textbook to help you.</a:t>
            </a:r>
          </a:p>
        </p:txBody>
      </p:sp>
      <p:cxnSp>
        <p:nvCxnSpPr>
          <p:cNvPr id="4" name="直接连接符 3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矩形 8"/>
          <p:cNvSpPr/>
          <p:nvPr/>
        </p:nvSpPr>
        <p:spPr>
          <a:xfrm rot="2580000">
            <a:off x="422275" y="368935"/>
            <a:ext cx="831850" cy="828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 rot="2580000">
            <a:off x="1233170" y="455930"/>
            <a:ext cx="693420" cy="69278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45030" y="519430"/>
            <a:ext cx="4800600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Put the pieces together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1950" y="49212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Step</a:t>
            </a:r>
            <a:r>
              <a:rPr lang="en-US" altLang="zh-CN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58900" y="574675"/>
            <a:ext cx="44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4 </a:t>
            </a:r>
          </a:p>
        </p:txBody>
      </p:sp>
      <p:pic>
        <p:nvPicPr>
          <p:cNvPr id="1026" name="Picture 2" descr="E:\工作\高中必修一 必修二 必修三 选必一教材\选择性必修1\选择性必修第一册教材高清图片 57张\M4U2 13张\VCG41530064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30" y="2996952"/>
            <a:ext cx="4890120" cy="3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AE8939-4843-467D-B4EC-209337B84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96060" y="48858"/>
            <a:ext cx="6287962" cy="6200959"/>
          </a:xfrm>
          <a:prstGeom prst="ellipse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763688" y="2060575"/>
            <a:ext cx="2180297" cy="534670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151755" y="2922905"/>
            <a:ext cx="932413" cy="452120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185160" y="4573905"/>
            <a:ext cx="1390650" cy="43878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32727" y="2595245"/>
            <a:ext cx="1796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background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1560" y="3507812"/>
            <a:ext cx="1480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singer</a:t>
            </a:r>
            <a:endParaRPr lang="en-US" altLang="zh-CN" sz="2800" dirty="0">
              <a:solidFill>
                <a:schemeClr val="accent2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28184" y="5642663"/>
            <a:ext cx="2807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You can add lyrics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  <p:bldP spid="4" grpId="0" bldLvl="0" animBg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1979930" y="548640"/>
            <a:ext cx="4325620" cy="864235"/>
          </a:xfrm>
          <a:prstGeom prst="roundRect">
            <a:avLst/>
          </a:prstGeom>
          <a:noFill/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765810" y="1819910"/>
            <a:ext cx="7870825" cy="786130"/>
          </a:xfrm>
          <a:prstGeom prst="flowChartInputOutp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59610" y="1815465"/>
            <a:ext cx="6141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How to make a profile?</a:t>
            </a:r>
          </a:p>
        </p:txBody>
      </p:sp>
      <p:sp>
        <p:nvSpPr>
          <p:cNvPr id="21" name="同侧圆角矩形 20"/>
          <p:cNvSpPr/>
          <p:nvPr/>
        </p:nvSpPr>
        <p:spPr>
          <a:xfrm>
            <a:off x="395605" y="2844800"/>
            <a:ext cx="8495665" cy="3021965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7995" y="2924810"/>
            <a:ext cx="8561705" cy="2861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charset="0"/>
              <a:buChar char="u"/>
            </a:pPr>
            <a:r>
              <a:rPr lang="en-US" altLang="zh-CN" sz="36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Get information prepared.</a:t>
            </a:r>
          </a:p>
          <a:p>
            <a:pPr marL="571500" indent="-571500">
              <a:buFont typeface="Wingdings" panose="05000000000000000000" charset="0"/>
              <a:buChar char="u"/>
            </a:pPr>
            <a:r>
              <a:rPr lang="en-US" altLang="zh-CN" sz="36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Organize materials and ideas.</a:t>
            </a:r>
          </a:p>
          <a:p>
            <a:pPr marL="571500" indent="-571500">
              <a:buFont typeface="Wingdings" panose="05000000000000000000" charset="0"/>
              <a:buChar char="u"/>
            </a:pPr>
            <a:r>
              <a:rPr lang="en-US" altLang="zh-CN" sz="36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Fill your materials in the profile.</a:t>
            </a:r>
          </a:p>
          <a:p>
            <a:pPr marL="571500" indent="-571500">
              <a:buFont typeface="Wingdings" panose="05000000000000000000" charset="0"/>
              <a:buChar char="u"/>
            </a:pPr>
            <a:r>
              <a:rPr lang="en-US" altLang="zh-CN" sz="36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Decorate your pages with interesting illustrations.</a:t>
            </a:r>
          </a:p>
        </p:txBody>
      </p:sp>
      <p:cxnSp>
        <p:nvCxnSpPr>
          <p:cNvPr id="4" name="直接连接符 3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矩形 2"/>
          <p:cNvSpPr/>
          <p:nvPr/>
        </p:nvSpPr>
        <p:spPr>
          <a:xfrm rot="2580000">
            <a:off x="422275" y="368935"/>
            <a:ext cx="831850" cy="828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 rot="2580000">
            <a:off x="1233170" y="455930"/>
            <a:ext cx="693420" cy="69278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45030" y="519430"/>
            <a:ext cx="4800600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Put the pieces together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1950" y="49212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Step</a:t>
            </a:r>
            <a:r>
              <a:rPr lang="en-US" altLang="zh-CN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58900" y="574675"/>
            <a:ext cx="44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PP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卷形: 水平 1"/>
          <p:cNvSpPr/>
          <p:nvPr/>
        </p:nvSpPr>
        <p:spPr>
          <a:xfrm>
            <a:off x="746760" y="2564765"/>
            <a:ext cx="7649845" cy="201612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15085" y="3284855"/>
            <a:ext cx="66344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</a:t>
            </a:r>
            <a:r>
              <a:rPr lang="zh-CN" altLang="en-US" sz="4000" b="1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hare with classmates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矩形 8"/>
          <p:cNvSpPr/>
          <p:nvPr/>
        </p:nvSpPr>
        <p:spPr>
          <a:xfrm rot="2580000">
            <a:off x="422275" y="368935"/>
            <a:ext cx="831850" cy="828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 rot="2580000">
            <a:off x="1233170" y="455930"/>
            <a:ext cx="693420" cy="69278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45030" y="519430"/>
            <a:ext cx="4800600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Presentation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1950" y="49212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Step</a:t>
            </a:r>
            <a:r>
              <a:rPr lang="en-US" altLang="zh-CN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58900" y="574675"/>
            <a:ext cx="44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PP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矩形 8"/>
          <p:cNvSpPr/>
          <p:nvPr/>
        </p:nvSpPr>
        <p:spPr>
          <a:xfrm rot="2580000">
            <a:off x="422275" y="368935"/>
            <a:ext cx="831850" cy="828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 rot="2580000">
            <a:off x="1233170" y="455930"/>
            <a:ext cx="693420" cy="69278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45030" y="519430"/>
            <a:ext cx="4800600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Evaluation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1950" y="49212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Step</a:t>
            </a:r>
            <a:r>
              <a:rPr lang="en-US" altLang="zh-CN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58900" y="574675"/>
            <a:ext cx="44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6 </a:t>
            </a:r>
            <a:endParaRPr lang="en-US" altLang="zh-CN" sz="2800" b="1" dirty="0">
              <a:solidFill>
                <a:srgbClr val="612F02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1" name="云形 10"/>
          <p:cNvSpPr/>
          <p:nvPr/>
        </p:nvSpPr>
        <p:spPr>
          <a:xfrm rot="527955">
            <a:off x="553198" y="2411826"/>
            <a:ext cx="4032885" cy="1368425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vote on the best one</a:t>
            </a:r>
          </a:p>
        </p:txBody>
      </p:sp>
      <p:sp>
        <p:nvSpPr>
          <p:cNvPr id="12" name="云形 11"/>
          <p:cNvSpPr/>
          <p:nvPr/>
        </p:nvSpPr>
        <p:spPr>
          <a:xfrm rot="20752438">
            <a:off x="5303961" y="2492626"/>
            <a:ext cx="3283339" cy="128651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make comments</a:t>
            </a:r>
          </a:p>
        </p:txBody>
      </p:sp>
      <p:sp>
        <p:nvSpPr>
          <p:cNvPr id="13" name="云形 12"/>
          <p:cNvSpPr/>
          <p:nvPr/>
        </p:nvSpPr>
        <p:spPr>
          <a:xfrm>
            <a:off x="2843808" y="4377984"/>
            <a:ext cx="3691890" cy="143954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give reasons</a:t>
            </a:r>
          </a:p>
        </p:txBody>
      </p:sp>
    </p:spTree>
    <p:extLst>
      <p:ext uri="{BB962C8B-B14F-4D97-AF65-F5344CB8AC3E}">
        <p14:creationId xmlns:p14="http://schemas.microsoft.com/office/powerpoint/2010/main" val="22223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971600" y="449723"/>
            <a:ext cx="727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Homework</a:t>
            </a:r>
          </a:p>
          <a:p>
            <a:pPr algn="l"/>
            <a:endParaRPr lang="en-US" altLang="zh-CN" sz="3200" dirty="0"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2924944"/>
            <a:ext cx="7200716" cy="1755731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Polish up your profile based on the assessment.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>
                <a:solidFill>
                  <a:srgbClr val="00CCFF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3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"/>
          <p:cNvSpPr txBox="1"/>
          <p:nvPr/>
        </p:nvSpPr>
        <p:spPr>
          <a:xfrm>
            <a:off x="7020560" y="836295"/>
            <a:ext cx="1347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rgbClr val="0D06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费佳璐</a:t>
            </a:r>
          </a:p>
        </p:txBody>
      </p:sp>
      <p:sp>
        <p:nvSpPr>
          <p:cNvPr id="89" name="矩形 15"/>
          <p:cNvSpPr/>
          <p:nvPr/>
        </p:nvSpPr>
        <p:spPr>
          <a:xfrm>
            <a:off x="3933543" y="4797152"/>
            <a:ext cx="2448024" cy="75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Times New Roman" panose="02020603050405020304" pitchFamily="18" charset="0"/>
              </a:rPr>
              <a:t>中学二级教师</a:t>
            </a:r>
          </a:p>
        </p:txBody>
      </p:sp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图片 3" descr="微信图片_20201208113840"/>
          <p:cNvPicPr>
            <a:picLocks noChangeAspect="1"/>
          </p:cNvPicPr>
          <p:nvPr/>
        </p:nvPicPr>
        <p:blipFill>
          <a:blip r:embed="rId3"/>
          <a:srcRect r="19343"/>
          <a:stretch>
            <a:fillRect/>
          </a:stretch>
        </p:blipFill>
        <p:spPr>
          <a:xfrm>
            <a:off x="539750" y="1879600"/>
            <a:ext cx="2886075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19884" y="1540498"/>
            <a:ext cx="5650865" cy="7562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Cambria" panose="02040503050406030204" charset="0"/>
                <a:sym typeface="Times New Roman" panose="02020603050405020304" pitchFamily="18" charset="0"/>
              </a:rPr>
              <a:t>What is a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等线 Light" panose="02010600030101010101" pitchFamily="2" charset="-122"/>
                <a:cs typeface="Cambria" panose="02040503050406030204" charset="0"/>
                <a:sym typeface="Times New Roman" panose="02020603050405020304" pitchFamily="18" charset="0"/>
              </a:rPr>
              <a:t>profile</a:t>
            </a:r>
            <a:r>
              <a:rPr lang="en-US" altLang="zh-CN" sz="3600" b="1" dirty="0">
                <a:latin typeface="Times New Roman" panose="02020603050405020304" pitchFamily="18" charset="0"/>
                <a:ea typeface="等线 Light" panose="02010600030101010101" pitchFamily="2" charset="-122"/>
                <a:cs typeface="Cambria" panose="02040503050406030204" charset="0"/>
                <a:sym typeface="Times New Roman" panose="02020603050405020304" pitchFamily="18" charset="0"/>
              </a:rPr>
              <a:t>?</a:t>
            </a:r>
            <a:endParaRPr lang="zh-CN" altLang="en-US" sz="3600" b="1" dirty="0">
              <a:latin typeface="Times New Roman" panose="02020603050405020304" pitchFamily="18" charset="0"/>
              <a:ea typeface="等线 Light" panose="02010600030101010101" pitchFamily="2" charset="-122"/>
              <a:cs typeface="Cambria" panose="02040503050406030204" charset="0"/>
              <a:sym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4585" y="2276475"/>
            <a:ext cx="689483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ü"/>
            </a:pPr>
            <a:r>
              <a:rPr lang="en-US" altLang="zh-CN" sz="28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a description of </a:t>
            </a:r>
            <a:r>
              <a:rPr lang="en-US" altLang="zh-CN" sz="2800" dirty="0" smtClean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sb/sth </a:t>
            </a:r>
            <a:r>
              <a:rPr lang="en-US" altLang="zh-CN" sz="28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that gives useful information</a:t>
            </a: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zh-CN" sz="28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the general impression that </a:t>
            </a:r>
            <a:r>
              <a:rPr lang="en-US" altLang="zh-CN" sz="2800" dirty="0" smtClean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sb/sth </a:t>
            </a:r>
            <a:r>
              <a:rPr lang="en-US" altLang="zh-CN" sz="28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gives to the public and the amount of attention they receive</a:t>
            </a: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zh-CN" sz="28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the edge or outline of </a:t>
            </a:r>
            <a:r>
              <a:rPr lang="en-US" altLang="zh-CN" sz="2800" dirty="0" smtClean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sth </a:t>
            </a:r>
            <a:r>
              <a:rPr lang="en-US" altLang="zh-CN" sz="28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that you see against a background</a:t>
            </a:r>
          </a:p>
        </p:txBody>
      </p:sp>
      <p:sp>
        <p:nvSpPr>
          <p:cNvPr id="8" name="矩形 7"/>
          <p:cNvSpPr/>
          <p:nvPr/>
        </p:nvSpPr>
        <p:spPr>
          <a:xfrm rot="2580000">
            <a:off x="394970" y="334645"/>
            <a:ext cx="831850" cy="828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1205865" y="429895"/>
            <a:ext cx="693420" cy="69278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18640" y="682625"/>
            <a:ext cx="4800600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Introduction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4645" y="46609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Step</a:t>
            </a:r>
            <a:r>
              <a:rPr lang="en-US" altLang="zh-CN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331595" y="548640"/>
            <a:ext cx="44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1 </a:t>
            </a:r>
          </a:p>
        </p:txBody>
      </p:sp>
      <p:cxnSp>
        <p:nvCxnSpPr>
          <p:cNvPr id="12" name="直接连接符 11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605" y="1844675"/>
            <a:ext cx="8045450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Which English song do you </a:t>
            </a:r>
            <a:r>
              <a:rPr lang="en-US" altLang="zh-CN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like best</a:t>
            </a:r>
            <a:r>
              <a:rPr lang="en-US" altLang="zh-CN" sz="5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?</a:t>
            </a:r>
            <a:r>
              <a:rPr lang="en-US" altLang="zh-CN" sz="5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4076700"/>
            <a:ext cx="8107680" cy="20015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矩形 2"/>
          <p:cNvSpPr/>
          <p:nvPr/>
        </p:nvSpPr>
        <p:spPr>
          <a:xfrm rot="2580000">
            <a:off x="422275" y="360680"/>
            <a:ext cx="831850" cy="828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 rot="2580000">
            <a:off x="1233170" y="455930"/>
            <a:ext cx="693420" cy="69278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5030" y="519430"/>
            <a:ext cx="4800600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Free talk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1950" y="49212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Step</a:t>
            </a:r>
            <a:r>
              <a:rPr lang="en-US" altLang="zh-CN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358900" y="574675"/>
            <a:ext cx="44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56898" y="249289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Choose a song to research </a:t>
            </a:r>
          </a:p>
          <a:p>
            <a:r>
              <a:rPr lang="en-US" altLang="zh-CN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in your group!</a:t>
            </a:r>
          </a:p>
        </p:txBody>
      </p:sp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矩形 7"/>
          <p:cNvSpPr/>
          <p:nvPr/>
        </p:nvSpPr>
        <p:spPr>
          <a:xfrm rot="2580000">
            <a:off x="394970" y="334645"/>
            <a:ext cx="831850" cy="828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1205865" y="429895"/>
            <a:ext cx="693420" cy="69278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45030" y="519430"/>
            <a:ext cx="4800600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Free talk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4645" y="46609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Step</a:t>
            </a:r>
            <a:r>
              <a:rPr lang="en-US" altLang="zh-CN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331595" y="548640"/>
            <a:ext cx="44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2 </a:t>
            </a:r>
          </a:p>
        </p:txBody>
      </p:sp>
      <p:pic>
        <p:nvPicPr>
          <p:cNvPr id="1026" name="Picture 2" descr="E:\工作\高中必修一 必修二 必修三 选必一教材\选择性必修1\选择性必修第一册教材高清图片 57张\M4U2 13张\dreamstime_l_29768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8167"/>
            <a:ext cx="2776178" cy="14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908" y="2564904"/>
            <a:ext cx="8366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u="sng" dirty="0">
                <a:solidFill>
                  <a:schemeClr val="accent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Which</a:t>
            </a:r>
            <a:r>
              <a:rPr lang="en-US" altLang="zh-CN" sz="4000" dirty="0">
                <a:solidFill>
                  <a:schemeClr val="accent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song would your group like to research?</a:t>
            </a:r>
          </a:p>
          <a:p>
            <a:endParaRPr lang="en-US" altLang="zh-CN" sz="4000" u="sng" dirty="0" smtClean="0">
              <a:solidFill>
                <a:schemeClr val="accent2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  <a:p>
            <a:r>
              <a:rPr lang="en-US" altLang="zh-CN" sz="4000" u="sng" dirty="0" smtClean="0">
                <a:solidFill>
                  <a:schemeClr val="accent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Why</a:t>
            </a:r>
            <a:r>
              <a:rPr lang="en-US" altLang="zh-CN" sz="4000" dirty="0" smtClean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do you choose </a:t>
            </a:r>
            <a:r>
              <a:rPr lang="en-US" altLang="zh-CN" sz="4000" dirty="0" smtClean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this </a:t>
            </a:r>
            <a:r>
              <a:rPr lang="en-US" altLang="zh-CN" sz="40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song?</a:t>
            </a:r>
          </a:p>
          <a:p>
            <a:endParaRPr lang="en-US" altLang="zh-CN" sz="4000" dirty="0"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  <a:p>
            <a:r>
              <a:rPr lang="en-US" altLang="zh-CN" sz="4000" u="sng" dirty="0">
                <a:solidFill>
                  <a:schemeClr val="accent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How</a:t>
            </a:r>
            <a:r>
              <a:rPr lang="en-US" altLang="zh-CN" sz="4000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to research a song?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060" y="1700808"/>
            <a:ext cx="4091940" cy="6451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Discussion in group</a:t>
            </a:r>
          </a:p>
        </p:txBody>
      </p:sp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矩形 3"/>
          <p:cNvSpPr/>
          <p:nvPr/>
        </p:nvSpPr>
        <p:spPr>
          <a:xfrm rot="2580000">
            <a:off x="422275" y="360680"/>
            <a:ext cx="831850" cy="828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 rot="2580000">
            <a:off x="1233170" y="455930"/>
            <a:ext cx="693420" cy="69278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5030" y="519430"/>
            <a:ext cx="4800600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Free talk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1950" y="49212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Step</a:t>
            </a:r>
            <a:r>
              <a:rPr lang="en-US" altLang="zh-CN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358900" y="574675"/>
            <a:ext cx="44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 bwMode="auto">
          <a:xfrm>
            <a:off x="395605" y="1340485"/>
            <a:ext cx="857123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cs typeface="Cambria" panose="02040503050406030204" charset="0"/>
                <a:sym typeface="Times New Roman" panose="02020603050405020304" pitchFamily="18" charset="0"/>
              </a:rPr>
              <a:t>What should you consider when you research a 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cs typeface="Cambria" panose="02040503050406030204" charset="0"/>
                <a:sym typeface="Times New Roman" panose="02020603050405020304" pitchFamily="18" charset="0"/>
              </a:rPr>
              <a:t>song?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 Light" panose="02010600030101010101" pitchFamily="2" charset="-122"/>
              <a:cs typeface="Cambria" panose="02040503050406030204" charset="0"/>
              <a:sym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9335" y="3644900"/>
            <a:ext cx="1377300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Song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2555875" y="2132330"/>
            <a:ext cx="504190" cy="396049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0431" y="1967725"/>
            <a:ext cx="4006215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noProof="1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Singer/Band  </a:t>
            </a:r>
          </a:p>
          <a:p>
            <a:pPr algn="ctr"/>
            <a:endParaRPr lang="en-US" altLang="zh-CN" sz="2800" b="1" noProof="1" smtClean="0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/>
            <a:r>
              <a:rPr lang="en-US" altLang="zh-CN" sz="2800" b="1" noProof="1" smtClean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Background</a:t>
            </a:r>
            <a:endParaRPr lang="en-US" altLang="zh-CN" sz="2800" b="1" noProof="1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/>
            <a:r>
              <a:rPr lang="en-US" altLang="zh-CN" sz="2800" b="1" noProof="1" smtClean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altLang="zh-CN" sz="2800" b="1" noProof="1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/>
            <a:r>
              <a:rPr lang="en-US" altLang="zh-CN" sz="2800" b="1" noProof="1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Lyrics</a:t>
            </a:r>
          </a:p>
          <a:p>
            <a:pPr algn="ctr"/>
            <a:endParaRPr lang="en-US" altLang="zh-CN" sz="2800" b="1" noProof="1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/>
            <a:r>
              <a:rPr lang="en-US" altLang="zh-CN" sz="2800" b="1" noProof="1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Style</a:t>
            </a:r>
          </a:p>
          <a:p>
            <a:pPr algn="ctr"/>
            <a:endParaRPr lang="en-US" altLang="zh-CN" sz="2800" b="1" noProof="1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/>
            <a:r>
              <a:rPr lang="en-US" altLang="zh-CN" sz="2800" b="1" noProof="1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Meaning</a:t>
            </a:r>
          </a:p>
          <a:p>
            <a:pPr algn="ctr"/>
            <a:r>
              <a:rPr lang="en-US" altLang="zh-CN" sz="2800" b="1" noProof="1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...</a:t>
            </a:r>
            <a:endParaRPr lang="en-US" altLang="zh-CN" sz="2800" b="1" noProof="1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35" y="0"/>
            <a:ext cx="2452370" cy="133985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矩形 5"/>
          <p:cNvSpPr/>
          <p:nvPr/>
        </p:nvSpPr>
        <p:spPr>
          <a:xfrm rot="2580000">
            <a:off x="422275" y="360680"/>
            <a:ext cx="831850" cy="828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1233170" y="455930"/>
            <a:ext cx="693420" cy="69278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45030" y="519430"/>
            <a:ext cx="4800600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Preparing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1950" y="49212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Step</a:t>
            </a:r>
            <a:r>
              <a:rPr lang="en-US" altLang="zh-CN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358900" y="574675"/>
            <a:ext cx="44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2" grpId="0"/>
      <p:bldP spid="2" grpId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5216046"/>
              </p:ext>
            </p:extLst>
          </p:nvPr>
        </p:nvGraphicFramePr>
        <p:xfrm>
          <a:off x="116840" y="1385570"/>
          <a:ext cx="8980805" cy="466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1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1395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       “Take Me Home, Country Roads”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6630">
                <a:tc>
                  <a:txBody>
                    <a:bodyPr/>
                    <a:lstStyle/>
                    <a:p>
                      <a:pPr algn="ctr">
                        <a:lnSpc>
                          <a:spcPct val="230000"/>
                        </a:lnSpc>
                        <a:buNone/>
                      </a:pPr>
                      <a:r>
                        <a:rPr lang="en-US" altLang="zh-CN" dirty="0" smtClean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Singer/Band</a:t>
                      </a:r>
                      <a:endParaRPr lang="en-US" altLang="zh-CN" dirty="0">
                        <a:latin typeface="Times New Roman" panose="02020603050405020304" pitchFamily="18" charset="0"/>
                        <a:ea typeface="等线 Light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30000"/>
                        </a:lnSpc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Background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30000"/>
                        </a:lnSpc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Lyrics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30000"/>
                        </a:lnSpc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Style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30000"/>
                        </a:lnSpc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Meaning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7320">
                <a:tc>
                  <a:txBody>
                    <a:bodyPr/>
                    <a:lstStyle/>
                    <a:p>
                      <a:pPr>
                        <a:lnSpc>
                          <a:spcPct val="510000"/>
                        </a:lnSpc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John Denver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Based on West Virginia, John Denver wrote this song in memory of his golden days in his hometown.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...</a:t>
                      </a:r>
                    </a:p>
                    <a:p>
                      <a:pPr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Country roads, take me home</a:t>
                      </a:r>
                    </a:p>
                    <a:p>
                      <a:pPr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To the place I belong </a:t>
                      </a:r>
                    </a:p>
                    <a:p>
                      <a:pPr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West Virginia Mountain Mama</a:t>
                      </a:r>
                    </a:p>
                    <a:p>
                      <a:pPr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Take me home, country roads</a:t>
                      </a:r>
                    </a:p>
                    <a:p>
                      <a:pPr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...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altLang="zh-CN" dirty="0">
                        <a:latin typeface="Times New Roman" panose="02020603050405020304" pitchFamily="18" charset="0"/>
                        <a:ea typeface="等线 Light" panose="02010600030101010101" pitchFamily="2" charset="-122"/>
                        <a:sym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altLang="zh-CN" dirty="0">
                        <a:latin typeface="Times New Roman" panose="02020603050405020304" pitchFamily="18" charset="0"/>
                        <a:ea typeface="等线 Light" panose="02010600030101010101" pitchFamily="2" charset="-122"/>
                        <a:sym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altLang="zh-CN" dirty="0">
                        <a:latin typeface="Times New Roman" panose="02020603050405020304" pitchFamily="18" charset="0"/>
                        <a:ea typeface="等线 Light" panose="02010600030101010101" pitchFamily="2" charset="-122"/>
                        <a:sym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Country music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>
                        <a:latin typeface="Times New Roman" panose="02020603050405020304" pitchFamily="18" charset="0"/>
                        <a:ea typeface="等线 Light" panose="02010600030101010101" pitchFamily="2" charset="-122"/>
                        <a:sym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dirty="0">
                        <a:latin typeface="Times New Roman" panose="02020603050405020304" pitchFamily="18" charset="0"/>
                        <a:ea typeface="等线 Light" panose="02010600030101010101" pitchFamily="2" charset="-122"/>
                        <a:sym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等线 Light" panose="02010600030101010101" pitchFamily="2" charset="-122"/>
                          <a:sym typeface="Times New Roman" panose="02020603050405020304" pitchFamily="18" charset="0"/>
                        </a:rPr>
                        <a:t>Loving nature, missing his hometown and his family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矩形 8"/>
          <p:cNvSpPr/>
          <p:nvPr/>
        </p:nvSpPr>
        <p:spPr>
          <a:xfrm rot="2580000">
            <a:off x="422275" y="368935"/>
            <a:ext cx="831850" cy="828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 rot="2580000">
            <a:off x="1233170" y="455930"/>
            <a:ext cx="693420" cy="69278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45030" y="519430"/>
            <a:ext cx="4800600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Preparing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1950" y="49212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Step</a:t>
            </a:r>
            <a:r>
              <a:rPr lang="en-US" altLang="zh-CN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58265" y="581025"/>
            <a:ext cx="44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3 </a:t>
            </a:r>
          </a:p>
        </p:txBody>
      </p:sp>
      <p:sp>
        <p:nvSpPr>
          <p:cNvPr id="17" name="云形 16"/>
          <p:cNvSpPr/>
          <p:nvPr/>
        </p:nvSpPr>
        <p:spPr>
          <a:xfrm>
            <a:off x="4827344" y="351154"/>
            <a:ext cx="1656080" cy="86423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61659" y="539738"/>
            <a:ext cx="1421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05130" y="1268730"/>
            <a:ext cx="8333740" cy="4963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en-US" sz="32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When s</a:t>
            </a:r>
            <a:r>
              <a:rPr lang="zh-CN" altLang="en-US" sz="32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earching for information from different </a:t>
            </a:r>
            <a:r>
              <a:rPr lang="en-US" altLang="zh-CN" sz="32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re</a:t>
            </a:r>
            <a:r>
              <a:rPr lang="zh-CN" altLang="en-US" sz="32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sources</a:t>
            </a:r>
            <a:r>
              <a:rPr lang="en-US" altLang="zh-CN" sz="32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 remember to:</a:t>
            </a:r>
          </a:p>
          <a:p>
            <a:pPr>
              <a:lnSpc>
                <a:spcPct val="30000"/>
              </a:lnSpc>
            </a:pPr>
            <a:endParaRPr lang="en-US" altLang="zh-CN" sz="3200" noProof="1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2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Check the the accuracy of the information, especially on the Internet.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2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Check the meaning and background of a song to show the popularity of the song.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2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Information from official sources can be trusted. 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 flipH="1">
            <a:off x="26670" y="1255421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矩形 8"/>
          <p:cNvSpPr/>
          <p:nvPr/>
        </p:nvSpPr>
        <p:spPr>
          <a:xfrm rot="2580000">
            <a:off x="448945" y="254000"/>
            <a:ext cx="831850" cy="828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 rot="2580000">
            <a:off x="1259840" y="340995"/>
            <a:ext cx="693420" cy="69278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96135" y="346710"/>
            <a:ext cx="4800600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Preparing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8620" y="37719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Step</a:t>
            </a:r>
            <a:r>
              <a:rPr lang="en-US" altLang="zh-CN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85570" y="459740"/>
            <a:ext cx="44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3 </a:t>
            </a:r>
          </a:p>
        </p:txBody>
      </p:sp>
      <p:sp>
        <p:nvSpPr>
          <p:cNvPr id="5" name="等腰三角形 4"/>
          <p:cNvSpPr/>
          <p:nvPr/>
        </p:nvSpPr>
        <p:spPr>
          <a:xfrm>
            <a:off x="6896735" y="-21030"/>
            <a:ext cx="2030730" cy="122428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2320" y="591110"/>
            <a:ext cx="11735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Notice</a:t>
            </a:r>
          </a:p>
          <a:p>
            <a:pPr algn="ctr"/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5d68d77-c733-4b11-af72-af82867f114f}"/>
  <p:tag name="TABLE_ENDDRAG_ORIGIN_RECT" val="707*367"/>
  <p:tag name="TABLE_ENDDRAG_RECT" val="9*109*707*367"/>
</p:tagLst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355</Words>
  <Application>Microsoft Office PowerPoint</Application>
  <PresentationFormat>全屏显示(4:3)</PresentationFormat>
  <Paragraphs>108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Times New Roman</vt:lpstr>
      <vt:lpstr>Wingdings</vt:lpstr>
      <vt:lpstr>Cambria</vt:lpstr>
      <vt:lpstr>华文楷体</vt:lpstr>
      <vt:lpstr>等线 Light</vt:lpstr>
      <vt:lpstr>楷体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Chen Yifan</cp:lastModifiedBy>
  <cp:revision>561</cp:revision>
  <dcterms:created xsi:type="dcterms:W3CDTF">2014-10-10T12:32:00Z</dcterms:created>
  <dcterms:modified xsi:type="dcterms:W3CDTF">2021-05-06T08:33:03Z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7ED31BCD5D4E478AB22DE2AC4B382FF6</vt:lpwstr>
  </property>
</Properties>
</file>