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handoutMasterIdLst>
    <p:handoutMasterId r:id="rId33"/>
  </p:handoutMasterIdLst>
  <p:sldIdLst>
    <p:sldId id="350" r:id="rId2"/>
    <p:sldId id="352" r:id="rId3"/>
    <p:sldId id="456" r:id="rId4"/>
    <p:sldId id="457" r:id="rId5"/>
    <p:sldId id="458" r:id="rId6"/>
    <p:sldId id="459" r:id="rId7"/>
    <p:sldId id="460" r:id="rId8"/>
    <p:sldId id="461" r:id="rId9"/>
    <p:sldId id="462" r:id="rId10"/>
    <p:sldId id="463" r:id="rId11"/>
    <p:sldId id="464" r:id="rId12"/>
    <p:sldId id="465" r:id="rId13"/>
    <p:sldId id="466" r:id="rId14"/>
    <p:sldId id="467" r:id="rId15"/>
    <p:sldId id="468" r:id="rId16"/>
    <p:sldId id="469" r:id="rId17"/>
    <p:sldId id="470" r:id="rId18"/>
    <p:sldId id="471" r:id="rId19"/>
    <p:sldId id="472" r:id="rId20"/>
    <p:sldId id="474" r:id="rId21"/>
    <p:sldId id="473" r:id="rId22"/>
    <p:sldId id="475" r:id="rId23"/>
    <p:sldId id="491" r:id="rId24"/>
    <p:sldId id="493" r:id="rId25"/>
    <p:sldId id="476" r:id="rId26"/>
    <p:sldId id="489" r:id="rId27"/>
    <p:sldId id="477" r:id="rId28"/>
    <p:sldId id="490" r:id="rId29"/>
    <p:sldId id="484" r:id="rId30"/>
    <p:sldId id="405" r:id="rId31"/>
  </p:sldIdLst>
  <p:sldSz cx="9144000" cy="6858000" type="screen4x3"/>
  <p:notesSz cx="6797675" cy="9929813"/>
  <p:embeddedFontLst>
    <p:embeddedFont>
      <p:font typeface="Comic Sans MS" pitchFamily="66" charset="0"/>
      <p:regular r:id="rId34"/>
      <p:bold r:id="rId35"/>
      <p:italic r:id="rId36"/>
      <p:boldItalic r:id="rId37"/>
    </p:embeddedFont>
    <p:embeddedFont>
      <p:font typeface="Segoe UI Black" pitchFamily="34" charset="0"/>
      <p:bold r:id="rId38"/>
      <p:boldItalic r:id="rId39"/>
    </p:embeddedFont>
    <p:embeddedFont>
      <p:font typeface="Footlight MT Light" pitchFamily="18" charset="0"/>
      <p:regular r:id="rId40"/>
    </p:embeddedFont>
    <p:embeddedFont>
      <p:font typeface="楷体" pitchFamily="49" charset="-122"/>
      <p:regular r:id="rId41"/>
    </p:embeddedFont>
    <p:embeddedFont>
      <p:font typeface="华文楷体" pitchFamily="2" charset="-122"/>
      <p:regular r:id="rId42"/>
    </p:embeddedFont>
  </p:embeddedFont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16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8B348"/>
    <a:srgbClr val="E0F2FC"/>
    <a:srgbClr val="ABDCF7"/>
    <a:srgbClr val="2D91B9"/>
    <a:srgbClr val="6600FF"/>
    <a:srgbClr val="6666FF"/>
    <a:srgbClr val="9933FF"/>
    <a:srgbClr val="3366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07" autoAdjust="0"/>
  </p:normalViewPr>
  <p:slideViewPr>
    <p:cSldViewPr showGuides="1">
      <p:cViewPr>
        <p:scale>
          <a:sx n="110" d="100"/>
          <a:sy n="110" d="100"/>
        </p:scale>
        <p:origin x="-1644" y="-72"/>
      </p:cViewPr>
      <p:guideLst>
        <p:guide orient="horz" pos="2162"/>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6491"/>
          </a:xfrm>
          <a:prstGeom prst="rect">
            <a:avLst/>
          </a:prstGeom>
        </p:spPr>
        <p:txBody>
          <a:bodyPr vert="horz" lIns="91440" tIns="45720" rIns="91440" bIns="45720" rtlCol="0"/>
          <a:lstStyle>
            <a:lvl1pPr algn="r">
              <a:defRPr sz="1200"/>
            </a:lvl1pPr>
          </a:lstStyle>
          <a:p>
            <a:fld id="{003A49C2-03E1-465A-A4EB-700C2AB3BE6B}" type="datetimeFigureOut">
              <a:rPr lang="zh-CN" altLang="en-US" smtClean="0"/>
              <a:t>2021-04-26</a:t>
            </a:fld>
            <a:endParaRPr lang="zh-CN" altLang="en-US"/>
          </a:p>
        </p:txBody>
      </p:sp>
      <p:sp>
        <p:nvSpPr>
          <p:cNvPr id="4" name="页脚占位符 3"/>
          <p:cNvSpPr>
            <a:spLocks noGrp="1"/>
          </p:cNvSpPr>
          <p:nvPr>
            <p:ph type="ftr" sz="quarter" idx="2"/>
          </p:nvPr>
        </p:nvSpPr>
        <p:spPr>
          <a:xfrm>
            <a:off x="0" y="9431599"/>
            <a:ext cx="2945659" cy="496491"/>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31599"/>
            <a:ext cx="2945659" cy="496491"/>
          </a:xfrm>
          <a:prstGeom prst="rect">
            <a:avLst/>
          </a:prstGeom>
        </p:spPr>
        <p:txBody>
          <a:bodyPr vert="horz" lIns="91440" tIns="45720" rIns="91440" bIns="45720" rtlCol="0" anchor="b"/>
          <a:lstStyle>
            <a:lvl1pPr algn="r">
              <a:defRPr sz="1200"/>
            </a:lvl1pPr>
          </a:lstStyle>
          <a:p>
            <a:fld id="{58B3F216-83E1-40EF-B150-0A5ECF8D0080}" type="slidenum">
              <a:rPr lang="zh-CN" altLang="en-US" smtClean="0"/>
              <a:t>‹#›</a:t>
            </a:fld>
            <a:endParaRPr lang="zh-CN" altLang="en-US"/>
          </a:p>
        </p:txBody>
      </p:sp>
    </p:spTree>
    <p:extLst>
      <p:ext uri="{BB962C8B-B14F-4D97-AF65-F5344CB8AC3E}">
        <p14:creationId xmlns:p14="http://schemas.microsoft.com/office/powerpoint/2010/main" val="4054104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0"/>
            <a:ext cx="2944086" cy="496491"/>
          </a:xfrm>
          <a:prstGeom prst="rect">
            <a:avLst/>
          </a:prstGeom>
          <a:noFill/>
          <a:ln w="9525">
            <a:noFill/>
            <a:miter lim="800000"/>
          </a:ln>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48869" y="0"/>
            <a:ext cx="2947233" cy="496491"/>
          </a:xfrm>
          <a:prstGeom prst="rect">
            <a:avLst/>
          </a:prstGeom>
          <a:noFill/>
          <a:ln w="9525">
            <a:noFill/>
            <a:miter lim="800000"/>
          </a:ln>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80" name="Rectangle 4"/>
          <p:cNvSpPr>
            <a:spLocks noGrp="1" noRot="1" noChangeAspect="1"/>
          </p:cNvSpPr>
          <p:nvPr>
            <p:ph type="sldImg" idx="2"/>
          </p:nvPr>
        </p:nvSpPr>
        <p:spPr>
          <a:xfrm>
            <a:off x="915988" y="744538"/>
            <a:ext cx="4965700" cy="3724275"/>
          </a:xfrm>
          <a:prstGeom prst="rect">
            <a:avLst/>
          </a:prstGeom>
          <a:noFill/>
          <a:ln w="9525">
            <a:noFill/>
          </a:ln>
        </p:spPr>
      </p:sp>
      <p:sp>
        <p:nvSpPr>
          <p:cNvPr id="2053" name="Rectangle 5"/>
          <p:cNvSpPr>
            <a:spLocks noGrp="1" noChangeArrowheads="1"/>
          </p:cNvSpPr>
          <p:nvPr>
            <p:ph type="body" sz="quarter" idx="3"/>
          </p:nvPr>
        </p:nvSpPr>
        <p:spPr bwMode="auto">
          <a:xfrm>
            <a:off x="679768" y="4716661"/>
            <a:ext cx="5438140" cy="4468416"/>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2054" name="Rectangle 6"/>
          <p:cNvSpPr>
            <a:spLocks noGrp="1" noChangeArrowheads="1"/>
          </p:cNvSpPr>
          <p:nvPr>
            <p:ph type="ftr" sz="quarter" idx="4"/>
          </p:nvPr>
        </p:nvSpPr>
        <p:spPr bwMode="auto">
          <a:xfrm>
            <a:off x="1" y="9431599"/>
            <a:ext cx="2944086" cy="496491"/>
          </a:xfrm>
          <a:prstGeom prst="rect">
            <a:avLst/>
          </a:prstGeom>
          <a:noFill/>
          <a:ln w="9525">
            <a:noFill/>
            <a:miter lim="800000"/>
          </a:ln>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48869" y="9431599"/>
            <a:ext cx="2947233" cy="496491"/>
          </a:xfrm>
          <a:prstGeom prst="rect">
            <a:avLst/>
          </a:prstGeom>
          <a:noFill/>
          <a:ln w="9525">
            <a:noFill/>
            <a:miter lim="800000"/>
          </a:ln>
        </p:spPr>
        <p:txBody>
          <a:bodyPr vert="horz" wrap="square" lIns="91440" tIns="45720" rIns="91440" bIns="45720" numCol="1" anchor="b" anchorCtr="0" compatLnSpc="1"/>
          <a:lstStyle/>
          <a:p>
            <a:pPr lvl="0" algn="r" eaLnBrk="1" hangingPunct="1">
              <a:buNone/>
            </a:pPr>
            <a:fld id="{9A0DB2DC-4C9A-4742-B13C-FB6460FD3503}" type="slidenum">
              <a:rPr lang="en-US" altLang="zh-CN" sz="1200" dirty="0"/>
              <a:t>‹#›</a:t>
            </a:fld>
            <a:endParaRPr lang="en-US" altLang="zh-CN" sz="1200" dirty="0"/>
          </a:p>
        </p:txBody>
      </p:sp>
    </p:spTree>
    <p:extLst>
      <p:ext uri="{BB962C8B-B14F-4D97-AF65-F5344CB8AC3E}">
        <p14:creationId xmlns:p14="http://schemas.microsoft.com/office/powerpoint/2010/main" val="218555850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1628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pic>
        <p:nvPicPr>
          <p:cNvPr id="10" name="Picture 2" descr="C:\Users\hp\Desktop\PPT-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8260"/>
            <a:ext cx="9144000" cy="69062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pic>
        <p:nvPicPr>
          <p:cNvPr id="10" name="Picture 2" descr="C:\Users\hp\Desktop\PPT-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960"/>
            <a:ext cx="9144000" cy="6918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pic>
        <p:nvPicPr>
          <p:cNvPr id="10" name="Picture 2" descr="C:\Users\hp\Desktop\PPT-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960"/>
            <a:ext cx="9144000" cy="6918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pic>
        <p:nvPicPr>
          <p:cNvPr id="10" name="Picture 2" descr="C:\Users\hp\Desktop\PPT-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960"/>
            <a:ext cx="9144000" cy="6918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pic>
        <p:nvPicPr>
          <p:cNvPr id="10" name="Picture 2" descr="C:\Users\hp\Desktop\PPT-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960"/>
            <a:ext cx="9144000" cy="6918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pic>
        <p:nvPicPr>
          <p:cNvPr id="10" name="Picture 2" descr="C:\Users\hp\Desktop\PPT-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960"/>
            <a:ext cx="9144000" cy="6918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pic>
        <p:nvPicPr>
          <p:cNvPr id="10" name="Picture 2" descr="C:\Users\hp\Desktop\PPT-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960"/>
            <a:ext cx="9144000" cy="6918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pic>
        <p:nvPicPr>
          <p:cNvPr id="10" name="Picture 2" descr="C:\Users\hp\Desktop\PPT-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960"/>
            <a:ext cx="9144000" cy="6918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pic>
        <p:nvPicPr>
          <p:cNvPr id="10" name="Picture 2" descr="C:\Users\hp\Desktop\PPT-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960"/>
            <a:ext cx="9144000" cy="6918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pic>
        <p:nvPicPr>
          <p:cNvPr id="10" name="Picture 2" descr="C:\Users\hp\Desktop\PPT-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960"/>
            <a:ext cx="9144000" cy="6918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pic>
        <p:nvPicPr>
          <p:cNvPr id="10" name="Picture 2" descr="C:\Users\hp\Desktop\PPT-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960"/>
            <a:ext cx="9144000" cy="6918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pic>
        <p:nvPicPr>
          <p:cNvPr id="10" name="Picture 2" descr="C:\Users\hp\Desktop\PPT-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hp\Desktop\PPT-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51435"/>
            <a:ext cx="9144000" cy="69088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82550"/>
            <a:ext cx="9144000" cy="694372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flipV="1">
            <a:off x="5868144" y="6140880"/>
            <a:ext cx="3275856" cy="387425"/>
          </a:xfrm>
          <a:prstGeom prst="rect">
            <a:avLst/>
          </a:prstGeom>
          <a:solidFill>
            <a:srgbClr val="FFC0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6" name="任意多边形: 形状 11"/>
          <p:cNvSpPr/>
          <p:nvPr/>
        </p:nvSpPr>
        <p:spPr>
          <a:xfrm flipV="1">
            <a:off x="5354505" y="6140880"/>
            <a:ext cx="873679" cy="387425"/>
          </a:xfrm>
          <a:custGeom>
            <a:avLst/>
            <a:gdLst>
              <a:gd name="connsiteX0" fmla="*/ 0 w 10965543"/>
              <a:gd name="connsiteY0" fmla="*/ 0 h 3542400"/>
              <a:gd name="connsiteX1" fmla="*/ 508000 w 10965543"/>
              <a:gd name="connsiteY1" fmla="*/ 0 h 3542400"/>
              <a:gd name="connsiteX2" fmla="*/ 508000 w 10965543"/>
              <a:gd name="connsiteY2" fmla="*/ 592 h 3542400"/>
              <a:gd name="connsiteX3" fmla="*/ 1764391 w 10965543"/>
              <a:gd name="connsiteY3" fmla="*/ 592 h 3542400"/>
              <a:gd name="connsiteX4" fmla="*/ 1764391 w 10965543"/>
              <a:gd name="connsiteY4" fmla="*/ 4518 h 3542400"/>
              <a:gd name="connsiteX5" fmla="*/ 8215747 w 10965543"/>
              <a:gd name="connsiteY5" fmla="*/ 4518 h 3542400"/>
              <a:gd name="connsiteX6" fmla="*/ 8215747 w 10965543"/>
              <a:gd name="connsiteY6" fmla="*/ 4517 h 3542400"/>
              <a:gd name="connsiteX7" fmla="*/ 10965543 w 10965543"/>
              <a:gd name="connsiteY7" fmla="*/ 3541808 h 3542400"/>
              <a:gd name="connsiteX8" fmla="*/ 8215747 w 10965543"/>
              <a:gd name="connsiteY8" fmla="*/ 3541808 h 3542400"/>
              <a:gd name="connsiteX9" fmla="*/ 1535793 w 10965543"/>
              <a:gd name="connsiteY9" fmla="*/ 3541808 h 3542400"/>
              <a:gd name="connsiteX10" fmla="*/ 1535793 w 10965543"/>
              <a:gd name="connsiteY10" fmla="*/ 3539392 h 3542400"/>
              <a:gd name="connsiteX11" fmla="*/ 508000 w 10965543"/>
              <a:gd name="connsiteY11" fmla="*/ 3539392 h 3542400"/>
              <a:gd name="connsiteX12" fmla="*/ 508000 w 10965543"/>
              <a:gd name="connsiteY12" fmla="*/ 3542400 h 3542400"/>
              <a:gd name="connsiteX13" fmla="*/ 0 w 10965543"/>
              <a:gd name="connsiteY13" fmla="*/ 3542400 h 354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5543" h="3542400">
                <a:moveTo>
                  <a:pt x="0" y="0"/>
                </a:moveTo>
                <a:lnTo>
                  <a:pt x="508000" y="0"/>
                </a:lnTo>
                <a:lnTo>
                  <a:pt x="508000" y="592"/>
                </a:lnTo>
                <a:lnTo>
                  <a:pt x="1764391" y="592"/>
                </a:lnTo>
                <a:lnTo>
                  <a:pt x="1764391" y="4518"/>
                </a:lnTo>
                <a:lnTo>
                  <a:pt x="8215747" y="4518"/>
                </a:lnTo>
                <a:lnTo>
                  <a:pt x="8215747" y="4517"/>
                </a:lnTo>
                <a:lnTo>
                  <a:pt x="10965543" y="3541808"/>
                </a:lnTo>
                <a:lnTo>
                  <a:pt x="8215747" y="3541808"/>
                </a:lnTo>
                <a:lnTo>
                  <a:pt x="1535793" y="3541808"/>
                </a:lnTo>
                <a:lnTo>
                  <a:pt x="1535793" y="3539392"/>
                </a:lnTo>
                <a:lnTo>
                  <a:pt x="508000" y="3539392"/>
                </a:lnTo>
                <a:lnTo>
                  <a:pt x="508000" y="3542400"/>
                </a:lnTo>
                <a:lnTo>
                  <a:pt x="0" y="35424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1" name="标题 1"/>
          <p:cNvSpPr txBox="1"/>
          <p:nvPr/>
        </p:nvSpPr>
        <p:spPr>
          <a:xfrm>
            <a:off x="0" y="4280535"/>
            <a:ext cx="9144635" cy="1902460"/>
          </a:xfrm>
          <a:prstGeom prst="rect">
            <a:avLst/>
          </a:prstGeom>
          <a:noFill/>
          <a:ln w="9525">
            <a:noFill/>
          </a:ln>
        </p:spPr>
        <p:txBody>
          <a:bodyPr anchor="ctr"/>
          <a:lstStyle/>
          <a:p>
            <a:pPr algn="ctr"/>
            <a:r>
              <a:rPr lang="en-US" altLang="zh-CN" sz="5500" b="1" dirty="0">
                <a:solidFill>
                  <a:srgbClr val="000000"/>
                </a:solidFill>
                <a:latin typeface="Times New Roman" panose="02020603050405020304" pitchFamily="18" charset="0"/>
                <a:cs typeface="Times New Roman" panose="02020603050405020304" pitchFamily="18" charset="0"/>
              </a:rPr>
              <a:t>Unit 2 The universal language</a:t>
            </a:r>
          </a:p>
          <a:p>
            <a:pPr algn="ctr"/>
            <a:r>
              <a:rPr lang="en-US" altLang="zh-CN" sz="4000" dirty="0" smtClean="0">
                <a:solidFill>
                  <a:srgbClr val="000000"/>
                </a:solidFill>
                <a:latin typeface="Times New Roman" panose="02020603050405020304" pitchFamily="18" charset="0"/>
                <a:cs typeface="Times New Roman" panose="02020603050405020304" pitchFamily="18" charset="0"/>
              </a:rPr>
              <a:t>Reading (II)</a:t>
            </a:r>
            <a:endParaRPr lang="en-US" altLang="zh-CN"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内容占位符 2"/>
          <p:cNvSpPr txBox="1"/>
          <p:nvPr/>
        </p:nvSpPr>
        <p:spPr>
          <a:xfrm>
            <a:off x="5148064" y="6114350"/>
            <a:ext cx="3453159" cy="482600"/>
          </a:xfrm>
          <a:prstGeom prst="rect">
            <a:avLst/>
          </a:prstGeom>
          <a:noFill/>
          <a:ln w="9525">
            <a:noFill/>
          </a:ln>
        </p:spPr>
        <p:txBody>
          <a:bodyPr/>
          <a:lstStyle/>
          <a:p>
            <a:pPr algn="ctr">
              <a:spcBef>
                <a:spcPct val="20000"/>
              </a:spcBef>
            </a:pPr>
            <a:r>
              <a:rPr lang="zh-CN" altLang="en-US" b="1" dirty="0">
                <a:solidFill>
                  <a:srgbClr val="000000"/>
                </a:solidFill>
                <a:latin typeface="楷体" panose="02010609060101010101" pitchFamily="49" charset="-122"/>
                <a:ea typeface="楷体" panose="02010609060101010101" pitchFamily="49" charset="-122"/>
              </a:rPr>
              <a:t>张林丽　江苏省通州高级中学</a:t>
            </a:r>
            <a:endParaRPr lang="zh-CN" altLang="en-US" dirty="0">
              <a:solidFill>
                <a:srgbClr val="00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C85B7204-7AAC-4E71-9D18-1622989F16E2}"/>
              </a:ext>
            </a:extLst>
          </p:cNvPr>
          <p:cNvSpPr/>
          <p:nvPr/>
        </p:nvSpPr>
        <p:spPr bwMode="auto">
          <a:xfrm>
            <a:off x="507605" y="1988840"/>
            <a:ext cx="8128790" cy="4032448"/>
          </a:xfrm>
          <a:prstGeom prst="rect">
            <a:avLst/>
          </a:prstGeom>
          <a:noFill/>
          <a:ln>
            <a:solidFill>
              <a:srgbClr val="FFC000"/>
            </a:solidFill>
          </a:ln>
        </p:spPr>
        <p:txBody>
          <a:bodyPr rtlCol="0" anchor="ct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5" name="文本框 4">
            <a:extLst>
              <a:ext uri="{FF2B5EF4-FFF2-40B4-BE49-F238E27FC236}">
                <a16:creationId xmlns="" xmlns:a16="http://schemas.microsoft.com/office/drawing/2014/main" id="{3E3CCD11-2C90-4FC5-A58A-9740037A0AEE}"/>
              </a:ext>
            </a:extLst>
          </p:cNvPr>
          <p:cNvSpPr txBox="1"/>
          <p:nvPr/>
        </p:nvSpPr>
        <p:spPr>
          <a:xfrm>
            <a:off x="479613" y="2060848"/>
            <a:ext cx="8156782" cy="3539430"/>
          </a:xfrm>
          <a:prstGeom prst="rect">
            <a:avLst/>
          </a:prstGeom>
          <a:noFill/>
        </p:spPr>
        <p:txBody>
          <a:bodyPr wrap="square">
            <a:spAutoFit/>
          </a:bodyPr>
          <a:lstStyle/>
          <a:p>
            <a:pPr marL="285750" lvl="0" indent="-285750" algn="just">
              <a:buFont typeface="Arial" panose="020B0604020202020204" pitchFamily="34" charset="0"/>
              <a:buChar char="•"/>
            </a:pPr>
            <a:r>
              <a:rPr lang="zh-CN" altLang="zh-CN" sz="2800" kern="100" dirty="0">
                <a:effectLst/>
                <a:latin typeface="楷体" pitchFamily="49" charset="-122"/>
                <a:ea typeface="楷体" pitchFamily="49" charset="-122"/>
                <a:cs typeface="Times New Roman" panose="02020603050405020304" pitchFamily="18" charset="0"/>
              </a:rPr>
              <a:t>这本书是如此吸引人以至于我手不释卷。</a:t>
            </a:r>
            <a:endParaRPr lang="en-US" altLang="zh-CN" sz="2800" kern="100" dirty="0">
              <a:effectLst/>
              <a:latin typeface="楷体" pitchFamily="49" charset="-122"/>
              <a:ea typeface="楷体" pitchFamily="49" charset="-122"/>
              <a:cs typeface="Times New Roman" panose="02020603050405020304" pitchFamily="18" charset="0"/>
            </a:endParaRPr>
          </a:p>
          <a:p>
            <a:pPr lvl="0" algn="just"/>
            <a:r>
              <a:rPr lang="en-US" altLang="zh-CN" sz="2800" kern="100" dirty="0">
                <a:latin typeface="Times New Roman" panose="02020603050405020304" pitchFamily="18" charset="0"/>
                <a:cs typeface="Times New Roman" panose="02020603050405020304" pitchFamily="18" charset="0"/>
              </a:rPr>
              <a:t>   </a:t>
            </a:r>
            <a:r>
              <a:rPr lang="en-US" altLang="zh-CN" sz="2800" kern="100" dirty="0">
                <a:effectLst/>
                <a:latin typeface="Times New Roman" panose="02020603050405020304" pitchFamily="18" charset="0"/>
                <a:cs typeface="Times New Roman" panose="02020603050405020304" pitchFamily="18" charset="0"/>
              </a:rPr>
              <a:t>This book is so attractive that I can’t </a:t>
            </a:r>
            <a:r>
              <a:rPr lang="en-US" altLang="zh-CN" sz="2800" kern="100" dirty="0" smtClean="0">
                <a:effectLst/>
                <a:latin typeface="Times New Roman" panose="02020603050405020304" pitchFamily="18" charset="0"/>
                <a:cs typeface="Times New Roman" panose="02020603050405020304" pitchFamily="18" charset="0"/>
              </a:rPr>
              <a:t>  __________________ </a:t>
            </a:r>
            <a:r>
              <a:rPr lang="en-US" altLang="zh-CN" sz="2800" kern="100" dirty="0">
                <a:effectLst/>
                <a:latin typeface="Times New Roman" panose="02020603050405020304" pitchFamily="18" charset="0"/>
                <a:cs typeface="Times New Roman" panose="02020603050405020304" pitchFamily="18" charset="0"/>
              </a:rPr>
              <a:t>from it.</a:t>
            </a:r>
            <a:endParaRPr lang="zh-CN" altLang="zh-CN" sz="2800" kern="100" dirty="0">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zh-CN" altLang="zh-CN" sz="2800" kern="100" dirty="0">
                <a:latin typeface="楷体" pitchFamily="49" charset="-122"/>
                <a:ea typeface="楷体" pitchFamily="49" charset="-122"/>
                <a:cs typeface="Times New Roman" panose="02020603050405020304" pitchFamily="18" charset="0"/>
              </a:rPr>
              <a:t>悲愤之下，他将信撕成碎片。</a:t>
            </a:r>
            <a:endParaRPr lang="en-US" altLang="zh-CN" sz="2800" kern="100" dirty="0">
              <a:latin typeface="楷体" pitchFamily="49" charset="-122"/>
              <a:ea typeface="楷体" pitchFamily="49" charset="-122"/>
              <a:cs typeface="Times New Roman" panose="02020603050405020304" pitchFamily="18" charset="0"/>
            </a:endParaRPr>
          </a:p>
          <a:p>
            <a:pPr lvl="0" algn="just"/>
            <a:r>
              <a:rPr lang="en-US" altLang="zh-CN" sz="2800" kern="100" dirty="0">
                <a:latin typeface="Times New Roman" panose="02020603050405020304" pitchFamily="18" charset="0"/>
                <a:cs typeface="Times New Roman" panose="02020603050405020304" pitchFamily="18" charset="0"/>
              </a:rPr>
              <a:t>   </a:t>
            </a:r>
            <a:r>
              <a:rPr lang="en-US" altLang="zh-CN" sz="2800" kern="100" dirty="0">
                <a:effectLst/>
                <a:latin typeface="Times New Roman" panose="02020603050405020304" pitchFamily="18" charset="0"/>
                <a:cs typeface="Times New Roman" panose="02020603050405020304" pitchFamily="18" charset="0"/>
              </a:rPr>
              <a:t>Sad and angry, he _________________________.</a:t>
            </a:r>
            <a:endParaRPr lang="zh-CN" altLang="zh-CN" sz="2800" kern="100" dirty="0">
              <a:effectLst/>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zh-CN" altLang="zh-CN" sz="2800" kern="100" dirty="0">
                <a:latin typeface="楷体" pitchFamily="49" charset="-122"/>
                <a:ea typeface="楷体" pitchFamily="49" charset="-122"/>
                <a:cs typeface="Times New Roman" panose="02020603050405020304" pitchFamily="18" charset="0"/>
              </a:rPr>
              <a:t>这幢旧楼将要被拆除来为新图书馆腾出地方。</a:t>
            </a:r>
            <a:endParaRPr lang="en-US" altLang="zh-CN" sz="2800" kern="100" dirty="0">
              <a:latin typeface="楷体" pitchFamily="49" charset="-122"/>
              <a:ea typeface="楷体" pitchFamily="49" charset="-122"/>
              <a:cs typeface="Times New Roman" panose="02020603050405020304" pitchFamily="18" charset="0"/>
            </a:endParaRPr>
          </a:p>
          <a:p>
            <a:pPr lvl="0" algn="just"/>
            <a:r>
              <a:rPr lang="en-US" altLang="zh-CN" sz="2800" kern="100" dirty="0">
                <a:latin typeface="Times New Roman" panose="02020603050405020304" pitchFamily="18" charset="0"/>
                <a:cs typeface="Times New Roman" panose="02020603050405020304" pitchFamily="18" charset="0"/>
              </a:rPr>
              <a:t>   </a:t>
            </a:r>
            <a:r>
              <a:rPr lang="en-US" altLang="zh-CN" sz="2800" kern="100" dirty="0">
                <a:effectLst/>
                <a:latin typeface="Times New Roman" panose="02020603050405020304" pitchFamily="18" charset="0"/>
                <a:cs typeface="Times New Roman" panose="02020603050405020304" pitchFamily="18" charset="0"/>
              </a:rPr>
              <a:t>The old building will ___________ to make room for the new library.</a:t>
            </a:r>
            <a:endParaRPr lang="zh-CN" altLang="zh-CN" sz="2800" kern="100" dirty="0">
              <a:effectLst/>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 xmlns:a16="http://schemas.microsoft.com/office/drawing/2014/main" id="{03C6B8F1-04F9-4C87-9FE0-2CBD2FE77776}"/>
              </a:ext>
            </a:extLst>
          </p:cNvPr>
          <p:cNvSpPr txBox="1"/>
          <p:nvPr/>
        </p:nvSpPr>
        <p:spPr>
          <a:xfrm>
            <a:off x="3923928" y="4629112"/>
            <a:ext cx="2106488" cy="523220"/>
          </a:xfrm>
          <a:prstGeom prst="rect">
            <a:avLst/>
          </a:prstGeom>
          <a:noFill/>
        </p:spPr>
        <p:txBody>
          <a:bodyPr wrap="square">
            <a:spAutoFit/>
          </a:bodyPr>
          <a:lstStyle/>
          <a:p>
            <a:r>
              <a:rPr lang="en-US" altLang="zh-CN" sz="2800" kern="100" dirty="0">
                <a:solidFill>
                  <a:srgbClr val="C00000"/>
                </a:solidFill>
                <a:latin typeface="Times New Roman" panose="02020603050405020304" pitchFamily="18" charset="0"/>
                <a:cs typeface="Times New Roman" panose="02020603050405020304" pitchFamily="18" charset="0"/>
              </a:rPr>
              <a:t>be torn down</a:t>
            </a:r>
            <a:endParaRPr lang="zh-CN" altLang="en-US" sz="2800" kern="100" dirty="0">
              <a:solidFill>
                <a:srgbClr val="C00000"/>
              </a:solidFill>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 xmlns:a16="http://schemas.microsoft.com/office/drawing/2014/main" id="{E8E4AFD7-628E-4543-AA01-2B61D1A32815}"/>
              </a:ext>
            </a:extLst>
          </p:cNvPr>
          <p:cNvSpPr txBox="1"/>
          <p:nvPr/>
        </p:nvSpPr>
        <p:spPr>
          <a:xfrm>
            <a:off x="3563888" y="3773024"/>
            <a:ext cx="4572000" cy="523220"/>
          </a:xfrm>
          <a:prstGeom prst="rect">
            <a:avLst/>
          </a:prstGeom>
          <a:noFill/>
        </p:spPr>
        <p:txBody>
          <a:bodyPr wrap="square">
            <a:spAutoFit/>
          </a:bodyPr>
          <a:lstStyle/>
          <a:p>
            <a:r>
              <a:rPr lang="en-US" altLang="zh-CN" sz="2800" kern="100" dirty="0">
                <a:solidFill>
                  <a:srgbClr val="C00000"/>
                </a:solidFill>
                <a:latin typeface="Times New Roman" panose="02020603050405020304" pitchFamily="18" charset="0"/>
                <a:cs typeface="Times New Roman" panose="02020603050405020304" pitchFamily="18" charset="0"/>
              </a:rPr>
              <a:t>tore the letter into pieces</a:t>
            </a:r>
            <a:endParaRPr lang="zh-CN" altLang="en-US" sz="2800" kern="100" dirty="0">
              <a:solidFill>
                <a:srgbClr val="C00000"/>
              </a:solidFill>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 xmlns:a16="http://schemas.microsoft.com/office/drawing/2014/main" id="{2350FE04-93D1-4FF7-8F06-37204899EC8E}"/>
              </a:ext>
            </a:extLst>
          </p:cNvPr>
          <p:cNvSpPr txBox="1"/>
          <p:nvPr/>
        </p:nvSpPr>
        <p:spPr>
          <a:xfrm>
            <a:off x="755576" y="2916936"/>
            <a:ext cx="4572000" cy="523220"/>
          </a:xfrm>
          <a:prstGeom prst="rect">
            <a:avLst/>
          </a:prstGeom>
          <a:noFill/>
        </p:spPr>
        <p:txBody>
          <a:bodyPr wrap="square">
            <a:spAutoFit/>
          </a:bodyPr>
          <a:lstStyle/>
          <a:p>
            <a:r>
              <a:rPr lang="en-US" altLang="zh-CN" sz="2800" kern="100" dirty="0">
                <a:solidFill>
                  <a:srgbClr val="C00000"/>
                </a:solidFill>
                <a:latin typeface="Times New Roman" panose="02020603050405020304" pitchFamily="18" charset="0"/>
                <a:cs typeface="Times New Roman" panose="02020603050405020304" pitchFamily="18" charset="0"/>
              </a:rPr>
              <a:t>tear myself away </a:t>
            </a:r>
            <a:endParaRPr lang="zh-CN" altLang="en-US" sz="2800" kern="100" dirty="0">
              <a:solidFill>
                <a:srgbClr val="C00000"/>
              </a:solidFill>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 xmlns:a16="http://schemas.microsoft.com/office/drawing/2014/main" id="{DD18664E-0B1F-4747-8097-59C40BDE7BAF}"/>
              </a:ext>
            </a:extLst>
          </p:cNvPr>
          <p:cNvSpPr/>
          <p:nvPr/>
        </p:nvSpPr>
        <p:spPr bwMode="auto">
          <a:xfrm>
            <a:off x="395536" y="692696"/>
            <a:ext cx="8637714" cy="89961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en-US" altLang="zh-CN" sz="2800" dirty="0"/>
              <a:t>tear apart, tear at, tear … away from, tear down, tear … between … and …, tear … into pieces</a:t>
            </a:r>
            <a:endParaRPr lang="zh-CN" altLang="zh-CN" sz="2800" dirty="0"/>
          </a:p>
        </p:txBody>
      </p:sp>
    </p:spTree>
    <p:extLst>
      <p:ext uri="{BB962C8B-B14F-4D97-AF65-F5344CB8AC3E}">
        <p14:creationId xmlns:p14="http://schemas.microsoft.com/office/powerpoint/2010/main" val="350317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8" grpId="0"/>
      <p:bldP spid="10"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5-1">
            <a:extLst>
              <a:ext uri="{FF2B5EF4-FFF2-40B4-BE49-F238E27FC236}">
                <a16:creationId xmlns="" xmlns:a16="http://schemas.microsoft.com/office/drawing/2014/main" id="{713D2E5C-3B0E-4A50-B2A9-AF76488FA948}"/>
              </a:ext>
            </a:extLst>
          </p:cNvPr>
          <p:cNvPicPr>
            <a:picLocks noChangeAspect="1"/>
          </p:cNvPicPr>
          <p:nvPr/>
        </p:nvPicPr>
        <p:blipFill>
          <a:blip r:embed="rId2"/>
          <a:stretch>
            <a:fillRect/>
          </a:stretch>
        </p:blipFill>
        <p:spPr>
          <a:xfrm>
            <a:off x="157312" y="149730"/>
            <a:ext cx="8829375" cy="3783326"/>
          </a:xfrm>
          <a:prstGeom prst="rect">
            <a:avLst/>
          </a:prstGeom>
          <a:solidFill>
            <a:schemeClr val="accent4"/>
          </a:solidFill>
        </p:spPr>
      </p:pic>
      <p:sp>
        <p:nvSpPr>
          <p:cNvPr id="5" name="文本框 4">
            <a:extLst>
              <a:ext uri="{FF2B5EF4-FFF2-40B4-BE49-F238E27FC236}">
                <a16:creationId xmlns="" xmlns:a16="http://schemas.microsoft.com/office/drawing/2014/main" id="{A6F421A9-8BB8-4C3F-B52D-1E02D51D875A}"/>
              </a:ext>
            </a:extLst>
          </p:cNvPr>
          <p:cNvSpPr txBox="1"/>
          <p:nvPr/>
        </p:nvSpPr>
        <p:spPr>
          <a:xfrm>
            <a:off x="402283" y="393918"/>
            <a:ext cx="8339432" cy="2246769"/>
          </a:xfrm>
          <a:prstGeom prst="rect">
            <a:avLst/>
          </a:prstGeom>
          <a:noFill/>
        </p:spPr>
        <p:txBody>
          <a:bodyPr wrap="square">
            <a:spAutoFit/>
          </a:bodyPr>
          <a:lstStyle/>
          <a:p>
            <a:pPr algn="just"/>
            <a:r>
              <a:rPr lang="en-US" altLang="zh-CN" sz="2800" b="1" dirty="0">
                <a:latin typeface="Times New Roman" panose="02020603050405020304" pitchFamily="18" charset="0"/>
                <a:cs typeface="Times New Roman" panose="02020603050405020304" pitchFamily="18" charset="0"/>
              </a:rPr>
              <a:t>4. Then the music gets </a:t>
            </a:r>
            <a:r>
              <a:rPr lang="en-US" altLang="zh-CN" sz="2800" b="1" dirty="0">
                <a:solidFill>
                  <a:srgbClr val="C00000"/>
                </a:solidFill>
                <a:latin typeface="Times New Roman" panose="02020603050405020304" pitchFamily="18" charset="0"/>
                <a:cs typeface="Times New Roman" panose="02020603050405020304" pitchFamily="18" charset="0"/>
              </a:rPr>
              <a:t>dramatic</a:t>
            </a:r>
            <a:r>
              <a:rPr lang="en-US" altLang="zh-CN" sz="2800" b="1" dirty="0">
                <a:latin typeface="Times New Roman" panose="02020603050405020304" pitchFamily="18" charset="0"/>
                <a:cs typeface="Times New Roman" panose="02020603050405020304" pitchFamily="18" charset="0"/>
              </a:rPr>
              <a:t> with heavier notes and that is when the lovers are separated because Zhu’s father forces her to marry another man. (para. 2, lines </a:t>
            </a:r>
            <a:r>
              <a:rPr lang="en-US" altLang="zh-CN" sz="2800" b="1" dirty="0" smtClean="0">
                <a:latin typeface="Times New Roman" panose="02020603050405020304" pitchFamily="18" charset="0"/>
                <a:cs typeface="Times New Roman" panose="02020603050405020304" pitchFamily="18" charset="0"/>
              </a:rPr>
              <a:t>10–12)</a:t>
            </a:r>
            <a:endParaRPr lang="en-US" altLang="zh-CN" sz="2800" b="1" dirty="0">
              <a:latin typeface="Times New Roman" panose="02020603050405020304" pitchFamily="18" charset="0"/>
              <a:cs typeface="Times New Roman" panose="02020603050405020304" pitchFamily="18" charset="0"/>
            </a:endParaRPr>
          </a:p>
          <a:p>
            <a:pPr algn="just"/>
            <a:endParaRPr lang="zh-CN" altLang="zh-CN" sz="2800" b="1"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 xmlns:a16="http://schemas.microsoft.com/office/drawing/2014/main" id="{6D60F09B-D356-4F80-AE6F-7D679AB7C5B9}"/>
              </a:ext>
            </a:extLst>
          </p:cNvPr>
          <p:cNvSpPr txBox="1"/>
          <p:nvPr/>
        </p:nvSpPr>
        <p:spPr>
          <a:xfrm>
            <a:off x="413494" y="2163633"/>
            <a:ext cx="8118946" cy="954107"/>
          </a:xfrm>
          <a:prstGeom prst="rect">
            <a:avLst/>
          </a:prstGeom>
          <a:noFill/>
        </p:spPr>
        <p:txBody>
          <a:bodyPr wrap="square" rtlCol="0">
            <a:spAutoFit/>
          </a:bodyPr>
          <a:lstStyle/>
          <a:p>
            <a:pPr algn="just"/>
            <a:r>
              <a:rPr lang="zh-CN" altLang="zh-CN" sz="2800" dirty="0">
                <a:latin typeface="华文楷体" panose="02010600040101010101" charset="-122"/>
                <a:ea typeface="华文楷体" panose="02010600040101010101" charset="-122"/>
              </a:rPr>
              <a:t>接下来，曲调突然变得沉重，此时这对情侣被拆散，因为祝英台的父亲逼她另嫁他人。</a:t>
            </a:r>
          </a:p>
        </p:txBody>
      </p:sp>
      <p:sp>
        <p:nvSpPr>
          <p:cNvPr id="9" name="文本框 8">
            <a:extLst>
              <a:ext uri="{FF2B5EF4-FFF2-40B4-BE49-F238E27FC236}">
                <a16:creationId xmlns="" xmlns:a16="http://schemas.microsoft.com/office/drawing/2014/main" id="{5B20776B-D2BE-469A-94E3-D0D247A660CF}"/>
              </a:ext>
            </a:extLst>
          </p:cNvPr>
          <p:cNvSpPr txBox="1"/>
          <p:nvPr/>
        </p:nvSpPr>
        <p:spPr>
          <a:xfrm>
            <a:off x="398077" y="4221088"/>
            <a:ext cx="8343637" cy="954107"/>
          </a:xfrm>
          <a:prstGeom prst="rect">
            <a:avLst/>
          </a:prstGeom>
          <a:noFill/>
          <a:ln w="9525">
            <a:solidFill>
              <a:schemeClr val="tx1"/>
            </a:solidFill>
          </a:ln>
        </p:spPr>
        <p:txBody>
          <a:bodyPr wrap="square">
            <a:spAutoFit/>
          </a:bodyPr>
          <a:lstStyle/>
          <a:p>
            <a:r>
              <a:rPr lang="en-US" sz="24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en-US" sz="2800" dirty="0">
                <a:solidFill>
                  <a:srgbClr val="C00000"/>
                </a:solidFill>
                <a:latin typeface="Times New Roman" panose="02020603050405020304" pitchFamily="18" charset="0"/>
                <a:cs typeface="Times New Roman" panose="02020603050405020304" pitchFamily="18" charset="0"/>
              </a:rPr>
              <a:t>dramatic    </a:t>
            </a:r>
            <a:r>
              <a:rPr lang="en-US" sz="2800" i="1" dirty="0" smtClean="0">
                <a:solidFill>
                  <a:srgbClr val="C00000"/>
                </a:solidFill>
                <a:latin typeface="Times New Roman" panose="02020603050405020304" pitchFamily="18" charset="0"/>
                <a:cs typeface="Times New Roman" panose="02020603050405020304" pitchFamily="18" charset="0"/>
              </a:rPr>
              <a:t>adj</a:t>
            </a:r>
            <a:r>
              <a:rPr lang="en-US" sz="2800" i="1" dirty="0">
                <a:solidFill>
                  <a:srgbClr val="C00000"/>
                </a:solidFill>
                <a:latin typeface="Times New Roman" panose="02020603050405020304" pitchFamily="18" charset="0"/>
                <a:cs typeface="Times New Roman" panose="02020603050405020304" pitchFamily="18" charset="0"/>
              </a:rPr>
              <a:t>.</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dirty="0" smtClean="0">
                <a:solidFill>
                  <a:srgbClr val="C00000"/>
                </a:solidFill>
                <a:latin typeface="Times New Roman" panose="02020603050405020304" pitchFamily="18" charset="0"/>
                <a:cs typeface="Times New Roman" panose="02020603050405020304" pitchFamily="18" charset="0"/>
              </a:rPr>
              <a:t>(</a:t>
            </a:r>
            <a:r>
              <a:rPr lang="en-US" sz="2800" dirty="0">
                <a:solidFill>
                  <a:srgbClr val="C00000"/>
                </a:solidFill>
                <a:latin typeface="Times New Roman" panose="02020603050405020304" pitchFamily="18" charset="0"/>
                <a:cs typeface="Times New Roman" panose="02020603050405020304" pitchFamily="18" charset="0"/>
              </a:rPr>
              <a:t>of a change, an event, etc.) sudden, very great and often surprising</a:t>
            </a:r>
            <a:endParaRPr lang="en-US" alt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477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000" fill="hold">
                                          <p:stCondLst>
                                            <p:cond delay="0"/>
                                          </p:stCondLst>
                                        </p:cTn>
                                        <p:tgtEl>
                                          <p:spTgt spid="9"/>
                                        </p:tgtEl>
                                        <p:attrNameLst>
                                          <p:attrName>style.visibility</p:attrName>
                                        </p:attrNameLst>
                                      </p:cBhvr>
                                      <p:to>
                                        <p:strVal val="visible"/>
                                      </p:to>
                                    </p:set>
                                    <p:animEffect transition="in" filter="box(in)">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C21B461D-BEA3-48D2-8CF1-76718A697401}"/>
              </a:ext>
            </a:extLst>
          </p:cNvPr>
          <p:cNvSpPr txBox="1"/>
          <p:nvPr/>
        </p:nvSpPr>
        <p:spPr>
          <a:xfrm>
            <a:off x="195862" y="1268760"/>
            <a:ext cx="8840634" cy="4401205"/>
          </a:xfrm>
          <a:prstGeom prst="rect">
            <a:avLst/>
          </a:prstGeom>
          <a:noFill/>
        </p:spPr>
        <p:txBody>
          <a:bodyPr wrap="square" rtlCol="0">
            <a:spAutoFit/>
          </a:bodyPr>
          <a:lstStyle/>
          <a:p>
            <a:pPr lvl="0"/>
            <a:r>
              <a:rPr lang="en-US" altLang="zh-CN" sz="2800" kern="100" dirty="0" smtClean="0">
                <a:effectLst/>
                <a:latin typeface="Times New Roman" panose="02020603050405020304" pitchFamily="18" charset="0"/>
                <a:cs typeface="Times New Roman" panose="02020603050405020304" pitchFamily="18" charset="0"/>
              </a:rPr>
              <a:t>• A </a:t>
            </a:r>
            <a:r>
              <a:rPr lang="en-US" altLang="zh-CN" sz="2800" kern="100" dirty="0">
                <a:effectLst/>
                <a:latin typeface="Times New Roman" panose="02020603050405020304" pitchFamily="18" charset="0"/>
                <a:cs typeface="Times New Roman" panose="02020603050405020304" pitchFamily="18" charset="0"/>
              </a:rPr>
              <a:t>dramatic </a:t>
            </a:r>
            <a:r>
              <a:rPr lang="en-US" altLang="zh-CN" sz="2800" kern="100" dirty="0" smtClean="0">
                <a:effectLst/>
                <a:latin typeface="Times New Roman" panose="02020603050405020304" pitchFamily="18" charset="0"/>
                <a:cs typeface="Times New Roman" panose="02020603050405020304" pitchFamily="18" charset="0"/>
              </a:rPr>
              <a:t>increase/fall/change/improvement</a:t>
            </a:r>
            <a:endParaRPr lang="en-US" altLang="zh-CN" sz="2800" kern="100" dirty="0">
              <a:effectLst/>
              <a:latin typeface="Times New Roman" panose="02020603050405020304" pitchFamily="18" charset="0"/>
              <a:cs typeface="Times New Roman" panose="02020603050405020304" pitchFamily="18" charset="0"/>
            </a:endParaRPr>
          </a:p>
          <a:p>
            <a:pPr lvl="0"/>
            <a:endParaRPr lang="zh-CN" altLang="zh-CN" sz="2800" kern="100" dirty="0">
              <a:effectLst/>
              <a:latin typeface="Times New Roman" panose="02020603050405020304" pitchFamily="18" charset="0"/>
              <a:cs typeface="Times New Roman" panose="02020603050405020304" pitchFamily="18" charset="0"/>
            </a:endParaRPr>
          </a:p>
          <a:p>
            <a:pPr lvl="0" algn="just"/>
            <a:r>
              <a:rPr lang="en-US" altLang="zh-CN" sz="2800" kern="100" dirty="0" smtClean="0">
                <a:effectLst/>
                <a:latin typeface="Times New Roman" panose="02020603050405020304" pitchFamily="18" charset="0"/>
                <a:cs typeface="Times New Roman" panose="02020603050405020304" pitchFamily="18" charset="0"/>
              </a:rPr>
              <a:t>• dramatic </a:t>
            </a:r>
            <a:r>
              <a:rPr lang="en-US" altLang="zh-CN" sz="2800" kern="100" dirty="0">
                <a:effectLst/>
                <a:latin typeface="Times New Roman" panose="02020603050405020304" pitchFamily="18" charset="0"/>
                <a:cs typeface="Times New Roman" panose="02020603050405020304" pitchFamily="18" charset="0"/>
              </a:rPr>
              <a:t>results/ </a:t>
            </a:r>
            <a:r>
              <a:rPr lang="en-US" altLang="zh-CN" sz="2800" kern="100" dirty="0" smtClean="0">
                <a:effectLst/>
                <a:latin typeface="Times New Roman" panose="02020603050405020304" pitchFamily="18" charset="0"/>
                <a:cs typeface="Times New Roman" panose="02020603050405020304" pitchFamily="18" charset="0"/>
              </a:rPr>
              <a:t>developments/news</a:t>
            </a:r>
            <a:endParaRPr lang="en-US" altLang="zh-CN" sz="2800" kern="100" dirty="0">
              <a:effectLst/>
              <a:latin typeface="Times New Roman" panose="02020603050405020304" pitchFamily="18" charset="0"/>
              <a:cs typeface="Times New Roman" panose="02020603050405020304" pitchFamily="18" charset="0"/>
            </a:endParaRPr>
          </a:p>
          <a:p>
            <a:pPr lvl="0" algn="just"/>
            <a:endParaRPr lang="zh-CN" altLang="zh-CN" sz="2800" kern="100" dirty="0">
              <a:effectLst/>
              <a:latin typeface="Times New Roman" panose="02020603050405020304" pitchFamily="18" charset="0"/>
              <a:cs typeface="Times New Roman" panose="02020603050405020304" pitchFamily="18" charset="0"/>
            </a:endParaRPr>
          </a:p>
          <a:p>
            <a:pPr lvl="0" algn="just"/>
            <a:r>
              <a:rPr lang="en-US" altLang="zh-CN" sz="2800" kern="100" dirty="0" smtClean="0">
                <a:effectLst/>
                <a:latin typeface="Times New Roman" panose="02020603050405020304" pitchFamily="18" charset="0"/>
                <a:cs typeface="Times New Roman" panose="02020603050405020304" pitchFamily="18" charset="0"/>
              </a:rPr>
              <a:t>• a </a:t>
            </a:r>
            <a:r>
              <a:rPr lang="en-US" altLang="zh-CN" sz="2800" kern="100" dirty="0">
                <a:effectLst/>
                <a:latin typeface="Times New Roman" panose="02020603050405020304" pitchFamily="18" charset="0"/>
                <a:cs typeface="Times New Roman" panose="02020603050405020304" pitchFamily="18" charset="0"/>
              </a:rPr>
              <a:t>local dramatic society</a:t>
            </a:r>
          </a:p>
          <a:p>
            <a:pPr lvl="0" algn="just"/>
            <a:endParaRPr lang="en-US" altLang="zh-CN" sz="2800" kern="100" dirty="0">
              <a:latin typeface="Times New Roman" panose="02020603050405020304" pitchFamily="18" charset="0"/>
              <a:cs typeface="Times New Roman" panose="02020603050405020304" pitchFamily="18" charset="0"/>
            </a:endParaRPr>
          </a:p>
          <a:p>
            <a:pPr lvl="0" algn="just"/>
            <a:r>
              <a:rPr lang="en-US" altLang="zh-CN" sz="2800" kern="100" dirty="0">
                <a:effectLst/>
                <a:latin typeface="Times New Roman" panose="02020603050405020304" pitchFamily="18" charset="0"/>
                <a:cs typeface="Times New Roman" panose="02020603050405020304" pitchFamily="18" charset="0"/>
              </a:rPr>
              <a:t> </a:t>
            </a:r>
          </a:p>
          <a:p>
            <a:pPr lvl="0" algn="just"/>
            <a:r>
              <a:rPr lang="en-US" altLang="zh-CN" sz="2800" kern="100" dirty="0" smtClean="0">
                <a:effectLst/>
                <a:latin typeface="楷体" pitchFamily="49" charset="-122"/>
                <a:ea typeface="楷体" pitchFamily="49" charset="-122"/>
                <a:cs typeface="Times New Roman" panose="02020603050405020304" pitchFamily="18" charset="0"/>
              </a:rPr>
              <a:t>• </a:t>
            </a:r>
            <a:r>
              <a:rPr lang="zh-CN" altLang="zh-CN" sz="2800" kern="100" dirty="0" smtClean="0">
                <a:effectLst/>
                <a:latin typeface="楷体" pitchFamily="49" charset="-122"/>
                <a:ea typeface="楷体" pitchFamily="49" charset="-122"/>
                <a:cs typeface="Times New Roman" panose="02020603050405020304" pitchFamily="18" charset="0"/>
              </a:rPr>
              <a:t>听</a:t>
            </a:r>
            <a:r>
              <a:rPr lang="zh-CN" altLang="zh-CN" sz="2800" kern="100" dirty="0">
                <a:effectLst/>
                <a:latin typeface="楷体" pitchFamily="49" charset="-122"/>
                <a:ea typeface="楷体" pitchFamily="49" charset="-122"/>
                <a:cs typeface="Times New Roman" panose="02020603050405020304" pitchFamily="18" charset="0"/>
              </a:rPr>
              <a:t>了那场励志演讲以后，他对生活的态度有了极大的改变。</a:t>
            </a:r>
          </a:p>
          <a:p>
            <a:pPr marL="228600" algn="just"/>
            <a:r>
              <a:rPr lang="en-US" altLang="zh-CN" sz="2800" kern="100" dirty="0">
                <a:effectLst/>
                <a:latin typeface="Times New Roman" panose="02020603050405020304" pitchFamily="18" charset="0"/>
                <a:cs typeface="Times New Roman" panose="02020603050405020304" pitchFamily="18" charset="0"/>
              </a:rPr>
              <a:t>  </a:t>
            </a:r>
            <a:endParaRPr lang="zh-CN" altLang="zh-CN" sz="2800" kern="100" dirty="0">
              <a:solidFill>
                <a:srgbClr val="FF0000"/>
              </a:solidFill>
              <a:effectLst/>
              <a:latin typeface="Times New Roman" panose="02020603050405020304" pitchFamily="18" charset="0"/>
              <a:cs typeface="Times New Roman" panose="02020603050405020304" pitchFamily="18" charset="0"/>
            </a:endParaRPr>
          </a:p>
        </p:txBody>
      </p:sp>
      <p:sp>
        <p:nvSpPr>
          <p:cNvPr id="3" name="TextBox 5">
            <a:extLst>
              <a:ext uri="{FF2B5EF4-FFF2-40B4-BE49-F238E27FC236}">
                <a16:creationId xmlns="" xmlns:a16="http://schemas.microsoft.com/office/drawing/2014/main" id="{DD4F6485-218F-4215-96A6-4DD936905ADD}"/>
              </a:ext>
            </a:extLst>
          </p:cNvPr>
          <p:cNvSpPr txBox="1"/>
          <p:nvPr/>
        </p:nvSpPr>
        <p:spPr>
          <a:xfrm>
            <a:off x="611560" y="476672"/>
            <a:ext cx="1656184" cy="523220"/>
          </a:xfrm>
          <a:prstGeom prst="rect">
            <a:avLst/>
          </a:prstGeom>
          <a:solidFill>
            <a:schemeClr val="accent4">
              <a:alpha val="66000"/>
            </a:schemeClr>
          </a:solidFill>
        </p:spPr>
        <p:txBody>
          <a:bodyPr wrap="square" rtlCol="0">
            <a:spAutoFit/>
          </a:bodyPr>
          <a:lstStyle/>
          <a:p>
            <a:r>
              <a:rPr lang="en-US" altLang="zh-CN" sz="2800" dirty="0"/>
              <a:t>Practice</a:t>
            </a:r>
            <a:endParaRPr lang="zh-CN" altLang="en-US" sz="2800" dirty="0"/>
          </a:p>
        </p:txBody>
      </p:sp>
      <p:sp>
        <p:nvSpPr>
          <p:cNvPr id="5" name="文本框 4">
            <a:extLst>
              <a:ext uri="{FF2B5EF4-FFF2-40B4-BE49-F238E27FC236}">
                <a16:creationId xmlns="" xmlns:a16="http://schemas.microsoft.com/office/drawing/2014/main" id="{1CB45F72-EEE0-450C-8B50-13E0B41C348A}"/>
              </a:ext>
            </a:extLst>
          </p:cNvPr>
          <p:cNvSpPr txBox="1"/>
          <p:nvPr/>
        </p:nvSpPr>
        <p:spPr>
          <a:xfrm>
            <a:off x="223371" y="1760140"/>
            <a:ext cx="7992888" cy="523220"/>
          </a:xfrm>
          <a:prstGeom prst="rect">
            <a:avLst/>
          </a:prstGeom>
          <a:noFill/>
        </p:spPr>
        <p:txBody>
          <a:bodyPr wrap="square">
            <a:spAutoFit/>
          </a:bodyPr>
          <a:lstStyle/>
          <a:p>
            <a:pPr marL="228600" algn="just"/>
            <a:r>
              <a:rPr lang="zh-CN" altLang="zh-CN" sz="2800" kern="100" dirty="0">
                <a:solidFill>
                  <a:srgbClr val="C00000"/>
                </a:solidFill>
                <a:effectLst/>
                <a:latin typeface="楷体" pitchFamily="49" charset="-122"/>
                <a:ea typeface="楷体" pitchFamily="49" charset="-122"/>
                <a:cs typeface="Times New Roman" panose="02020603050405020304" pitchFamily="18" charset="0"/>
              </a:rPr>
              <a:t>暴涨</a:t>
            </a:r>
            <a:r>
              <a:rPr lang="en-US" altLang="zh-CN" sz="2800" kern="100" dirty="0">
                <a:solidFill>
                  <a:srgbClr val="C00000"/>
                </a:solidFill>
                <a:effectLst/>
                <a:latin typeface="楷体" pitchFamily="49" charset="-122"/>
                <a:ea typeface="楷体" pitchFamily="49" charset="-122"/>
                <a:cs typeface="Times New Roman" panose="02020603050405020304" pitchFamily="18" charset="0"/>
              </a:rPr>
              <a:t>/</a:t>
            </a:r>
            <a:r>
              <a:rPr lang="zh-CN" altLang="zh-CN" sz="2800" kern="100" dirty="0">
                <a:solidFill>
                  <a:srgbClr val="C00000"/>
                </a:solidFill>
                <a:effectLst/>
                <a:latin typeface="楷体" pitchFamily="49" charset="-122"/>
                <a:ea typeface="楷体" pitchFamily="49" charset="-122"/>
                <a:cs typeface="Times New Roman" panose="02020603050405020304" pitchFamily="18" charset="0"/>
              </a:rPr>
              <a:t>暴跌</a:t>
            </a:r>
            <a:r>
              <a:rPr lang="en-US" altLang="zh-CN" sz="2800" kern="100" dirty="0">
                <a:solidFill>
                  <a:srgbClr val="C00000"/>
                </a:solidFill>
                <a:effectLst/>
                <a:latin typeface="楷体" pitchFamily="49" charset="-122"/>
                <a:ea typeface="楷体" pitchFamily="49" charset="-122"/>
                <a:cs typeface="Times New Roman" panose="02020603050405020304" pitchFamily="18" charset="0"/>
              </a:rPr>
              <a:t>/</a:t>
            </a:r>
            <a:r>
              <a:rPr lang="zh-CN" altLang="zh-CN" sz="2800" kern="100" dirty="0">
                <a:solidFill>
                  <a:srgbClr val="C00000"/>
                </a:solidFill>
                <a:effectLst/>
                <a:latin typeface="楷体" pitchFamily="49" charset="-122"/>
                <a:ea typeface="楷体" pitchFamily="49" charset="-122"/>
                <a:cs typeface="Times New Roman" panose="02020603050405020304" pitchFamily="18" charset="0"/>
              </a:rPr>
              <a:t>巨变</a:t>
            </a:r>
            <a:r>
              <a:rPr lang="en-US" altLang="zh-CN" sz="2800" kern="100" dirty="0">
                <a:solidFill>
                  <a:srgbClr val="C00000"/>
                </a:solidFill>
                <a:effectLst/>
                <a:latin typeface="楷体" pitchFamily="49" charset="-122"/>
                <a:ea typeface="楷体" pitchFamily="49" charset="-122"/>
                <a:cs typeface="Times New Roman" panose="02020603050405020304" pitchFamily="18" charset="0"/>
              </a:rPr>
              <a:t>/</a:t>
            </a:r>
            <a:r>
              <a:rPr lang="zh-CN" altLang="zh-CN" sz="2800" kern="100" dirty="0">
                <a:solidFill>
                  <a:srgbClr val="C00000"/>
                </a:solidFill>
                <a:effectLst/>
                <a:latin typeface="楷体" pitchFamily="49" charset="-122"/>
                <a:ea typeface="楷体" pitchFamily="49" charset="-122"/>
                <a:cs typeface="Times New Roman" panose="02020603050405020304" pitchFamily="18" charset="0"/>
              </a:rPr>
              <a:t>巨大的</a:t>
            </a:r>
            <a:r>
              <a:rPr lang="zh-CN" altLang="zh-CN" sz="2800" kern="100" dirty="0" smtClean="0">
                <a:solidFill>
                  <a:srgbClr val="C00000"/>
                </a:solidFill>
                <a:effectLst/>
                <a:latin typeface="楷体" pitchFamily="49" charset="-122"/>
                <a:ea typeface="楷体" pitchFamily="49" charset="-122"/>
                <a:cs typeface="Times New Roman" panose="02020603050405020304" pitchFamily="18" charset="0"/>
              </a:rPr>
              <a:t>改进</a:t>
            </a:r>
            <a:endParaRPr lang="zh-CN" altLang="zh-CN" sz="2800" kern="100" dirty="0">
              <a:solidFill>
                <a:srgbClr val="C00000"/>
              </a:solidFill>
              <a:effectLst/>
              <a:latin typeface="楷体" pitchFamily="49" charset="-122"/>
              <a:ea typeface="楷体" pitchFamily="49" charset="-122"/>
              <a:cs typeface="Times New Roman" panose="02020603050405020304" pitchFamily="18" charset="0"/>
            </a:endParaRPr>
          </a:p>
        </p:txBody>
      </p:sp>
      <p:sp>
        <p:nvSpPr>
          <p:cNvPr id="7" name="文本框 6">
            <a:extLst>
              <a:ext uri="{FF2B5EF4-FFF2-40B4-BE49-F238E27FC236}">
                <a16:creationId xmlns="" xmlns:a16="http://schemas.microsoft.com/office/drawing/2014/main" id="{EBF9269A-536C-4635-8C46-47B674C8A8EE}"/>
              </a:ext>
            </a:extLst>
          </p:cNvPr>
          <p:cNvSpPr txBox="1"/>
          <p:nvPr/>
        </p:nvSpPr>
        <p:spPr>
          <a:xfrm>
            <a:off x="195862" y="2602430"/>
            <a:ext cx="8208912" cy="507831"/>
          </a:xfrm>
          <a:prstGeom prst="rect">
            <a:avLst/>
          </a:prstGeom>
          <a:noFill/>
        </p:spPr>
        <p:txBody>
          <a:bodyPr wrap="square">
            <a:spAutoFit/>
          </a:bodyPr>
          <a:lstStyle/>
          <a:p>
            <a:pPr marL="228600" algn="just"/>
            <a:r>
              <a:rPr lang="zh-CN" altLang="zh-CN" sz="2700" kern="100" dirty="0">
                <a:solidFill>
                  <a:srgbClr val="C00000"/>
                </a:solidFill>
                <a:latin typeface="楷体" pitchFamily="49" charset="-122"/>
                <a:ea typeface="楷体" pitchFamily="49" charset="-122"/>
                <a:cs typeface="Times New Roman" panose="02020603050405020304" pitchFamily="18" charset="0"/>
              </a:rPr>
              <a:t>出人意料的结果</a:t>
            </a:r>
            <a:r>
              <a:rPr lang="en-US" altLang="zh-CN" sz="2700" kern="100" dirty="0">
                <a:solidFill>
                  <a:srgbClr val="C00000"/>
                </a:solidFill>
                <a:latin typeface="楷体" pitchFamily="49" charset="-122"/>
                <a:ea typeface="楷体" pitchFamily="49" charset="-122"/>
                <a:cs typeface="Times New Roman" panose="02020603050405020304" pitchFamily="18" charset="0"/>
              </a:rPr>
              <a:t>/</a:t>
            </a:r>
            <a:r>
              <a:rPr lang="zh-CN" altLang="zh-CN" sz="2700" kern="100" dirty="0">
                <a:solidFill>
                  <a:srgbClr val="C00000"/>
                </a:solidFill>
                <a:latin typeface="楷体" pitchFamily="49" charset="-122"/>
                <a:ea typeface="楷体" pitchFamily="49" charset="-122"/>
                <a:cs typeface="Times New Roman" panose="02020603050405020304" pitchFamily="18" charset="0"/>
              </a:rPr>
              <a:t>突飞猛进的发展</a:t>
            </a:r>
            <a:r>
              <a:rPr lang="en-US" altLang="zh-CN" sz="2700" kern="100" dirty="0">
                <a:solidFill>
                  <a:srgbClr val="C00000"/>
                </a:solidFill>
                <a:latin typeface="楷体" pitchFamily="49" charset="-122"/>
                <a:ea typeface="楷体" pitchFamily="49" charset="-122"/>
                <a:cs typeface="Times New Roman" panose="02020603050405020304" pitchFamily="18" charset="0"/>
              </a:rPr>
              <a:t>/</a:t>
            </a:r>
            <a:r>
              <a:rPr lang="zh-CN" altLang="zh-CN" sz="2700" kern="100" dirty="0">
                <a:solidFill>
                  <a:srgbClr val="C00000"/>
                </a:solidFill>
                <a:latin typeface="楷体" pitchFamily="49" charset="-122"/>
                <a:ea typeface="楷体" pitchFamily="49" charset="-122"/>
                <a:cs typeface="Times New Roman" panose="02020603050405020304" pitchFamily="18" charset="0"/>
              </a:rPr>
              <a:t>令人吃惊的消息</a:t>
            </a:r>
          </a:p>
        </p:txBody>
      </p:sp>
      <p:sp>
        <p:nvSpPr>
          <p:cNvPr id="9" name="文本框 8">
            <a:extLst>
              <a:ext uri="{FF2B5EF4-FFF2-40B4-BE49-F238E27FC236}">
                <a16:creationId xmlns="" xmlns:a16="http://schemas.microsoft.com/office/drawing/2014/main" id="{E1534AAA-D93F-4663-A242-82A2C91C4927}"/>
              </a:ext>
            </a:extLst>
          </p:cNvPr>
          <p:cNvSpPr txBox="1"/>
          <p:nvPr/>
        </p:nvSpPr>
        <p:spPr>
          <a:xfrm>
            <a:off x="462090" y="3463185"/>
            <a:ext cx="4572000" cy="523220"/>
          </a:xfrm>
          <a:prstGeom prst="rect">
            <a:avLst/>
          </a:prstGeom>
          <a:noFill/>
        </p:spPr>
        <p:txBody>
          <a:bodyPr wrap="square">
            <a:spAutoFit/>
          </a:bodyPr>
          <a:lstStyle/>
          <a:p>
            <a:pPr lvl="0" algn="just"/>
            <a:r>
              <a:rPr lang="zh-CN" altLang="zh-CN" sz="2800" kern="100" dirty="0">
                <a:solidFill>
                  <a:srgbClr val="C00000"/>
                </a:solidFill>
                <a:latin typeface="楷体" pitchFamily="49" charset="-122"/>
                <a:ea typeface="楷体" pitchFamily="49" charset="-122"/>
                <a:cs typeface="Times New Roman" panose="02020603050405020304" pitchFamily="18" charset="0"/>
              </a:rPr>
              <a:t>地方戏剧协会</a:t>
            </a:r>
          </a:p>
        </p:txBody>
      </p:sp>
      <p:sp>
        <p:nvSpPr>
          <p:cNvPr id="11" name="文本框 10">
            <a:extLst>
              <a:ext uri="{FF2B5EF4-FFF2-40B4-BE49-F238E27FC236}">
                <a16:creationId xmlns="" xmlns:a16="http://schemas.microsoft.com/office/drawing/2014/main" id="{E9F3C093-6092-4242-9521-923CB80CEAD1}"/>
              </a:ext>
            </a:extLst>
          </p:cNvPr>
          <p:cNvSpPr txBox="1"/>
          <p:nvPr/>
        </p:nvSpPr>
        <p:spPr>
          <a:xfrm>
            <a:off x="533061" y="5266074"/>
            <a:ext cx="8431427" cy="954107"/>
          </a:xfrm>
          <a:prstGeom prst="rect">
            <a:avLst/>
          </a:prstGeom>
          <a:noFill/>
        </p:spPr>
        <p:txBody>
          <a:bodyPr wrap="square">
            <a:spAutoFit/>
          </a:bodyPr>
          <a:lstStyle/>
          <a:p>
            <a:r>
              <a:rPr lang="en-US" altLang="zh-CN" sz="2800" kern="100" dirty="0">
                <a:solidFill>
                  <a:srgbClr val="C00000"/>
                </a:solidFill>
                <a:latin typeface="Times New Roman" panose="02020603050405020304" pitchFamily="18" charset="0"/>
                <a:cs typeface="Times New Roman" panose="02020603050405020304" pitchFamily="18" charset="0"/>
              </a:rPr>
              <a:t>After listening to the inspiring speech, his attitude   toward life changed </a:t>
            </a:r>
            <a:r>
              <a:rPr lang="en-US" altLang="zh-CN" sz="2800" b="1" kern="100" dirty="0">
                <a:solidFill>
                  <a:srgbClr val="C00000"/>
                </a:solidFill>
                <a:latin typeface="Times New Roman" panose="02020603050405020304" pitchFamily="18" charset="0"/>
                <a:cs typeface="Times New Roman" panose="02020603050405020304" pitchFamily="18" charset="0"/>
              </a:rPr>
              <a:t>dramatically</a:t>
            </a:r>
            <a:r>
              <a:rPr lang="en-US" altLang="zh-CN" sz="2800" kern="100" dirty="0">
                <a:solidFill>
                  <a:srgbClr val="C00000"/>
                </a:solidFill>
                <a:latin typeface="Times New Roman" panose="02020603050405020304" pitchFamily="18" charset="0"/>
                <a:cs typeface="Times New Roman" panose="02020603050405020304" pitchFamily="18" charset="0"/>
              </a:rPr>
              <a:t>.</a:t>
            </a:r>
            <a:endParaRPr lang="zh-CN" altLang="en-US" sz="2800" kern="1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769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5-1">
            <a:extLst>
              <a:ext uri="{FF2B5EF4-FFF2-40B4-BE49-F238E27FC236}">
                <a16:creationId xmlns="" xmlns:a16="http://schemas.microsoft.com/office/drawing/2014/main" id="{4DF806A8-9728-46DF-9106-CC3C5961F589}"/>
              </a:ext>
            </a:extLst>
          </p:cNvPr>
          <p:cNvPicPr>
            <a:picLocks noChangeAspect="1"/>
          </p:cNvPicPr>
          <p:nvPr/>
        </p:nvPicPr>
        <p:blipFill>
          <a:blip r:embed="rId2"/>
          <a:stretch>
            <a:fillRect/>
          </a:stretch>
        </p:blipFill>
        <p:spPr>
          <a:xfrm>
            <a:off x="0" y="116219"/>
            <a:ext cx="8829375" cy="1801941"/>
          </a:xfrm>
          <a:prstGeom prst="rect">
            <a:avLst/>
          </a:prstGeom>
          <a:solidFill>
            <a:schemeClr val="accent4"/>
          </a:solidFill>
        </p:spPr>
      </p:pic>
      <p:sp>
        <p:nvSpPr>
          <p:cNvPr id="3" name="文本框 2">
            <a:extLst>
              <a:ext uri="{FF2B5EF4-FFF2-40B4-BE49-F238E27FC236}">
                <a16:creationId xmlns="" xmlns:a16="http://schemas.microsoft.com/office/drawing/2014/main" id="{0C475EE4-5B67-4A33-9B34-B31FDC927A6E}"/>
              </a:ext>
            </a:extLst>
          </p:cNvPr>
          <p:cNvSpPr txBox="1"/>
          <p:nvPr/>
        </p:nvSpPr>
        <p:spPr>
          <a:xfrm>
            <a:off x="755576" y="476672"/>
            <a:ext cx="7992888" cy="1384995"/>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5. </a:t>
            </a:r>
            <a:r>
              <a:rPr lang="en-US" altLang="zh-CN" sz="2800" b="1" dirty="0">
                <a:solidFill>
                  <a:srgbClr val="C00000"/>
                </a:solidFill>
                <a:latin typeface="Times New Roman" panose="02020603050405020304" pitchFamily="18" charset="0"/>
                <a:cs typeface="Times New Roman" panose="02020603050405020304" pitchFamily="18" charset="0"/>
              </a:rPr>
              <a:t>Overcome</a:t>
            </a:r>
            <a:r>
              <a:rPr lang="en-US" altLang="zh-CN" sz="2800" b="1" dirty="0">
                <a:latin typeface="Times New Roman" panose="02020603050405020304" pitchFamily="18" charset="0"/>
                <a:cs typeface="Times New Roman" panose="02020603050405020304" pitchFamily="18" charset="0"/>
              </a:rPr>
              <a:t> with sorrow, she jumps into his grave</a:t>
            </a:r>
            <a:r>
              <a:rPr lang="en-US" altLang="zh-CN" sz="2800" b="1" dirty="0" smtClean="0">
                <a:latin typeface="Times New Roman" panose="02020603050405020304" pitchFamily="18" charset="0"/>
                <a:cs typeface="Times New Roman" panose="02020603050405020304" pitchFamily="18" charset="0"/>
              </a:rPr>
              <a:t>.</a:t>
            </a:r>
          </a:p>
          <a:p>
            <a:r>
              <a:rPr lang="en-US" altLang="zh-CN" sz="2800" b="1" dirty="0">
                <a:latin typeface="Times New Roman" panose="02020603050405020304" pitchFamily="18" charset="0"/>
                <a:cs typeface="Times New Roman" panose="02020603050405020304" pitchFamily="18" charset="0"/>
              </a:rPr>
              <a:t>(para. 2, lines </a:t>
            </a:r>
            <a:r>
              <a:rPr lang="en-US" altLang="zh-CN" sz="2800" b="1" dirty="0" smtClean="0">
                <a:latin typeface="Times New Roman" panose="02020603050405020304" pitchFamily="18" charset="0"/>
                <a:cs typeface="Times New Roman" panose="02020603050405020304" pitchFamily="18" charset="0"/>
              </a:rPr>
              <a:t>13–14)</a:t>
            </a:r>
            <a:endParaRPr lang="en-US" altLang="zh-CN" sz="2800" b="1" dirty="0">
              <a:latin typeface="Times New Roman" panose="02020603050405020304" pitchFamily="18" charset="0"/>
              <a:cs typeface="Times New Roman" panose="02020603050405020304" pitchFamily="18" charset="0"/>
            </a:endParaRPr>
          </a:p>
          <a:p>
            <a:endParaRPr lang="zh-CN" altLang="en-US" sz="2800" b="1"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 xmlns:a16="http://schemas.microsoft.com/office/drawing/2014/main" id="{6613215E-55C7-487E-BF8A-52E91A7E9D65}"/>
              </a:ext>
            </a:extLst>
          </p:cNvPr>
          <p:cNvSpPr txBox="1"/>
          <p:nvPr/>
        </p:nvSpPr>
        <p:spPr>
          <a:xfrm>
            <a:off x="767498" y="1347595"/>
            <a:ext cx="5748717" cy="523220"/>
          </a:xfrm>
          <a:prstGeom prst="rect">
            <a:avLst/>
          </a:prstGeom>
          <a:noFill/>
        </p:spPr>
        <p:txBody>
          <a:bodyPr wrap="square" rtlCol="0">
            <a:spAutoFit/>
          </a:bodyPr>
          <a:lstStyle/>
          <a:p>
            <a:r>
              <a:rPr lang="zh-CN" altLang="en-US" sz="2800" dirty="0" smtClean="0">
                <a:latin typeface="华文楷体" panose="02010600040101010101" charset="-122"/>
                <a:ea typeface="华文楷体" panose="02010600040101010101" charset="-122"/>
              </a:rPr>
              <a:t>不胜伤悲</a:t>
            </a:r>
            <a:r>
              <a:rPr lang="zh-CN" altLang="en-US" sz="2800" dirty="0">
                <a:latin typeface="华文楷体" panose="02010600040101010101" charset="-122"/>
                <a:ea typeface="华文楷体" panose="02010600040101010101" charset="-122"/>
              </a:rPr>
              <a:t>，她跳进</a:t>
            </a:r>
            <a:r>
              <a:rPr lang="zh-CN" altLang="en-US" sz="2800" dirty="0" smtClean="0">
                <a:latin typeface="华文楷体" panose="02010600040101010101" charset="-122"/>
                <a:ea typeface="华文楷体" panose="02010600040101010101" charset="-122"/>
              </a:rPr>
              <a:t>了梁山伯的</a:t>
            </a:r>
            <a:r>
              <a:rPr lang="zh-CN" altLang="en-US" sz="2800" dirty="0">
                <a:latin typeface="华文楷体" panose="02010600040101010101" charset="-122"/>
                <a:ea typeface="华文楷体" panose="02010600040101010101" charset="-122"/>
              </a:rPr>
              <a:t>坟墓。</a:t>
            </a:r>
          </a:p>
        </p:txBody>
      </p:sp>
      <p:sp>
        <p:nvSpPr>
          <p:cNvPr id="6" name="文本框 5">
            <a:extLst>
              <a:ext uri="{FF2B5EF4-FFF2-40B4-BE49-F238E27FC236}">
                <a16:creationId xmlns="" xmlns:a16="http://schemas.microsoft.com/office/drawing/2014/main" id="{94905EF0-9FE2-427E-821C-6EF65887F4ED}"/>
              </a:ext>
            </a:extLst>
          </p:cNvPr>
          <p:cNvSpPr txBox="1"/>
          <p:nvPr/>
        </p:nvSpPr>
        <p:spPr>
          <a:xfrm>
            <a:off x="395549" y="2041415"/>
            <a:ext cx="8433825" cy="523220"/>
          </a:xfrm>
          <a:prstGeom prst="rect">
            <a:avLst/>
          </a:prstGeom>
          <a:noFill/>
          <a:ln w="9525">
            <a:solidFill>
              <a:schemeClr val="tx1"/>
            </a:solidFill>
          </a:ln>
        </p:spPr>
        <p:txBody>
          <a:bodyPr wrap="square">
            <a:spAutoFit/>
          </a:bodyPr>
          <a:lstStyle/>
          <a:p>
            <a:r>
              <a:rPr lang="en-US" sz="2800" dirty="0">
                <a:solidFill>
                  <a:srgbClr val="C00000"/>
                </a:solidFill>
                <a:latin typeface="Times New Roman" panose="02020603050405020304" pitchFamily="18" charset="0"/>
                <a:cs typeface="Times New Roman" panose="02020603050405020304" pitchFamily="18" charset="0"/>
              </a:rPr>
              <a:t>[</a:t>
            </a:r>
            <a:r>
              <a:rPr lang="en-US" altLang="zh-CN" sz="2800" dirty="0">
                <a:solidFill>
                  <a:srgbClr val="C00000"/>
                </a:solidFill>
                <a:latin typeface="Times New Roman" panose="02020603050405020304" pitchFamily="18" charset="0"/>
                <a:cs typeface="Times New Roman" panose="02020603050405020304" pitchFamily="18" charset="0"/>
              </a:rPr>
              <a:t>usually passive] to be </a:t>
            </a:r>
            <a:r>
              <a:rPr lang="en-US" altLang="zh-CN" sz="2800" dirty="0" smtClean="0">
                <a:solidFill>
                  <a:srgbClr val="C00000"/>
                </a:solidFill>
                <a:latin typeface="Times New Roman" panose="02020603050405020304" pitchFamily="18" charset="0"/>
                <a:cs typeface="Times New Roman" panose="02020603050405020304" pitchFamily="18" charset="0"/>
              </a:rPr>
              <a:t>extremely strongly </a:t>
            </a:r>
            <a:r>
              <a:rPr lang="en-US" altLang="zh-CN" sz="2800" dirty="0">
                <a:solidFill>
                  <a:srgbClr val="C00000"/>
                </a:solidFill>
                <a:latin typeface="Times New Roman" panose="02020603050405020304" pitchFamily="18" charset="0"/>
                <a:cs typeface="Times New Roman" panose="02020603050405020304" pitchFamily="18" charset="0"/>
              </a:rPr>
              <a:t>affected by </a:t>
            </a:r>
            <a:r>
              <a:rPr lang="en-US" altLang="zh-CN" sz="2800" dirty="0" smtClean="0">
                <a:solidFill>
                  <a:srgbClr val="C00000"/>
                </a:solidFill>
                <a:latin typeface="Times New Roman" panose="02020603050405020304" pitchFamily="18" charset="0"/>
                <a:cs typeface="Times New Roman" panose="02020603050405020304" pitchFamily="18" charset="0"/>
              </a:rPr>
              <a:t>sth</a:t>
            </a:r>
            <a:endParaRPr lang="en-US" altLang="en-US" sz="2800" dirty="0">
              <a:solidFill>
                <a:srgbClr val="C00000"/>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 xmlns:a16="http://schemas.microsoft.com/office/drawing/2014/main" id="{94DA4604-1FB3-479A-829C-4A29FD31981E}"/>
              </a:ext>
            </a:extLst>
          </p:cNvPr>
          <p:cNvSpPr txBox="1"/>
          <p:nvPr/>
        </p:nvSpPr>
        <p:spPr>
          <a:xfrm>
            <a:off x="423610" y="2708920"/>
            <a:ext cx="7776864" cy="954107"/>
          </a:xfrm>
          <a:prstGeom prst="rect">
            <a:avLst/>
          </a:prstGeom>
          <a:noFill/>
        </p:spPr>
        <p:txBody>
          <a:bodyPr wrap="square" rtlCol="0">
            <a:spAutoFit/>
          </a:bodyPr>
          <a:lstStyle/>
          <a:p>
            <a:r>
              <a:rPr lang="en-US" altLang="zh-CN" sz="2800" dirty="0" smtClean="0">
                <a:latin typeface="Times New Roman" panose="02020603050405020304" pitchFamily="18" charset="0"/>
                <a:cs typeface="Times New Roman" panose="02020603050405020304" pitchFamily="18" charset="0"/>
              </a:rPr>
              <a:t>Her </a:t>
            </a:r>
            <a:r>
              <a:rPr lang="en-US" altLang="zh-CN" sz="2800" dirty="0">
                <a:latin typeface="Times New Roman" panose="02020603050405020304" pitchFamily="18" charset="0"/>
                <a:cs typeface="Times New Roman" panose="02020603050405020304" pitchFamily="18" charset="0"/>
              </a:rPr>
              <a:t>parents </a:t>
            </a:r>
            <a:r>
              <a:rPr lang="en-US" altLang="zh-CN" sz="2800" dirty="0">
                <a:solidFill>
                  <a:srgbClr val="C00000"/>
                </a:solidFill>
                <a:latin typeface="Times New Roman" panose="02020603050405020304" pitchFamily="18" charset="0"/>
                <a:cs typeface="Times New Roman" panose="02020603050405020304" pitchFamily="18" charset="0"/>
              </a:rPr>
              <a:t>were overcome with grief </a:t>
            </a:r>
            <a:r>
              <a:rPr lang="en-US" altLang="zh-CN" sz="2800" dirty="0">
                <a:latin typeface="Times New Roman" panose="02020603050405020304" pitchFamily="18" charset="0"/>
                <a:cs typeface="Times New Roman" panose="02020603050405020304" pitchFamily="18" charset="0"/>
              </a:rPr>
              <a:t>at the funeral.</a:t>
            </a:r>
          </a:p>
          <a:p>
            <a:r>
              <a:rPr lang="zh-CN" altLang="en-US" sz="2800" dirty="0" smtClean="0">
                <a:latin typeface="楷体" pitchFamily="49" charset="-122"/>
                <a:ea typeface="楷体" pitchFamily="49" charset="-122"/>
                <a:cs typeface="Times New Roman" panose="02020603050405020304" pitchFamily="18" charset="0"/>
              </a:rPr>
              <a:t>在</a:t>
            </a:r>
            <a:r>
              <a:rPr lang="zh-CN" altLang="en-US" sz="2800" dirty="0">
                <a:latin typeface="楷体" pitchFamily="49" charset="-122"/>
                <a:ea typeface="楷体" pitchFamily="49" charset="-122"/>
                <a:cs typeface="Times New Roman" panose="02020603050405020304" pitchFamily="18" charset="0"/>
              </a:rPr>
              <a:t>葬礼上她的父母</a:t>
            </a:r>
            <a:r>
              <a:rPr lang="zh-CN" altLang="en-US" sz="2800" dirty="0">
                <a:solidFill>
                  <a:srgbClr val="C00000"/>
                </a:solidFill>
                <a:latin typeface="楷体" pitchFamily="49" charset="-122"/>
                <a:ea typeface="楷体" pitchFamily="49" charset="-122"/>
                <a:cs typeface="Times New Roman" panose="02020603050405020304" pitchFamily="18" charset="0"/>
              </a:rPr>
              <a:t>悲痛欲绝</a:t>
            </a:r>
            <a:r>
              <a:rPr lang="zh-CN" altLang="en-US" sz="2800" dirty="0">
                <a:latin typeface="Times New Roman" panose="02020603050405020304" pitchFamily="18" charset="0"/>
                <a:cs typeface="Times New Roman" panose="02020603050405020304" pitchFamily="18" charset="0"/>
              </a:rPr>
              <a:t>。</a:t>
            </a:r>
          </a:p>
        </p:txBody>
      </p:sp>
      <p:sp>
        <p:nvSpPr>
          <p:cNvPr id="4" name="文本框 3">
            <a:extLst>
              <a:ext uri="{FF2B5EF4-FFF2-40B4-BE49-F238E27FC236}">
                <a16:creationId xmlns="" xmlns:a16="http://schemas.microsoft.com/office/drawing/2014/main" id="{0D505E92-A288-4632-918B-0D3B18826537}"/>
              </a:ext>
            </a:extLst>
          </p:cNvPr>
          <p:cNvSpPr txBox="1"/>
          <p:nvPr/>
        </p:nvSpPr>
        <p:spPr>
          <a:xfrm>
            <a:off x="326033" y="4091675"/>
            <a:ext cx="8177308" cy="523220"/>
          </a:xfrm>
          <a:prstGeom prst="rect">
            <a:avLst/>
          </a:prstGeom>
          <a:noFill/>
        </p:spPr>
        <p:txBody>
          <a:bodyPr wrap="square" rtlCol="0">
            <a:spAutoFit/>
          </a:bodyPr>
          <a:lstStyle/>
          <a:p>
            <a:r>
              <a:rPr lang="en-US" altLang="zh-CN" sz="2800" dirty="0" smtClean="0">
                <a:latin typeface="Times New Roman" panose="02020603050405020304" pitchFamily="18" charset="0"/>
                <a:cs typeface="Times New Roman" panose="02020603050405020304" pitchFamily="18" charset="0"/>
              </a:rPr>
              <a:t>She </a:t>
            </a:r>
            <a:r>
              <a:rPr lang="en-US" altLang="zh-CN" sz="2800" dirty="0">
                <a:solidFill>
                  <a:srgbClr val="C00000"/>
                </a:solidFill>
                <a:latin typeface="Times New Roman" panose="02020603050405020304" pitchFamily="18" charset="0"/>
                <a:cs typeface="Times New Roman" panose="02020603050405020304" pitchFamily="18" charset="0"/>
              </a:rPr>
              <a:t>overcame injury </a:t>
            </a:r>
            <a:r>
              <a:rPr lang="en-US" altLang="zh-CN" sz="2800" dirty="0">
                <a:latin typeface="Times New Roman" panose="02020603050405020304" pitchFamily="18" charset="0"/>
                <a:cs typeface="Times New Roman" panose="02020603050405020304" pitchFamily="18" charset="0"/>
              </a:rPr>
              <a:t>to win the Olympic gold medal.</a:t>
            </a:r>
          </a:p>
        </p:txBody>
      </p:sp>
      <p:sp>
        <p:nvSpPr>
          <p:cNvPr id="10" name="文本框 9">
            <a:extLst>
              <a:ext uri="{FF2B5EF4-FFF2-40B4-BE49-F238E27FC236}">
                <a16:creationId xmlns="" xmlns:a16="http://schemas.microsoft.com/office/drawing/2014/main" id="{2122EAB6-9625-437A-961B-B1B9F34375F5}"/>
              </a:ext>
            </a:extLst>
          </p:cNvPr>
          <p:cNvSpPr txBox="1"/>
          <p:nvPr/>
        </p:nvSpPr>
        <p:spPr>
          <a:xfrm>
            <a:off x="326033" y="5259122"/>
            <a:ext cx="7635080" cy="523220"/>
          </a:xfrm>
          <a:prstGeom prst="rect">
            <a:avLst/>
          </a:prstGeom>
          <a:noFill/>
        </p:spPr>
        <p:txBody>
          <a:bodyPr wrap="square">
            <a:spAutoFit/>
          </a:bodyPr>
          <a:lstStyle/>
          <a:p>
            <a:r>
              <a:rPr lang="en-US" altLang="zh-CN" sz="2800" dirty="0" smtClean="0">
                <a:latin typeface="Times New Roman" panose="02020603050405020304" pitchFamily="18" charset="0"/>
                <a:cs typeface="Times New Roman" panose="02020603050405020304" pitchFamily="18" charset="0"/>
              </a:rPr>
              <a:t> In the final game Sweden easily </a:t>
            </a:r>
            <a:r>
              <a:rPr lang="en-US" altLang="zh-CN" sz="2800" dirty="0" smtClean="0">
                <a:solidFill>
                  <a:srgbClr val="C00000"/>
                </a:solidFill>
                <a:latin typeface="Times New Roman" panose="02020603050405020304" pitchFamily="18" charset="0"/>
                <a:cs typeface="Times New Roman" panose="02020603050405020304" pitchFamily="18" charset="0"/>
              </a:rPr>
              <a:t>overcame France</a:t>
            </a:r>
            <a:r>
              <a:rPr lang="en-US" altLang="zh-CN" sz="2800" dirty="0" smtClean="0">
                <a:latin typeface="Times New Roman" panose="02020603050405020304" pitchFamily="18" charset="0"/>
                <a:cs typeface="Times New Roman" panose="02020603050405020304" pitchFamily="18" charset="0"/>
              </a:rPr>
              <a:t>.</a:t>
            </a:r>
            <a:endParaRPr lang="zh-CN" altLang="en-US" sz="2800"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 xmlns:a16="http://schemas.microsoft.com/office/drawing/2014/main" id="{1694872E-55D1-465F-9A6D-012D55B3F11A}"/>
              </a:ext>
            </a:extLst>
          </p:cNvPr>
          <p:cNvSpPr txBox="1"/>
          <p:nvPr/>
        </p:nvSpPr>
        <p:spPr>
          <a:xfrm>
            <a:off x="640659" y="5829374"/>
            <a:ext cx="2036458" cy="523220"/>
          </a:xfrm>
          <a:prstGeom prst="rect">
            <a:avLst/>
          </a:prstGeom>
          <a:noFill/>
        </p:spPr>
        <p:txBody>
          <a:bodyPr wrap="square">
            <a:spAutoFit/>
          </a:bodyPr>
          <a:lstStyle/>
          <a:p>
            <a:r>
              <a:rPr lang="en-US" altLang="zh-CN" sz="2800" dirty="0">
                <a:solidFill>
                  <a:srgbClr val="C00000"/>
                </a:solidFill>
                <a:latin typeface="Times New Roman" panose="02020603050405020304" pitchFamily="18" charset="0"/>
                <a:cs typeface="Times New Roman" panose="02020603050405020304" pitchFamily="18" charset="0"/>
              </a:rPr>
              <a:t>to defeat sb</a:t>
            </a:r>
            <a:endParaRPr lang="zh-CN" altLang="en-US" sz="2800" dirty="0">
              <a:solidFill>
                <a:srgbClr val="C00000"/>
              </a:solidFill>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 xmlns:a16="http://schemas.microsoft.com/office/drawing/2014/main" id="{42B8FB38-AA1C-4326-9A7C-6F555B073097}"/>
              </a:ext>
            </a:extLst>
          </p:cNvPr>
          <p:cNvSpPr txBox="1"/>
          <p:nvPr/>
        </p:nvSpPr>
        <p:spPr>
          <a:xfrm>
            <a:off x="634833" y="4722532"/>
            <a:ext cx="7925344" cy="523220"/>
          </a:xfrm>
          <a:prstGeom prst="rect">
            <a:avLst/>
          </a:prstGeom>
          <a:noFill/>
          <a:ln w="12700">
            <a:solidFill>
              <a:schemeClr val="tx1"/>
            </a:solidFill>
          </a:ln>
        </p:spPr>
        <p:txBody>
          <a:bodyPr wrap="square">
            <a:spAutoFit/>
          </a:bodyPr>
          <a:lstStyle/>
          <a:p>
            <a:r>
              <a:rPr lang="en-US" altLang="zh-CN" sz="2800" dirty="0">
                <a:solidFill>
                  <a:srgbClr val="C00000"/>
                </a:solidFill>
                <a:latin typeface="Times New Roman" panose="02020603050405020304" pitchFamily="18" charset="0"/>
                <a:cs typeface="Times New Roman" panose="02020603050405020304" pitchFamily="18" charset="0"/>
              </a:rPr>
              <a:t>t</a:t>
            </a:r>
            <a:r>
              <a:rPr lang="en-US" altLang="zh-CN" sz="28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o succeed in dealing </a:t>
            </a:r>
            <a:r>
              <a:rPr lang="en-US" altLang="zh-CN" sz="2800" dirty="0">
                <a:solidFill>
                  <a:srgbClr val="C00000"/>
                </a:solidFill>
                <a:latin typeface="Times New Roman" panose="02020603050405020304" pitchFamily="18" charset="0"/>
                <a:cs typeface="Times New Roman" panose="02020603050405020304" pitchFamily="18" charset="0"/>
              </a:rPr>
              <a:t>with or controlling a problem</a:t>
            </a:r>
            <a:endParaRPr lang="en-US" altLang="en-US" sz="28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矩形 7">
            <a:extLst>
              <a:ext uri="{FF2B5EF4-FFF2-40B4-BE49-F238E27FC236}">
                <a16:creationId xmlns="" xmlns:a16="http://schemas.microsoft.com/office/drawing/2014/main" id="{6A1BE160-8924-40FB-A68A-A52B7FF437AE}"/>
              </a:ext>
            </a:extLst>
          </p:cNvPr>
          <p:cNvSpPr/>
          <p:nvPr/>
        </p:nvSpPr>
        <p:spPr bwMode="auto">
          <a:xfrm>
            <a:off x="640659" y="4614895"/>
            <a:ext cx="7531755" cy="554142"/>
          </a:xfrm>
          <a:prstGeom prst="rect">
            <a:avLst/>
          </a:prstGeom>
          <a:noFill/>
          <a:ln>
            <a:noFill/>
          </a:ln>
        </p:spPr>
        <p:txBody>
          <a:bodyPr rtlCol="0" anchor="ct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9" name="矩形 8">
            <a:extLst>
              <a:ext uri="{FF2B5EF4-FFF2-40B4-BE49-F238E27FC236}">
                <a16:creationId xmlns="" xmlns:a16="http://schemas.microsoft.com/office/drawing/2014/main" id="{69DC2276-E972-458B-82F6-4D7BE82D33BB}"/>
              </a:ext>
            </a:extLst>
          </p:cNvPr>
          <p:cNvSpPr/>
          <p:nvPr/>
        </p:nvSpPr>
        <p:spPr bwMode="auto">
          <a:xfrm>
            <a:off x="640659" y="5848538"/>
            <a:ext cx="1964450" cy="504056"/>
          </a:xfrm>
          <a:prstGeom prst="rect">
            <a:avLst/>
          </a:prstGeom>
          <a:noFill/>
          <a:ln w="12700">
            <a:solidFill>
              <a:schemeClr val="tx1"/>
            </a:solidFill>
          </a:ln>
        </p:spPr>
        <p:txBody>
          <a:bodyPr rtlCol="0" anchor="ct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11" name="矩形 10"/>
          <p:cNvSpPr/>
          <p:nvPr/>
        </p:nvSpPr>
        <p:spPr>
          <a:xfrm>
            <a:off x="-51043" y="2195303"/>
            <a:ext cx="415498" cy="369332"/>
          </a:xfrm>
          <a:prstGeom prst="rect">
            <a:avLst/>
          </a:prstGeom>
        </p:spPr>
        <p:txBody>
          <a:bodyPr wrap="none">
            <a:spAutoFit/>
          </a:bodyPr>
          <a:lstStyle/>
          <a:p>
            <a:r>
              <a:rPr lang="en-US" altLang="zh-CN" dirty="0">
                <a:latin typeface="宋体"/>
                <a:ea typeface="宋体"/>
                <a:cs typeface="Times New Roman" panose="02020603050405020304" pitchFamily="18" charset="0"/>
              </a:rPr>
              <a:t>①</a:t>
            </a:r>
            <a:endParaRPr lang="zh-CN" altLang="en-US" dirty="0"/>
          </a:p>
        </p:txBody>
      </p:sp>
      <p:sp>
        <p:nvSpPr>
          <p:cNvPr id="13" name="矩形 12"/>
          <p:cNvSpPr/>
          <p:nvPr/>
        </p:nvSpPr>
        <p:spPr>
          <a:xfrm>
            <a:off x="8112" y="5336066"/>
            <a:ext cx="415498" cy="369332"/>
          </a:xfrm>
          <a:prstGeom prst="rect">
            <a:avLst/>
          </a:prstGeom>
        </p:spPr>
        <p:txBody>
          <a:bodyPr wrap="none">
            <a:spAutoFit/>
          </a:bodyPr>
          <a:lstStyle/>
          <a:p>
            <a:r>
              <a:rPr lang="en-US" altLang="zh-CN" dirty="0">
                <a:latin typeface="宋体"/>
                <a:ea typeface="宋体"/>
                <a:cs typeface="Times New Roman" panose="02020603050405020304" pitchFamily="18" charset="0"/>
              </a:rPr>
              <a:t>③</a:t>
            </a:r>
            <a:endParaRPr lang="zh-CN" altLang="en-US" dirty="0"/>
          </a:p>
        </p:txBody>
      </p:sp>
      <p:sp>
        <p:nvSpPr>
          <p:cNvPr id="15" name="矩形 14"/>
          <p:cNvSpPr/>
          <p:nvPr/>
        </p:nvSpPr>
        <p:spPr>
          <a:xfrm>
            <a:off x="-5693" y="4168619"/>
            <a:ext cx="415498" cy="369332"/>
          </a:xfrm>
          <a:prstGeom prst="rect">
            <a:avLst/>
          </a:prstGeom>
        </p:spPr>
        <p:txBody>
          <a:bodyPr wrap="none">
            <a:spAutoFit/>
          </a:bodyPr>
          <a:lstStyle/>
          <a:p>
            <a:r>
              <a:rPr lang="en-US" altLang="zh-CN" dirty="0">
                <a:latin typeface="宋体"/>
                <a:ea typeface="宋体"/>
                <a:cs typeface="Times New Roman" panose="02020603050405020304" pitchFamily="18" charset="0"/>
              </a:rPr>
              <a:t>②</a:t>
            </a:r>
            <a:endParaRPr lang="zh-CN" altLang="en-US" dirty="0"/>
          </a:p>
        </p:txBody>
      </p:sp>
    </p:spTree>
    <p:extLst>
      <p:ext uri="{BB962C8B-B14F-4D97-AF65-F5344CB8AC3E}">
        <p14:creationId xmlns:p14="http://schemas.microsoft.com/office/powerpoint/2010/main" val="242647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 grpId="0"/>
      <p:bldP spid="10" grpId="0"/>
      <p:bldP spid="12" grpId="0"/>
      <p:bldP spid="14"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8BCE1EFA-6EB7-4CE4-9452-5F6DBFA09537}"/>
              </a:ext>
            </a:extLst>
          </p:cNvPr>
          <p:cNvSpPr txBox="1"/>
          <p:nvPr/>
        </p:nvSpPr>
        <p:spPr>
          <a:xfrm>
            <a:off x="179512" y="908720"/>
            <a:ext cx="8712968" cy="4401205"/>
          </a:xfrm>
          <a:prstGeom prst="rect">
            <a:avLst/>
          </a:prstGeom>
          <a:noFill/>
        </p:spPr>
        <p:txBody>
          <a:bodyPr wrap="square">
            <a:spAutoFit/>
          </a:bodyPr>
          <a:lstStyle/>
          <a:p>
            <a:pPr lvl="0" algn="just"/>
            <a:r>
              <a:rPr lang="en-US" altLang="zh-CN" sz="2800" kern="100" dirty="0">
                <a:latin typeface="楷体" pitchFamily="49" charset="-122"/>
                <a:ea typeface="楷体" pitchFamily="49" charset="-122"/>
              </a:rPr>
              <a:t>• </a:t>
            </a:r>
            <a:r>
              <a:rPr lang="zh-CN" altLang="zh-CN" sz="2800" kern="100" dirty="0">
                <a:latin typeface="楷体" pitchFamily="49" charset="-122"/>
                <a:ea typeface="楷体" pitchFamily="49" charset="-122"/>
              </a:rPr>
              <a:t>他在好奇心的驱使下打开了盒子。</a:t>
            </a:r>
          </a:p>
          <a:p>
            <a:pPr marL="228600" algn="just"/>
            <a:r>
              <a:rPr lang="en-US" altLang="zh-CN" sz="2800" kern="100" dirty="0" smtClean="0">
                <a:latin typeface="Times New Roman" panose="02020603050405020304" pitchFamily="18" charset="0"/>
              </a:rPr>
              <a:t> ___________________</a:t>
            </a:r>
            <a:r>
              <a:rPr lang="en-US" altLang="zh-CN" sz="2800" kern="100" dirty="0" smtClean="0">
                <a:effectLst/>
                <a:latin typeface="Times New Roman" panose="02020603050405020304" pitchFamily="18" charset="0"/>
                <a:ea typeface="宋体" panose="02010600030101010101" pitchFamily="2" charset="-122"/>
              </a:rPr>
              <a:t>, </a:t>
            </a:r>
            <a:r>
              <a:rPr lang="en-US" altLang="zh-CN" sz="2800" kern="100" dirty="0">
                <a:effectLst/>
                <a:latin typeface="Times New Roman" panose="02020603050405020304" pitchFamily="18" charset="0"/>
                <a:ea typeface="宋体" panose="02010600030101010101" pitchFamily="2" charset="-122"/>
              </a:rPr>
              <a:t>he opened the box.</a:t>
            </a:r>
          </a:p>
          <a:p>
            <a:pPr marL="228600" algn="just"/>
            <a:endParaRPr lang="zh-CN" altLang="zh-CN" sz="2800" kern="100" dirty="0">
              <a:effectLst/>
              <a:latin typeface="楷体" pitchFamily="49" charset="-122"/>
              <a:ea typeface="楷体" pitchFamily="49" charset="-122"/>
            </a:endParaRPr>
          </a:p>
          <a:p>
            <a:pPr lvl="0" algn="just"/>
            <a:r>
              <a:rPr lang="en-US" altLang="zh-CN" sz="2800" kern="100" dirty="0" smtClean="0">
                <a:effectLst/>
                <a:latin typeface="楷体" pitchFamily="49" charset="-122"/>
                <a:ea typeface="楷体" pitchFamily="49" charset="-122"/>
              </a:rPr>
              <a:t>• </a:t>
            </a:r>
            <a:r>
              <a:rPr lang="zh-CN" altLang="zh-CN" sz="2800" kern="100" dirty="0" smtClean="0">
                <a:effectLst/>
                <a:latin typeface="楷体" pitchFamily="49" charset="-122"/>
                <a:ea typeface="楷体" pitchFamily="49" charset="-122"/>
              </a:rPr>
              <a:t>我</a:t>
            </a:r>
            <a:r>
              <a:rPr lang="zh-CN" altLang="zh-CN" sz="2800" kern="100" dirty="0">
                <a:effectLst/>
                <a:latin typeface="楷体" pitchFamily="49" charset="-122"/>
                <a:ea typeface="楷体" pitchFamily="49" charset="-122"/>
              </a:rPr>
              <a:t>发现很难克服考前的恐惧与紧张</a:t>
            </a:r>
            <a:r>
              <a:rPr lang="zh-CN" altLang="zh-CN" sz="2800" kern="100" dirty="0">
                <a:effectLst/>
                <a:latin typeface="Times New Roman" panose="02020603050405020304" pitchFamily="18" charset="0"/>
                <a:ea typeface="宋体" panose="02010600030101010101" pitchFamily="2" charset="-122"/>
              </a:rPr>
              <a:t>。</a:t>
            </a:r>
          </a:p>
          <a:p>
            <a:pPr marL="228600" algn="just"/>
            <a:r>
              <a:rPr lang="en-US" altLang="zh-CN" sz="2800" kern="100" dirty="0">
                <a:effectLst/>
                <a:latin typeface="Times New Roman" panose="02020603050405020304" pitchFamily="18" charset="0"/>
                <a:ea typeface="宋体" panose="02010600030101010101" pitchFamily="2" charset="-122"/>
              </a:rPr>
              <a:t>I find it hard to ___________________________before an exam.</a:t>
            </a:r>
          </a:p>
          <a:p>
            <a:pPr marL="228600" algn="just"/>
            <a:endParaRPr lang="zh-CN" altLang="zh-CN" sz="2800" kern="100" dirty="0">
              <a:effectLst/>
              <a:latin typeface="Times New Roman" panose="02020603050405020304" pitchFamily="18" charset="0"/>
              <a:ea typeface="宋体" panose="02010600030101010101" pitchFamily="2" charset="-122"/>
            </a:endParaRPr>
          </a:p>
          <a:p>
            <a:pPr lvl="0" algn="just"/>
            <a:r>
              <a:rPr lang="en-US" altLang="zh-CN" sz="2800" kern="100" dirty="0">
                <a:latin typeface="楷体" pitchFamily="49" charset="-122"/>
                <a:ea typeface="楷体" pitchFamily="49" charset="-122"/>
              </a:rPr>
              <a:t>• </a:t>
            </a:r>
            <a:r>
              <a:rPr lang="zh-CN" altLang="zh-CN" sz="2800" kern="100" dirty="0">
                <a:latin typeface="楷体" pitchFamily="49" charset="-122"/>
                <a:ea typeface="楷体" pitchFamily="49" charset="-122"/>
              </a:rPr>
              <a:t>感到恐惧与紧张，我发现考前睡不好觉</a:t>
            </a:r>
            <a:r>
              <a:rPr lang="zh-CN" altLang="zh-CN" sz="2800" kern="100" dirty="0">
                <a:effectLst/>
                <a:latin typeface="Times New Roman" panose="02020603050405020304" pitchFamily="18" charset="0"/>
                <a:ea typeface="宋体" panose="02010600030101010101" pitchFamily="2" charset="-122"/>
              </a:rPr>
              <a:t>。</a:t>
            </a:r>
          </a:p>
          <a:p>
            <a:pPr marL="228600" algn="just"/>
            <a:r>
              <a:rPr lang="en-US" altLang="zh-CN" sz="2800" kern="100" dirty="0">
                <a:effectLst/>
                <a:latin typeface="Times New Roman" panose="02020603050405020304" pitchFamily="18" charset="0"/>
                <a:ea typeface="宋体" panose="02010600030101010101" pitchFamily="2" charset="-122"/>
              </a:rPr>
              <a:t>_____________________________, I find it hard to have a sound sleep before an exam.</a:t>
            </a:r>
            <a:endParaRPr lang="zh-CN" altLang="zh-CN" sz="2800" kern="100" dirty="0">
              <a:effectLst/>
              <a:latin typeface="Times New Roman" panose="02020603050405020304" pitchFamily="18" charset="0"/>
              <a:ea typeface="宋体" panose="02010600030101010101" pitchFamily="2" charset="-122"/>
            </a:endParaRPr>
          </a:p>
        </p:txBody>
      </p:sp>
      <p:sp>
        <p:nvSpPr>
          <p:cNvPr id="4" name="文本框 3">
            <a:extLst>
              <a:ext uri="{FF2B5EF4-FFF2-40B4-BE49-F238E27FC236}">
                <a16:creationId xmlns="" xmlns:a16="http://schemas.microsoft.com/office/drawing/2014/main" id="{923C1909-4E5A-4955-B8D5-6ACBDD7EDE51}"/>
              </a:ext>
            </a:extLst>
          </p:cNvPr>
          <p:cNvSpPr txBox="1"/>
          <p:nvPr/>
        </p:nvSpPr>
        <p:spPr>
          <a:xfrm>
            <a:off x="269572" y="1286690"/>
            <a:ext cx="4141056" cy="523220"/>
          </a:xfrm>
          <a:prstGeom prst="rect">
            <a:avLst/>
          </a:prstGeom>
          <a:noFill/>
        </p:spPr>
        <p:txBody>
          <a:bodyPr wrap="square">
            <a:spAutoFit/>
          </a:bodyPr>
          <a:lstStyle/>
          <a:p>
            <a:r>
              <a:rPr lang="en-US" altLang="zh-CN" sz="2800" kern="100" dirty="0" smtClean="0">
                <a:solidFill>
                  <a:srgbClr val="C00000"/>
                </a:solidFill>
                <a:effectLst/>
                <a:latin typeface="Times New Roman" panose="02020603050405020304" pitchFamily="18" charset="0"/>
              </a:rPr>
              <a:t>   Overcome </a:t>
            </a:r>
            <a:r>
              <a:rPr lang="en-US" altLang="zh-CN" sz="2800" kern="100" dirty="0">
                <a:solidFill>
                  <a:srgbClr val="C00000"/>
                </a:solidFill>
                <a:effectLst/>
                <a:latin typeface="Times New Roman" panose="02020603050405020304" pitchFamily="18" charset="0"/>
              </a:rPr>
              <a:t>with curiosity</a:t>
            </a:r>
            <a:endParaRPr lang="zh-CN" altLang="en-US" sz="2800" dirty="0">
              <a:solidFill>
                <a:srgbClr val="C00000"/>
              </a:solidFill>
            </a:endParaRPr>
          </a:p>
        </p:txBody>
      </p:sp>
      <p:sp>
        <p:nvSpPr>
          <p:cNvPr id="6" name="文本框 5">
            <a:extLst>
              <a:ext uri="{FF2B5EF4-FFF2-40B4-BE49-F238E27FC236}">
                <a16:creationId xmlns="" xmlns:a16="http://schemas.microsoft.com/office/drawing/2014/main" id="{B972F9E0-6652-495B-9503-9C46DBC883A9}"/>
              </a:ext>
            </a:extLst>
          </p:cNvPr>
          <p:cNvSpPr txBox="1"/>
          <p:nvPr/>
        </p:nvSpPr>
        <p:spPr>
          <a:xfrm>
            <a:off x="2843808" y="2584980"/>
            <a:ext cx="5400600" cy="523220"/>
          </a:xfrm>
          <a:prstGeom prst="rect">
            <a:avLst/>
          </a:prstGeom>
          <a:noFill/>
        </p:spPr>
        <p:txBody>
          <a:bodyPr wrap="square">
            <a:spAutoFit/>
          </a:bodyPr>
          <a:lstStyle/>
          <a:p>
            <a:r>
              <a:rPr lang="en-US" altLang="zh-CN" sz="2800" kern="100" dirty="0">
                <a:solidFill>
                  <a:srgbClr val="C00000"/>
                </a:solidFill>
                <a:effectLst/>
                <a:latin typeface="Times New Roman" panose="02020603050405020304" pitchFamily="18" charset="0"/>
              </a:rPr>
              <a:t>overcome my fear and nervousness </a:t>
            </a:r>
            <a:endParaRPr lang="zh-CN" altLang="en-US" sz="2800" dirty="0">
              <a:solidFill>
                <a:srgbClr val="C00000"/>
              </a:solidFill>
            </a:endParaRPr>
          </a:p>
        </p:txBody>
      </p:sp>
      <p:sp>
        <p:nvSpPr>
          <p:cNvPr id="8" name="文本框 7">
            <a:extLst>
              <a:ext uri="{FF2B5EF4-FFF2-40B4-BE49-F238E27FC236}">
                <a16:creationId xmlns="" xmlns:a16="http://schemas.microsoft.com/office/drawing/2014/main" id="{44577E34-2F81-456F-991E-71798C7D8C41}"/>
              </a:ext>
            </a:extLst>
          </p:cNvPr>
          <p:cNvSpPr txBox="1"/>
          <p:nvPr/>
        </p:nvSpPr>
        <p:spPr>
          <a:xfrm>
            <a:off x="483066" y="4284591"/>
            <a:ext cx="5472608" cy="523220"/>
          </a:xfrm>
          <a:prstGeom prst="rect">
            <a:avLst/>
          </a:prstGeom>
          <a:noFill/>
        </p:spPr>
        <p:txBody>
          <a:bodyPr wrap="square">
            <a:spAutoFit/>
          </a:bodyPr>
          <a:lstStyle/>
          <a:p>
            <a:r>
              <a:rPr lang="en-US" altLang="zh-CN" sz="2800" kern="100" dirty="0">
                <a:solidFill>
                  <a:srgbClr val="C00000"/>
                </a:solidFill>
                <a:latin typeface="Times New Roman" panose="02020603050405020304" pitchFamily="18" charset="0"/>
              </a:rPr>
              <a:t>Overcome with fear and nervousness</a:t>
            </a:r>
            <a:endParaRPr lang="zh-CN" altLang="en-US" sz="2800" kern="100" dirty="0">
              <a:solidFill>
                <a:srgbClr val="C00000"/>
              </a:solidFill>
              <a:latin typeface="Times New Roman" panose="02020603050405020304" pitchFamily="18" charset="0"/>
            </a:endParaRPr>
          </a:p>
        </p:txBody>
      </p:sp>
      <p:sp>
        <p:nvSpPr>
          <p:cNvPr id="7" name="TextBox 5">
            <a:extLst>
              <a:ext uri="{FF2B5EF4-FFF2-40B4-BE49-F238E27FC236}">
                <a16:creationId xmlns="" xmlns:a16="http://schemas.microsoft.com/office/drawing/2014/main" id="{DD4F6485-218F-4215-96A6-4DD936905ADD}"/>
              </a:ext>
            </a:extLst>
          </p:cNvPr>
          <p:cNvSpPr txBox="1"/>
          <p:nvPr/>
        </p:nvSpPr>
        <p:spPr>
          <a:xfrm>
            <a:off x="467544" y="215062"/>
            <a:ext cx="1656184" cy="523220"/>
          </a:xfrm>
          <a:prstGeom prst="rect">
            <a:avLst/>
          </a:prstGeom>
          <a:solidFill>
            <a:schemeClr val="accent4">
              <a:alpha val="66000"/>
            </a:schemeClr>
          </a:solidFill>
        </p:spPr>
        <p:txBody>
          <a:bodyPr wrap="square" rtlCol="0">
            <a:spAutoFit/>
          </a:bodyPr>
          <a:lstStyle/>
          <a:p>
            <a:r>
              <a:rPr lang="en-US" altLang="zh-CN" sz="2800" dirty="0"/>
              <a:t>Practice</a:t>
            </a:r>
            <a:endParaRPr lang="zh-CN" altLang="en-US" sz="2800" dirty="0"/>
          </a:p>
        </p:txBody>
      </p:sp>
    </p:spTree>
    <p:extLst>
      <p:ext uri="{BB962C8B-B14F-4D97-AF65-F5344CB8AC3E}">
        <p14:creationId xmlns:p14="http://schemas.microsoft.com/office/powerpoint/2010/main" val="265440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45-1">
            <a:extLst>
              <a:ext uri="{FF2B5EF4-FFF2-40B4-BE49-F238E27FC236}">
                <a16:creationId xmlns="" xmlns:a16="http://schemas.microsoft.com/office/drawing/2014/main" id="{C9E6DE7B-6BDF-4F0D-AE1E-97E26B654650}"/>
              </a:ext>
            </a:extLst>
          </p:cNvPr>
          <p:cNvPicPr>
            <a:picLocks noChangeAspect="1"/>
          </p:cNvPicPr>
          <p:nvPr/>
        </p:nvPicPr>
        <p:blipFill>
          <a:blip r:embed="rId2"/>
          <a:stretch>
            <a:fillRect/>
          </a:stretch>
        </p:blipFill>
        <p:spPr>
          <a:xfrm>
            <a:off x="193316" y="114890"/>
            <a:ext cx="8829375" cy="3962181"/>
          </a:xfrm>
          <a:prstGeom prst="rect">
            <a:avLst/>
          </a:prstGeom>
          <a:solidFill>
            <a:schemeClr val="accent4"/>
          </a:solidFill>
        </p:spPr>
      </p:pic>
      <p:sp>
        <p:nvSpPr>
          <p:cNvPr id="3" name="文本框 2">
            <a:extLst>
              <a:ext uri="{FF2B5EF4-FFF2-40B4-BE49-F238E27FC236}">
                <a16:creationId xmlns="" xmlns:a16="http://schemas.microsoft.com/office/drawing/2014/main" id="{80E141CF-7172-48F1-B4D9-93999139ABF6}"/>
              </a:ext>
            </a:extLst>
          </p:cNvPr>
          <p:cNvSpPr txBox="1"/>
          <p:nvPr/>
        </p:nvSpPr>
        <p:spPr>
          <a:xfrm>
            <a:off x="461661" y="193998"/>
            <a:ext cx="8352928" cy="2677656"/>
          </a:xfrm>
          <a:prstGeom prst="rect">
            <a:avLst/>
          </a:prstGeom>
          <a:noFill/>
        </p:spPr>
        <p:txBody>
          <a:bodyPr wrap="square">
            <a:spAutoFit/>
          </a:bodyPr>
          <a:lstStyle/>
          <a:p>
            <a:r>
              <a:rPr lang="en-US" altLang="zh-CN" sz="2800" b="1" dirty="0">
                <a:latin typeface="Times New Roman" panose="02020603050405020304" pitchFamily="18" charset="0"/>
                <a:cs typeface="Times New Roman" panose="02020603050405020304" pitchFamily="18" charset="0"/>
              </a:rPr>
              <a:t>6. </a:t>
            </a:r>
            <a:r>
              <a:rPr lang="en-US" altLang="zh-CN" sz="2800" b="1" i="1" dirty="0">
                <a:latin typeface="Times New Roman" panose="02020603050405020304" pitchFamily="18" charset="0"/>
                <a:cs typeface="Times New Roman" panose="02020603050405020304" pitchFamily="18" charset="0"/>
              </a:rPr>
              <a:t>Butterfly Lovers </a:t>
            </a:r>
            <a:r>
              <a:rPr lang="en-US" altLang="zh-CN" sz="2800" b="1" dirty="0">
                <a:solidFill>
                  <a:srgbClr val="C00000"/>
                </a:solidFill>
                <a:latin typeface="Times New Roman" panose="02020603050405020304" pitchFamily="18" charset="0"/>
                <a:cs typeface="Times New Roman" panose="02020603050405020304" pitchFamily="18" charset="0"/>
              </a:rPr>
              <a:t>combines</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Chinese and Western musical elements: it is played on Western instruments such as the violin, but more significantly, much of the music has its roots in Chinese Yue Opera. (para. </a:t>
            </a:r>
            <a:r>
              <a:rPr lang="en-US" altLang="zh-CN" sz="2800" b="1" dirty="0" smtClean="0">
                <a:latin typeface="Times New Roman" panose="02020603050405020304" pitchFamily="18" charset="0"/>
                <a:cs typeface="Times New Roman" panose="02020603050405020304" pitchFamily="18" charset="0"/>
              </a:rPr>
              <a:t>3, </a:t>
            </a:r>
            <a:r>
              <a:rPr lang="en-US" altLang="zh-CN" sz="2800" b="1" dirty="0">
                <a:latin typeface="Times New Roman" panose="02020603050405020304" pitchFamily="18" charset="0"/>
                <a:cs typeface="Times New Roman" panose="02020603050405020304" pitchFamily="18" charset="0"/>
              </a:rPr>
              <a:t>lines </a:t>
            </a:r>
            <a:r>
              <a:rPr lang="en-US" altLang="zh-CN" sz="2800" b="1" dirty="0" smtClean="0">
                <a:latin typeface="Times New Roman" panose="02020603050405020304" pitchFamily="18" charset="0"/>
                <a:cs typeface="Times New Roman" panose="02020603050405020304" pitchFamily="18" charset="0"/>
              </a:rPr>
              <a:t>18–20)</a:t>
            </a:r>
            <a:endParaRPr lang="en-US" altLang="zh-CN" sz="2800" b="1" dirty="0">
              <a:latin typeface="Times New Roman" panose="02020603050405020304" pitchFamily="18" charset="0"/>
              <a:cs typeface="Times New Roman" panose="02020603050405020304" pitchFamily="18" charset="0"/>
            </a:endParaRPr>
          </a:p>
          <a:p>
            <a:endParaRPr lang="zh-CN" altLang="en-US" sz="2800" b="1"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 xmlns:a16="http://schemas.microsoft.com/office/drawing/2014/main" id="{742ECDF4-E3DF-45E3-97EA-6C4690B2D0DE}"/>
              </a:ext>
            </a:extLst>
          </p:cNvPr>
          <p:cNvSpPr txBox="1"/>
          <p:nvPr/>
        </p:nvSpPr>
        <p:spPr>
          <a:xfrm>
            <a:off x="461661" y="2444545"/>
            <a:ext cx="7926763" cy="1384995"/>
          </a:xfrm>
          <a:prstGeom prst="rect">
            <a:avLst/>
          </a:prstGeom>
          <a:noFill/>
        </p:spPr>
        <p:txBody>
          <a:bodyPr wrap="square">
            <a:spAutoFit/>
          </a:bodyPr>
          <a:lstStyle/>
          <a:p>
            <a:pPr algn="just"/>
            <a:r>
              <a:rPr lang="zh-CN" altLang="zh-CN" sz="2800" dirty="0">
                <a:latin typeface="华文楷体" panose="02010600040101010101" charset="-122"/>
                <a:ea typeface="华文楷体" panose="02010600040101010101" charset="-122"/>
              </a:rPr>
              <a:t>《梁祝》融合了中西方的音乐元素：以西方乐器，譬如小提琴等演奏，但更重要的是，其曲调大多源自中国的越剧。</a:t>
            </a:r>
          </a:p>
        </p:txBody>
      </p:sp>
      <p:sp>
        <p:nvSpPr>
          <p:cNvPr id="8" name="文本框 7">
            <a:extLst>
              <a:ext uri="{FF2B5EF4-FFF2-40B4-BE49-F238E27FC236}">
                <a16:creationId xmlns="" xmlns:a16="http://schemas.microsoft.com/office/drawing/2014/main" id="{A0998C6C-1F15-480C-8FD8-9447866E2528}"/>
              </a:ext>
            </a:extLst>
          </p:cNvPr>
          <p:cNvSpPr txBox="1"/>
          <p:nvPr/>
        </p:nvSpPr>
        <p:spPr>
          <a:xfrm>
            <a:off x="461661" y="3977189"/>
            <a:ext cx="7926763" cy="1815882"/>
          </a:xfrm>
          <a:prstGeom prst="rect">
            <a:avLst/>
          </a:prstGeom>
          <a:noFill/>
        </p:spPr>
        <p:txBody>
          <a:bodyPr wrap="square">
            <a:spAutoFit/>
          </a:bodyPr>
          <a:lstStyle/>
          <a:p>
            <a:r>
              <a:rPr lang="en-US" altLang="zh-CN" sz="2800" i="1" kern="100" dirty="0">
                <a:effectLst/>
                <a:latin typeface="Times New Roman" panose="02020603050405020304" pitchFamily="18" charset="0"/>
                <a:ea typeface="宋体" panose="02010600030101010101" pitchFamily="2" charset="-122"/>
              </a:rPr>
              <a:t>Butterfly Lovers</a:t>
            </a:r>
            <a:r>
              <a:rPr lang="en-US" altLang="zh-CN" sz="2800" kern="100" dirty="0">
                <a:effectLst/>
                <a:latin typeface="Times New Roman" panose="02020603050405020304" pitchFamily="18" charset="0"/>
                <a:ea typeface="宋体" panose="02010600030101010101" pitchFamily="2" charset="-122"/>
              </a:rPr>
              <a:t> ________ Chinese and Western musical elements: it is played on Western instruments such as the violin, but more significantly, much of the music </a:t>
            </a:r>
            <a:r>
              <a:rPr lang="en-US" altLang="zh-CN" sz="2800" kern="100" dirty="0" smtClean="0">
                <a:effectLst/>
                <a:latin typeface="Times New Roman" panose="02020603050405020304" pitchFamily="18" charset="0"/>
                <a:ea typeface="宋体" panose="02010600030101010101" pitchFamily="2" charset="-122"/>
              </a:rPr>
              <a:t>has its roots </a:t>
            </a:r>
            <a:r>
              <a:rPr lang="en-US" altLang="zh-CN" sz="2800" kern="100" dirty="0">
                <a:effectLst/>
                <a:latin typeface="Times New Roman" panose="02020603050405020304" pitchFamily="18" charset="0"/>
                <a:ea typeface="宋体" panose="02010600030101010101" pitchFamily="2" charset="-122"/>
              </a:rPr>
              <a:t>in Chinese Yue Opera. </a:t>
            </a:r>
            <a:endParaRPr lang="zh-CN" altLang="en-US" sz="2800" dirty="0"/>
          </a:p>
        </p:txBody>
      </p:sp>
      <p:sp>
        <p:nvSpPr>
          <p:cNvPr id="9" name="文本框 8">
            <a:extLst>
              <a:ext uri="{FF2B5EF4-FFF2-40B4-BE49-F238E27FC236}">
                <a16:creationId xmlns="" xmlns:a16="http://schemas.microsoft.com/office/drawing/2014/main" id="{6C6E9A44-9F43-4473-A924-F5B302282B91}"/>
              </a:ext>
            </a:extLst>
          </p:cNvPr>
          <p:cNvSpPr txBox="1"/>
          <p:nvPr/>
        </p:nvSpPr>
        <p:spPr>
          <a:xfrm>
            <a:off x="3203848" y="3977189"/>
            <a:ext cx="1080120" cy="523220"/>
          </a:xfrm>
          <a:prstGeom prst="rect">
            <a:avLst/>
          </a:prstGeom>
          <a:noFill/>
        </p:spPr>
        <p:txBody>
          <a:bodyPr wrap="square" rtlCol="0">
            <a:spAutoFit/>
          </a:bodyPr>
          <a:lstStyle/>
          <a:p>
            <a:r>
              <a:rPr lang="en-US" altLang="zh-CN" sz="2800" dirty="0">
                <a:solidFill>
                  <a:srgbClr val="C00000"/>
                </a:solidFill>
                <a:latin typeface="Times New Roman" panose="02020603050405020304" pitchFamily="18" charset="0"/>
                <a:cs typeface="Times New Roman" panose="02020603050405020304" pitchFamily="18" charset="0"/>
              </a:rPr>
              <a:t>mixes</a:t>
            </a:r>
            <a:endParaRPr lang="zh-CN" alt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92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AC3A98B7-CB32-4252-8F04-A0EC989A9326}"/>
              </a:ext>
            </a:extLst>
          </p:cNvPr>
          <p:cNvSpPr txBox="1"/>
          <p:nvPr/>
        </p:nvSpPr>
        <p:spPr>
          <a:xfrm>
            <a:off x="251520" y="1031737"/>
            <a:ext cx="8712968" cy="5262979"/>
          </a:xfrm>
          <a:prstGeom prst="rect">
            <a:avLst/>
          </a:prstGeom>
          <a:noFill/>
        </p:spPr>
        <p:txBody>
          <a:bodyPr wrap="square">
            <a:spAutoFit/>
          </a:bodyPr>
          <a:lstStyle/>
          <a:p>
            <a:pPr lvl="0" algn="just"/>
            <a:r>
              <a:rPr lang="en-US" altLang="zh-CN" sz="2800" kern="100" dirty="0" smtClean="0">
                <a:effectLst/>
                <a:latin typeface="楷体" pitchFamily="49" charset="-122"/>
                <a:ea typeface="楷体" pitchFamily="49" charset="-122"/>
                <a:cs typeface="Times New Roman" panose="02020603050405020304" pitchFamily="18" charset="0"/>
              </a:rPr>
              <a:t>• </a:t>
            </a:r>
            <a:r>
              <a:rPr lang="zh-CN" altLang="zh-CN" sz="2800" kern="100" dirty="0" smtClean="0">
                <a:effectLst/>
                <a:latin typeface="楷体" pitchFamily="49" charset="-122"/>
                <a:ea typeface="楷体" pitchFamily="49" charset="-122"/>
                <a:cs typeface="Times New Roman" panose="02020603050405020304" pitchFamily="18" charset="0"/>
              </a:rPr>
              <a:t>这</a:t>
            </a:r>
            <a:r>
              <a:rPr lang="zh-CN" altLang="zh-CN" sz="2800" kern="100" dirty="0">
                <a:effectLst/>
                <a:latin typeface="楷体" pitchFamily="49" charset="-122"/>
                <a:ea typeface="楷体" pitchFamily="49" charset="-122"/>
                <a:cs typeface="Times New Roman" panose="02020603050405020304" pitchFamily="18" charset="0"/>
              </a:rPr>
              <a:t>家旅馆既舒适又方便。</a:t>
            </a:r>
          </a:p>
          <a:p>
            <a:pPr marL="228600" algn="just"/>
            <a:r>
              <a:rPr lang="en-US" altLang="zh-CN" sz="2800" kern="100" dirty="0">
                <a:effectLst/>
                <a:latin typeface="Times New Roman" panose="02020603050405020304" pitchFamily="18" charset="0"/>
                <a:cs typeface="Times New Roman" panose="02020603050405020304" pitchFamily="18" charset="0"/>
              </a:rPr>
              <a:t>The hotel  __________ comfort _______ convenience. </a:t>
            </a:r>
            <a:endParaRPr lang="zh-CN" altLang="zh-CN" sz="2800" kern="100" dirty="0">
              <a:effectLst/>
              <a:latin typeface="Times New Roman" panose="02020603050405020304" pitchFamily="18" charset="0"/>
              <a:cs typeface="Times New Roman" panose="02020603050405020304" pitchFamily="18" charset="0"/>
            </a:endParaRPr>
          </a:p>
          <a:p>
            <a:pPr lvl="0" algn="just"/>
            <a:r>
              <a:rPr lang="en-US" altLang="zh-CN" sz="2800" kern="100" dirty="0">
                <a:latin typeface="楷体" pitchFamily="49" charset="-122"/>
                <a:ea typeface="楷体" pitchFamily="49" charset="-122"/>
                <a:cs typeface="Times New Roman" panose="02020603050405020304" pitchFamily="18" charset="0"/>
              </a:rPr>
              <a:t>• </a:t>
            </a:r>
            <a:r>
              <a:rPr lang="zh-CN" altLang="zh-CN" sz="2800" kern="100" dirty="0">
                <a:latin typeface="楷体" pitchFamily="49" charset="-122"/>
                <a:ea typeface="楷体" pitchFamily="49" charset="-122"/>
                <a:cs typeface="Times New Roman" panose="02020603050405020304" pitchFamily="18" charset="0"/>
              </a:rPr>
              <a:t>把锻炼和健康饮食结合起来是安全减肥的一种</a:t>
            </a:r>
            <a:r>
              <a:rPr lang="zh-CN" altLang="zh-CN" sz="2800" kern="100" dirty="0" smtClean="0">
                <a:latin typeface="楷体" pitchFamily="49" charset="-122"/>
                <a:ea typeface="楷体" pitchFamily="49" charset="-122"/>
                <a:cs typeface="Times New Roman" panose="02020603050405020304" pitchFamily="18" charset="0"/>
              </a:rPr>
              <a:t>方式</a:t>
            </a:r>
            <a:r>
              <a:rPr lang="zh-CN" altLang="zh-CN" sz="2800" kern="100" dirty="0" smtClean="0">
                <a:effectLst/>
                <a:latin typeface="Times New Roman" panose="02020603050405020304" pitchFamily="18" charset="0"/>
                <a:cs typeface="Times New Roman" panose="02020603050405020304" pitchFamily="18" charset="0"/>
              </a:rPr>
              <a:t>。</a:t>
            </a:r>
            <a:endParaRPr lang="zh-CN" altLang="zh-CN" sz="2800" kern="100" dirty="0">
              <a:effectLst/>
              <a:latin typeface="Times New Roman" panose="02020603050405020304" pitchFamily="18" charset="0"/>
              <a:cs typeface="Times New Roman" panose="02020603050405020304" pitchFamily="18" charset="0"/>
            </a:endParaRPr>
          </a:p>
          <a:p>
            <a:pPr marL="228600" algn="just"/>
            <a:r>
              <a:rPr lang="en-US" altLang="zh-CN" sz="2800" kern="100" dirty="0">
                <a:effectLst/>
                <a:latin typeface="Times New Roman" panose="02020603050405020304" pitchFamily="18" charset="0"/>
                <a:cs typeface="Times New Roman" panose="02020603050405020304" pitchFamily="18" charset="0"/>
              </a:rPr>
              <a:t>_________________________________ is a safe way to lose weight.</a:t>
            </a:r>
            <a:endParaRPr lang="zh-CN" altLang="zh-CN" sz="2800" kern="100" dirty="0">
              <a:effectLst/>
              <a:latin typeface="Times New Roman" panose="02020603050405020304" pitchFamily="18" charset="0"/>
              <a:cs typeface="Times New Roman" panose="02020603050405020304" pitchFamily="18" charset="0"/>
            </a:endParaRPr>
          </a:p>
          <a:p>
            <a:pPr algn="just"/>
            <a:r>
              <a:rPr lang="en-US" altLang="zh-CN" sz="2800" kern="100" dirty="0">
                <a:latin typeface="楷体" pitchFamily="49" charset="-122"/>
                <a:ea typeface="楷体" pitchFamily="49" charset="-122"/>
                <a:cs typeface="Times New Roman" panose="02020603050405020304" pitchFamily="18" charset="0"/>
              </a:rPr>
              <a:t>• </a:t>
            </a:r>
            <a:r>
              <a:rPr lang="zh-CN" altLang="zh-CN" sz="2800" kern="100" dirty="0">
                <a:latin typeface="楷体" pitchFamily="49" charset="-122"/>
                <a:ea typeface="楷体" pitchFamily="49" charset="-122"/>
                <a:cs typeface="Times New Roman" panose="02020603050405020304" pitchFamily="18" charset="0"/>
              </a:rPr>
              <a:t>只有通过多方努力我们才能有效解决这个难题。</a:t>
            </a:r>
          </a:p>
          <a:p>
            <a:pPr marL="228600" algn="just"/>
            <a:r>
              <a:rPr lang="en-US" altLang="zh-CN" sz="2800" kern="100" dirty="0">
                <a:effectLst/>
                <a:latin typeface="Times New Roman" panose="02020603050405020304" pitchFamily="18" charset="0"/>
                <a:cs typeface="Times New Roman" panose="02020603050405020304" pitchFamily="18" charset="0"/>
              </a:rPr>
              <a:t>________________________ can we effectively solve the tough problem.</a:t>
            </a:r>
            <a:endParaRPr lang="zh-CN" altLang="zh-CN" sz="2800" kern="100" dirty="0">
              <a:effectLst/>
              <a:latin typeface="Times New Roman" panose="02020603050405020304" pitchFamily="18" charset="0"/>
              <a:cs typeface="Times New Roman" panose="02020603050405020304" pitchFamily="18" charset="0"/>
            </a:endParaRPr>
          </a:p>
          <a:p>
            <a:pPr lvl="0" algn="just"/>
            <a:r>
              <a:rPr lang="en-US" altLang="zh-CN" sz="2800" kern="100" dirty="0">
                <a:latin typeface="楷体" pitchFamily="49" charset="-122"/>
                <a:ea typeface="楷体" pitchFamily="49" charset="-122"/>
                <a:cs typeface="Times New Roman" panose="02020603050405020304" pitchFamily="18" charset="0"/>
              </a:rPr>
              <a:t>• </a:t>
            </a:r>
            <a:r>
              <a:rPr lang="zh-CN" altLang="zh-CN" sz="2800" kern="100" dirty="0">
                <a:latin typeface="楷体" pitchFamily="49" charset="-122"/>
                <a:ea typeface="楷体" pitchFamily="49" charset="-122"/>
                <a:cs typeface="Times New Roman" panose="02020603050405020304" pitchFamily="18" charset="0"/>
              </a:rPr>
              <a:t>这种独特的交融使我认识到，音乐的确是一种世界语言。</a:t>
            </a:r>
          </a:p>
          <a:p>
            <a:pPr marL="228600" algn="just"/>
            <a:r>
              <a:rPr lang="en-US" altLang="zh-CN" sz="2800" kern="100" dirty="0">
                <a:effectLst/>
                <a:latin typeface="Times New Roman" panose="02020603050405020304" pitchFamily="18" charset="0"/>
                <a:cs typeface="Times New Roman" panose="02020603050405020304" pitchFamily="18" charset="0"/>
              </a:rPr>
              <a:t>This unique ____________ has made me realize that music is indeed a universal language.</a:t>
            </a:r>
            <a:endParaRPr lang="zh-CN" altLang="zh-CN" sz="2800" kern="100" dirty="0">
              <a:effectLst/>
              <a:latin typeface="Times New Roman" panose="02020603050405020304" pitchFamily="18" charset="0"/>
              <a:cs typeface="Times New Roman" panose="02020603050405020304" pitchFamily="18" charset="0"/>
            </a:endParaRPr>
          </a:p>
        </p:txBody>
      </p:sp>
      <p:sp>
        <p:nvSpPr>
          <p:cNvPr id="4" name="TextBox 5">
            <a:extLst>
              <a:ext uri="{FF2B5EF4-FFF2-40B4-BE49-F238E27FC236}">
                <a16:creationId xmlns="" xmlns:a16="http://schemas.microsoft.com/office/drawing/2014/main" id="{49D6DE06-6592-4EBB-965F-DC9EF57E7769}"/>
              </a:ext>
            </a:extLst>
          </p:cNvPr>
          <p:cNvSpPr txBox="1"/>
          <p:nvPr/>
        </p:nvSpPr>
        <p:spPr>
          <a:xfrm>
            <a:off x="395536" y="188640"/>
            <a:ext cx="1656184" cy="523220"/>
          </a:xfrm>
          <a:prstGeom prst="rect">
            <a:avLst/>
          </a:prstGeom>
          <a:solidFill>
            <a:schemeClr val="accent4">
              <a:alpha val="66000"/>
            </a:schemeClr>
          </a:solidFill>
        </p:spPr>
        <p:txBody>
          <a:bodyPr wrap="square" rtlCol="0">
            <a:spAutoFit/>
          </a:bodyPr>
          <a:lstStyle/>
          <a:p>
            <a:r>
              <a:rPr lang="en-US" altLang="zh-CN" sz="2800" dirty="0"/>
              <a:t>Practice</a:t>
            </a:r>
            <a:endParaRPr lang="zh-CN" altLang="en-US" sz="2800" dirty="0"/>
          </a:p>
        </p:txBody>
      </p:sp>
      <p:sp>
        <p:nvSpPr>
          <p:cNvPr id="5" name="文本框 4">
            <a:extLst>
              <a:ext uri="{FF2B5EF4-FFF2-40B4-BE49-F238E27FC236}">
                <a16:creationId xmlns="" xmlns:a16="http://schemas.microsoft.com/office/drawing/2014/main" id="{889A68EF-5E82-4F07-BC84-FB55E8EE8BB2}"/>
              </a:ext>
            </a:extLst>
          </p:cNvPr>
          <p:cNvSpPr txBox="1"/>
          <p:nvPr/>
        </p:nvSpPr>
        <p:spPr>
          <a:xfrm>
            <a:off x="2268297" y="1484784"/>
            <a:ext cx="1600555" cy="523220"/>
          </a:xfrm>
          <a:prstGeom prst="rect">
            <a:avLst/>
          </a:prstGeom>
          <a:noFill/>
        </p:spPr>
        <p:txBody>
          <a:bodyPr wrap="square">
            <a:spAutoFit/>
          </a:bodyPr>
          <a:lstStyle/>
          <a:p>
            <a:r>
              <a:rPr lang="en-US" altLang="zh-CN" sz="2800" kern="100" dirty="0">
                <a:solidFill>
                  <a:srgbClr val="C00000"/>
                </a:solidFill>
                <a:effectLst/>
                <a:latin typeface="Times New Roman" panose="02020603050405020304" pitchFamily="18" charset="0"/>
                <a:cs typeface="Times New Roman" panose="02020603050405020304" pitchFamily="18" charset="0"/>
              </a:rPr>
              <a:t>combines</a:t>
            </a:r>
            <a:endParaRPr lang="zh-CN" altLang="en-US" sz="2800" dirty="0">
              <a:solidFill>
                <a:srgbClr val="C00000"/>
              </a:solidFill>
            </a:endParaRPr>
          </a:p>
        </p:txBody>
      </p:sp>
      <p:sp>
        <p:nvSpPr>
          <p:cNvPr id="7" name="文本框 6">
            <a:extLst>
              <a:ext uri="{FF2B5EF4-FFF2-40B4-BE49-F238E27FC236}">
                <a16:creationId xmlns="" xmlns:a16="http://schemas.microsoft.com/office/drawing/2014/main" id="{90284E3E-DD85-428F-AE83-634FB6CDC967}"/>
              </a:ext>
            </a:extLst>
          </p:cNvPr>
          <p:cNvSpPr txBox="1"/>
          <p:nvPr/>
        </p:nvSpPr>
        <p:spPr>
          <a:xfrm>
            <a:off x="5419715" y="1535734"/>
            <a:ext cx="936104" cy="523220"/>
          </a:xfrm>
          <a:prstGeom prst="rect">
            <a:avLst/>
          </a:prstGeom>
          <a:noFill/>
        </p:spPr>
        <p:txBody>
          <a:bodyPr wrap="square">
            <a:spAutoFit/>
          </a:bodyPr>
          <a:lstStyle/>
          <a:p>
            <a:r>
              <a:rPr lang="en-US" altLang="zh-CN" sz="2800" kern="100" dirty="0">
                <a:solidFill>
                  <a:srgbClr val="C00000"/>
                </a:solidFill>
                <a:effectLst/>
                <a:latin typeface="Times New Roman" panose="02020603050405020304" pitchFamily="18" charset="0"/>
                <a:cs typeface="Times New Roman" panose="02020603050405020304" pitchFamily="18" charset="0"/>
              </a:rPr>
              <a:t>with</a:t>
            </a:r>
            <a:endParaRPr lang="zh-CN" altLang="en-US" sz="2800" dirty="0">
              <a:solidFill>
                <a:srgbClr val="C00000"/>
              </a:solidFill>
            </a:endParaRPr>
          </a:p>
        </p:txBody>
      </p:sp>
      <p:sp>
        <p:nvSpPr>
          <p:cNvPr id="9" name="文本框 8">
            <a:extLst>
              <a:ext uri="{FF2B5EF4-FFF2-40B4-BE49-F238E27FC236}">
                <a16:creationId xmlns="" xmlns:a16="http://schemas.microsoft.com/office/drawing/2014/main" id="{E20EDC7C-2598-4E7C-9833-50A62C2CD3DF}"/>
              </a:ext>
            </a:extLst>
          </p:cNvPr>
          <p:cNvSpPr txBox="1"/>
          <p:nvPr/>
        </p:nvSpPr>
        <p:spPr>
          <a:xfrm>
            <a:off x="575556" y="2378831"/>
            <a:ext cx="6264696" cy="523220"/>
          </a:xfrm>
          <a:prstGeom prst="rect">
            <a:avLst/>
          </a:prstGeom>
          <a:noFill/>
        </p:spPr>
        <p:txBody>
          <a:bodyPr wrap="square">
            <a:spAutoFit/>
          </a:bodyPr>
          <a:lstStyle/>
          <a:p>
            <a:r>
              <a:rPr lang="en-US" altLang="zh-CN" sz="2800" kern="100" dirty="0">
                <a:solidFill>
                  <a:srgbClr val="C00000"/>
                </a:solidFill>
                <a:latin typeface="Times New Roman" panose="02020603050405020304" pitchFamily="18" charset="0"/>
                <a:cs typeface="Times New Roman" panose="02020603050405020304" pitchFamily="18" charset="0"/>
              </a:rPr>
              <a:t>Combining exercise with a healthy diet </a:t>
            </a:r>
            <a:endParaRPr lang="zh-CN" altLang="en-US" sz="2800" kern="100" dirty="0">
              <a:solidFill>
                <a:srgbClr val="C00000"/>
              </a:solidFill>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 xmlns:a16="http://schemas.microsoft.com/office/drawing/2014/main" id="{6105E1C9-50FC-40AB-8755-F246DD754729}"/>
              </a:ext>
            </a:extLst>
          </p:cNvPr>
          <p:cNvSpPr txBox="1"/>
          <p:nvPr/>
        </p:nvSpPr>
        <p:spPr>
          <a:xfrm>
            <a:off x="559581" y="3645024"/>
            <a:ext cx="4613988" cy="523220"/>
          </a:xfrm>
          <a:prstGeom prst="rect">
            <a:avLst/>
          </a:prstGeom>
          <a:noFill/>
        </p:spPr>
        <p:txBody>
          <a:bodyPr wrap="square">
            <a:spAutoFit/>
          </a:bodyPr>
          <a:lstStyle/>
          <a:p>
            <a:r>
              <a:rPr lang="en-US" altLang="zh-CN" sz="2800" kern="100" dirty="0">
                <a:solidFill>
                  <a:srgbClr val="C00000"/>
                </a:solidFill>
                <a:latin typeface="Times New Roman" panose="02020603050405020304" pitchFamily="18" charset="0"/>
                <a:cs typeface="Times New Roman" panose="02020603050405020304" pitchFamily="18" charset="0"/>
              </a:rPr>
              <a:t>Only with combined efforts </a:t>
            </a:r>
            <a:endParaRPr lang="zh-CN" altLang="en-US" sz="2800" kern="100" dirty="0">
              <a:solidFill>
                <a:srgbClr val="C00000"/>
              </a:solidFill>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 xmlns:a16="http://schemas.microsoft.com/office/drawing/2014/main" id="{02AC7207-1426-4434-8F76-9FF6FBEC3419}"/>
              </a:ext>
            </a:extLst>
          </p:cNvPr>
          <p:cNvSpPr txBox="1"/>
          <p:nvPr/>
        </p:nvSpPr>
        <p:spPr>
          <a:xfrm>
            <a:off x="2627784" y="5287769"/>
            <a:ext cx="2160240" cy="523220"/>
          </a:xfrm>
          <a:prstGeom prst="rect">
            <a:avLst/>
          </a:prstGeom>
          <a:noFill/>
        </p:spPr>
        <p:txBody>
          <a:bodyPr wrap="square">
            <a:spAutoFit/>
          </a:bodyPr>
          <a:lstStyle/>
          <a:p>
            <a:r>
              <a:rPr lang="en-US" altLang="zh-CN" sz="2800" kern="100" dirty="0">
                <a:solidFill>
                  <a:srgbClr val="C00000"/>
                </a:solidFill>
                <a:latin typeface="Times New Roman" panose="02020603050405020304" pitchFamily="18" charset="0"/>
                <a:cs typeface="Times New Roman" panose="02020603050405020304" pitchFamily="18" charset="0"/>
              </a:rPr>
              <a:t>combination</a:t>
            </a:r>
            <a:endParaRPr lang="zh-CN" altLang="en-US" sz="2800" kern="1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97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45-1">
            <a:extLst>
              <a:ext uri="{FF2B5EF4-FFF2-40B4-BE49-F238E27FC236}">
                <a16:creationId xmlns="" xmlns:a16="http://schemas.microsoft.com/office/drawing/2014/main" id="{205D58D5-D71C-46E6-8DBA-068F48AA3C7F}"/>
              </a:ext>
            </a:extLst>
          </p:cNvPr>
          <p:cNvPicPr>
            <a:picLocks noChangeAspect="1"/>
          </p:cNvPicPr>
          <p:nvPr/>
        </p:nvPicPr>
        <p:blipFill>
          <a:blip r:embed="rId2"/>
          <a:stretch>
            <a:fillRect/>
          </a:stretch>
        </p:blipFill>
        <p:spPr>
          <a:xfrm>
            <a:off x="157312" y="116631"/>
            <a:ext cx="8829375" cy="3816425"/>
          </a:xfrm>
          <a:prstGeom prst="rect">
            <a:avLst/>
          </a:prstGeom>
          <a:solidFill>
            <a:schemeClr val="accent4"/>
          </a:solidFill>
        </p:spPr>
      </p:pic>
      <p:sp>
        <p:nvSpPr>
          <p:cNvPr id="3" name="文本框 2">
            <a:extLst>
              <a:ext uri="{FF2B5EF4-FFF2-40B4-BE49-F238E27FC236}">
                <a16:creationId xmlns="" xmlns:a16="http://schemas.microsoft.com/office/drawing/2014/main" id="{0C5ACB8A-9AD0-4BF6-B22D-5000AE8D43DF}"/>
              </a:ext>
            </a:extLst>
          </p:cNvPr>
          <p:cNvSpPr txBox="1"/>
          <p:nvPr/>
        </p:nvSpPr>
        <p:spPr>
          <a:xfrm>
            <a:off x="395534" y="315430"/>
            <a:ext cx="8352929" cy="2677656"/>
          </a:xfrm>
          <a:prstGeom prst="rect">
            <a:avLst/>
          </a:prstGeom>
          <a:noFill/>
        </p:spPr>
        <p:txBody>
          <a:bodyPr wrap="square">
            <a:spAutoFit/>
          </a:bodyPr>
          <a:lstStyle/>
          <a:p>
            <a:pPr algn="just"/>
            <a:r>
              <a:rPr lang="en-US" altLang="zh-CN" sz="1800" kern="100" dirty="0">
                <a:effectLst/>
                <a:latin typeface="Times New Roman" panose="02020603050405020304" pitchFamily="18" charset="0"/>
                <a:ea typeface="宋体" panose="02010600030101010101" pitchFamily="2" charset="-122"/>
              </a:rPr>
              <a:t> </a:t>
            </a:r>
            <a:r>
              <a:rPr lang="en-US" altLang="zh-CN" sz="2800" b="1" dirty="0">
                <a:latin typeface="Times New Roman" panose="02020603050405020304" pitchFamily="18" charset="0"/>
                <a:cs typeface="Times New Roman" panose="02020603050405020304" pitchFamily="18" charset="0"/>
              </a:rPr>
              <a:t>7. The tunes are easy to sing, and the lyrics often leave you in deep thought. Most of the songs are about hardship and heartbreak, but also about </a:t>
            </a:r>
            <a:r>
              <a:rPr lang="en-US" altLang="zh-CN" sz="2800" b="1" dirty="0" smtClean="0">
                <a:latin typeface="Times New Roman" panose="02020603050405020304" pitchFamily="18" charset="0"/>
                <a:cs typeface="Times New Roman" panose="02020603050405020304" pitchFamily="18" charset="0"/>
              </a:rPr>
              <a:t>hope—with </a:t>
            </a:r>
            <a:r>
              <a:rPr lang="en-US" altLang="zh-CN" sz="2800" b="1" dirty="0">
                <a:latin typeface="Times New Roman" panose="02020603050405020304" pitchFamily="18" charset="0"/>
                <a:cs typeface="Times New Roman" panose="02020603050405020304" pitchFamily="18" charset="0"/>
              </a:rPr>
              <a:t>plenty of humour </a:t>
            </a:r>
            <a:r>
              <a:rPr lang="en-US" altLang="zh-CN" sz="2800" b="1" dirty="0">
                <a:solidFill>
                  <a:srgbClr val="C00000"/>
                </a:solidFill>
                <a:latin typeface="Times New Roman" panose="02020603050405020304" pitchFamily="18" charset="0"/>
                <a:cs typeface="Times New Roman" panose="02020603050405020304" pitchFamily="18" charset="0"/>
              </a:rPr>
              <a:t>thrown in for good measure</a:t>
            </a:r>
            <a:r>
              <a:rPr lang="en-US" altLang="zh-CN" sz="2800" b="1" dirty="0">
                <a:latin typeface="Times New Roman" panose="02020603050405020304" pitchFamily="18" charset="0"/>
                <a:cs typeface="Times New Roman" panose="02020603050405020304" pitchFamily="18" charset="0"/>
              </a:rPr>
              <a:t>. (para. </a:t>
            </a:r>
            <a:r>
              <a:rPr lang="en-US" altLang="zh-CN" sz="2800" b="1" dirty="0" smtClean="0">
                <a:latin typeface="Times New Roman" panose="02020603050405020304" pitchFamily="18" charset="0"/>
                <a:cs typeface="Times New Roman" panose="02020603050405020304" pitchFamily="18" charset="0"/>
              </a:rPr>
              <a:t>2, </a:t>
            </a:r>
            <a:r>
              <a:rPr lang="en-US" altLang="zh-CN" sz="2800" b="1" dirty="0">
                <a:latin typeface="Times New Roman" panose="02020603050405020304" pitchFamily="18" charset="0"/>
                <a:cs typeface="Times New Roman" panose="02020603050405020304" pitchFamily="18" charset="0"/>
              </a:rPr>
              <a:t>lines </a:t>
            </a:r>
            <a:r>
              <a:rPr lang="en-US" altLang="zh-CN" sz="2800" b="1" dirty="0" smtClean="0">
                <a:latin typeface="Times New Roman" panose="02020603050405020304" pitchFamily="18" charset="0"/>
                <a:cs typeface="Times New Roman" panose="02020603050405020304" pitchFamily="18" charset="0"/>
              </a:rPr>
              <a:t>9–12)</a:t>
            </a:r>
            <a:endParaRPr lang="en-US" altLang="zh-CN" sz="2800" b="1" dirty="0">
              <a:latin typeface="Times New Roman" panose="02020603050405020304" pitchFamily="18" charset="0"/>
              <a:cs typeface="Times New Roman" panose="02020603050405020304" pitchFamily="18" charset="0"/>
            </a:endParaRPr>
          </a:p>
          <a:p>
            <a:pPr algn="just"/>
            <a:endParaRPr lang="zh-CN" altLang="zh-CN" sz="2800" b="1"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 xmlns:a16="http://schemas.microsoft.com/office/drawing/2014/main" id="{145E504D-D426-4E48-A1CD-D2DE29B10B19}"/>
              </a:ext>
            </a:extLst>
          </p:cNvPr>
          <p:cNvSpPr txBox="1"/>
          <p:nvPr/>
        </p:nvSpPr>
        <p:spPr>
          <a:xfrm>
            <a:off x="179511" y="2592066"/>
            <a:ext cx="8568952" cy="1723549"/>
          </a:xfrm>
          <a:prstGeom prst="rect">
            <a:avLst/>
          </a:prstGeom>
          <a:noFill/>
        </p:spPr>
        <p:txBody>
          <a:bodyPr wrap="square">
            <a:spAutoFit/>
          </a:bodyPr>
          <a:lstStyle/>
          <a:p>
            <a:r>
              <a:rPr lang="zh-CN" altLang="zh-CN" sz="2600" dirty="0">
                <a:latin typeface="华文楷体" panose="02010600040101010101" charset="-122"/>
                <a:ea typeface="华文楷体" panose="02010600040101010101" charset="-122"/>
              </a:rPr>
              <a:t>乡村音乐的调子朗朗上口，歌词常常发人深省。大部分歌曲唱的是艰难与心碎，但也</a:t>
            </a:r>
            <a:r>
              <a:rPr lang="zh-CN" altLang="zh-CN" sz="2600" dirty="0" smtClean="0">
                <a:latin typeface="华文楷体" panose="02010600040101010101" charset="-122"/>
                <a:ea typeface="华文楷体" panose="02010600040101010101" charset="-122"/>
              </a:rPr>
              <a:t>有希望</a:t>
            </a:r>
            <a:r>
              <a:rPr lang="en-US" altLang="zh-CN" sz="2600" dirty="0">
                <a:latin typeface="华文楷体" panose="02010600040101010101" charset="-122"/>
                <a:ea typeface="华文楷体" panose="02010600040101010101" charset="-122"/>
              </a:rPr>
              <a:t>——</a:t>
            </a:r>
            <a:r>
              <a:rPr lang="zh-CN" altLang="zh-CN" sz="2600" dirty="0" smtClean="0">
                <a:latin typeface="华文楷体" panose="02010600040101010101" charset="-122"/>
                <a:ea typeface="华文楷体" panose="02010600040101010101" charset="-122"/>
              </a:rPr>
              <a:t>其中</a:t>
            </a:r>
            <a:r>
              <a:rPr lang="zh-CN" altLang="zh-CN" sz="2600" dirty="0">
                <a:latin typeface="华文楷体" panose="02010600040101010101" charset="-122"/>
                <a:ea typeface="华文楷体" panose="02010600040101010101" charset="-122"/>
              </a:rPr>
              <a:t>还附加了很多幽默元素。</a:t>
            </a:r>
            <a:endParaRPr lang="en-US" altLang="zh-CN" sz="2600" kern="100" dirty="0">
              <a:latin typeface="Times New Roman" panose="02020603050405020304" pitchFamily="18" charset="0"/>
            </a:endParaRPr>
          </a:p>
          <a:p>
            <a:endParaRPr lang="zh-CN" altLang="en-US" sz="2800" dirty="0">
              <a:latin typeface="华文楷体" panose="02010600040101010101" charset="-122"/>
              <a:ea typeface="华文楷体" panose="02010600040101010101" charset="-122"/>
            </a:endParaRPr>
          </a:p>
        </p:txBody>
      </p:sp>
      <p:sp>
        <p:nvSpPr>
          <p:cNvPr id="8" name="文本框 7">
            <a:extLst>
              <a:ext uri="{FF2B5EF4-FFF2-40B4-BE49-F238E27FC236}">
                <a16:creationId xmlns="" xmlns:a16="http://schemas.microsoft.com/office/drawing/2014/main" id="{2790E943-28DE-4A94-8CBA-BB117A1EA055}"/>
              </a:ext>
            </a:extLst>
          </p:cNvPr>
          <p:cNvSpPr txBox="1"/>
          <p:nvPr/>
        </p:nvSpPr>
        <p:spPr>
          <a:xfrm>
            <a:off x="385919" y="4340065"/>
            <a:ext cx="7642466" cy="830997"/>
          </a:xfrm>
          <a:prstGeom prst="rect">
            <a:avLst/>
          </a:prstGeom>
          <a:noFill/>
        </p:spPr>
        <p:txBody>
          <a:bodyPr wrap="square">
            <a:spAutoFit/>
          </a:bodyPr>
          <a:lstStyle/>
          <a:p>
            <a:r>
              <a:rPr lang="en-US" altLang="zh-CN" sz="2400" kern="100" dirty="0">
                <a:latin typeface="Times New Roman" panose="02020603050405020304" pitchFamily="18" charset="0"/>
              </a:rPr>
              <a:t>to include sth with what you are selling or offering, without </a:t>
            </a:r>
            <a:endParaRPr lang="en-US" altLang="zh-CN" sz="2400" kern="100" dirty="0" smtClean="0">
              <a:latin typeface="Times New Roman" panose="02020603050405020304" pitchFamily="18" charset="0"/>
            </a:endParaRPr>
          </a:p>
          <a:p>
            <a:r>
              <a:rPr lang="en-US" altLang="zh-CN" sz="2400" kern="100" dirty="0" smtClean="0">
                <a:latin typeface="Times New Roman" panose="02020603050405020304" pitchFamily="18" charset="0"/>
              </a:rPr>
              <a:t>increasing </a:t>
            </a:r>
            <a:r>
              <a:rPr lang="en-US" altLang="zh-CN" sz="2400" kern="100" dirty="0">
                <a:latin typeface="Times New Roman" panose="02020603050405020304" pitchFamily="18" charset="0"/>
              </a:rPr>
              <a:t>the price</a:t>
            </a:r>
            <a:endParaRPr lang="zh-CN" altLang="en-US" sz="2400" dirty="0"/>
          </a:p>
        </p:txBody>
      </p:sp>
      <p:sp>
        <p:nvSpPr>
          <p:cNvPr id="10" name="文本框 9">
            <a:extLst>
              <a:ext uri="{FF2B5EF4-FFF2-40B4-BE49-F238E27FC236}">
                <a16:creationId xmlns="" xmlns:a16="http://schemas.microsoft.com/office/drawing/2014/main" id="{E79B4DDC-1753-47CE-B051-E9B4C165C58B}"/>
              </a:ext>
            </a:extLst>
          </p:cNvPr>
          <p:cNvSpPr txBox="1"/>
          <p:nvPr/>
        </p:nvSpPr>
        <p:spPr>
          <a:xfrm>
            <a:off x="395534" y="5589240"/>
            <a:ext cx="7704855" cy="830997"/>
          </a:xfrm>
          <a:prstGeom prst="rect">
            <a:avLst/>
          </a:prstGeom>
          <a:noFill/>
          <a:ln>
            <a:solidFill>
              <a:schemeClr val="tx1"/>
            </a:solidFill>
          </a:ln>
        </p:spPr>
        <p:txBody>
          <a:bodyPr wrap="square">
            <a:spAutoFit/>
          </a:bodyPr>
          <a:lstStyle/>
          <a:p>
            <a:r>
              <a:rPr lang="en-US" altLang="zh-CN" sz="2400" kern="100" dirty="0">
                <a:latin typeface="Times New Roman" panose="02020603050405020304" pitchFamily="18" charset="0"/>
              </a:rPr>
              <a:t>as an extra amount of something in </a:t>
            </a:r>
            <a:r>
              <a:rPr lang="en-US" altLang="zh-CN" sz="2400" kern="100" dirty="0" smtClean="0">
                <a:latin typeface="Times New Roman" panose="02020603050405020304" pitchFamily="18" charset="0"/>
              </a:rPr>
              <a:t>addition to </a:t>
            </a:r>
            <a:r>
              <a:rPr lang="en-US" altLang="zh-CN" sz="2400" kern="100" dirty="0">
                <a:latin typeface="Times New Roman" panose="02020603050405020304" pitchFamily="18" charset="0"/>
              </a:rPr>
              <a:t>what has already been done or </a:t>
            </a:r>
            <a:r>
              <a:rPr lang="en-US" altLang="zh-CN" sz="2400" kern="100" dirty="0" smtClean="0">
                <a:latin typeface="Times New Roman" panose="02020603050405020304" pitchFamily="18" charset="0"/>
              </a:rPr>
              <a:t>given</a:t>
            </a:r>
            <a:endParaRPr lang="zh-CN" altLang="en-US" sz="2400" kern="100" dirty="0">
              <a:latin typeface="Times New Roman" panose="02020603050405020304" pitchFamily="18" charset="0"/>
            </a:endParaRPr>
          </a:p>
        </p:txBody>
      </p:sp>
      <p:sp>
        <p:nvSpPr>
          <p:cNvPr id="9" name="文本框 8">
            <a:extLst>
              <a:ext uri="{FF2B5EF4-FFF2-40B4-BE49-F238E27FC236}">
                <a16:creationId xmlns="" xmlns:a16="http://schemas.microsoft.com/office/drawing/2014/main" id="{3CA54752-369A-4F7C-B0AF-E33358531067}"/>
              </a:ext>
            </a:extLst>
          </p:cNvPr>
          <p:cNvSpPr txBox="1"/>
          <p:nvPr/>
        </p:nvSpPr>
        <p:spPr>
          <a:xfrm>
            <a:off x="395534" y="3769875"/>
            <a:ext cx="4572000" cy="523220"/>
          </a:xfrm>
          <a:prstGeom prst="rect">
            <a:avLst/>
          </a:prstGeom>
          <a:noFill/>
        </p:spPr>
        <p:txBody>
          <a:bodyPr wrap="square">
            <a:spAutoFit/>
          </a:bodyPr>
          <a:lstStyle/>
          <a:p>
            <a:r>
              <a:rPr lang="en-US" altLang="zh-CN" sz="2800" kern="100" dirty="0">
                <a:solidFill>
                  <a:srgbClr val="C00000"/>
                </a:solidFill>
                <a:latin typeface="Times New Roman" panose="02020603050405020304" pitchFamily="18" charset="0"/>
              </a:rPr>
              <a:t>throw … in</a:t>
            </a:r>
            <a:endParaRPr lang="zh-CN" altLang="en-US" sz="2800" dirty="0">
              <a:solidFill>
                <a:srgbClr val="C00000"/>
              </a:solidFill>
            </a:endParaRPr>
          </a:p>
        </p:txBody>
      </p:sp>
      <p:sp>
        <p:nvSpPr>
          <p:cNvPr id="5" name="矩形 4">
            <a:extLst>
              <a:ext uri="{FF2B5EF4-FFF2-40B4-BE49-F238E27FC236}">
                <a16:creationId xmlns="" xmlns:a16="http://schemas.microsoft.com/office/drawing/2014/main" id="{EF97F206-AA29-4F7D-BBCD-920C26189357}"/>
              </a:ext>
            </a:extLst>
          </p:cNvPr>
          <p:cNvSpPr/>
          <p:nvPr/>
        </p:nvSpPr>
        <p:spPr bwMode="auto">
          <a:xfrm>
            <a:off x="395534" y="4293095"/>
            <a:ext cx="7704855" cy="830997"/>
          </a:xfrm>
          <a:prstGeom prst="rect">
            <a:avLst/>
          </a:prstGeom>
          <a:noFill/>
          <a:ln w="12700">
            <a:solidFill>
              <a:schemeClr val="tx1"/>
            </a:solidFill>
          </a:ln>
        </p:spPr>
        <p:txBody>
          <a:bodyPr rtlCol="0" anchor="ct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11" name="文本框 10">
            <a:extLst>
              <a:ext uri="{FF2B5EF4-FFF2-40B4-BE49-F238E27FC236}">
                <a16:creationId xmlns="" xmlns:a16="http://schemas.microsoft.com/office/drawing/2014/main" id="{5FDA743A-0DB0-4422-A12F-64092E5DC49D}"/>
              </a:ext>
            </a:extLst>
          </p:cNvPr>
          <p:cNvSpPr txBox="1"/>
          <p:nvPr/>
        </p:nvSpPr>
        <p:spPr>
          <a:xfrm>
            <a:off x="318202" y="5066020"/>
            <a:ext cx="4572000" cy="523220"/>
          </a:xfrm>
          <a:prstGeom prst="rect">
            <a:avLst/>
          </a:prstGeom>
          <a:noFill/>
        </p:spPr>
        <p:txBody>
          <a:bodyPr wrap="square">
            <a:spAutoFit/>
          </a:bodyPr>
          <a:lstStyle/>
          <a:p>
            <a:r>
              <a:rPr lang="en-US" altLang="zh-CN" sz="2800" kern="100" dirty="0">
                <a:solidFill>
                  <a:srgbClr val="C00000"/>
                </a:solidFill>
                <a:latin typeface="Times New Roman" panose="02020603050405020304" pitchFamily="18" charset="0"/>
              </a:rPr>
              <a:t>for good measure</a:t>
            </a:r>
            <a:endParaRPr lang="zh-CN" altLang="en-US" sz="2800" dirty="0">
              <a:solidFill>
                <a:srgbClr val="C00000"/>
              </a:solidFill>
            </a:endParaRPr>
          </a:p>
        </p:txBody>
      </p:sp>
    </p:spTree>
    <p:extLst>
      <p:ext uri="{BB962C8B-B14F-4D97-AF65-F5344CB8AC3E}">
        <p14:creationId xmlns:p14="http://schemas.microsoft.com/office/powerpoint/2010/main" val="26243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P spid="9" grpId="0"/>
      <p:bldP spid="5"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CB9DDC96-1E5C-47E4-9F87-04A79D718958}"/>
              </a:ext>
            </a:extLst>
          </p:cNvPr>
          <p:cNvSpPr txBox="1"/>
          <p:nvPr/>
        </p:nvSpPr>
        <p:spPr>
          <a:xfrm>
            <a:off x="251520" y="1052736"/>
            <a:ext cx="8496944" cy="5262979"/>
          </a:xfrm>
          <a:prstGeom prst="rect">
            <a:avLst/>
          </a:prstGeom>
          <a:noFill/>
        </p:spPr>
        <p:txBody>
          <a:bodyPr wrap="square">
            <a:spAutoFit/>
          </a:bodyPr>
          <a:lstStyle/>
          <a:p>
            <a:pPr algn="just"/>
            <a:r>
              <a:rPr lang="en-US" altLang="zh-CN" sz="2800" kern="100" dirty="0">
                <a:latin typeface="楷体" pitchFamily="49" charset="-122"/>
                <a:ea typeface="楷体" pitchFamily="49" charset="-122"/>
                <a:cs typeface="Times New Roman" panose="02020603050405020304" pitchFamily="18" charset="0"/>
              </a:rPr>
              <a:t>• </a:t>
            </a:r>
            <a:r>
              <a:rPr lang="zh-CN" altLang="zh-CN" sz="2800" kern="100" dirty="0">
                <a:latin typeface="楷体" pitchFamily="49" charset="-122"/>
                <a:ea typeface="楷体" pitchFamily="49" charset="-122"/>
                <a:cs typeface="Times New Roman" panose="02020603050405020304" pitchFamily="18" charset="0"/>
              </a:rPr>
              <a:t>我们花了</a:t>
            </a:r>
            <a:r>
              <a:rPr lang="en-US" altLang="zh-CN" sz="2800" kern="100" dirty="0">
                <a:latin typeface="楷体" pitchFamily="49" charset="-122"/>
                <a:ea typeface="楷体" pitchFamily="49" charset="-122"/>
                <a:cs typeface="Times New Roman" panose="02020603050405020304" pitchFamily="18" charset="0"/>
              </a:rPr>
              <a:t>8,000</a:t>
            </a:r>
            <a:r>
              <a:rPr lang="zh-CN" altLang="zh-CN" sz="2800" kern="100" dirty="0">
                <a:latin typeface="楷体" pitchFamily="49" charset="-122"/>
                <a:ea typeface="楷体" pitchFamily="49" charset="-122"/>
                <a:cs typeface="Times New Roman" panose="02020603050405020304" pitchFamily="18" charset="0"/>
              </a:rPr>
              <a:t>元买了这</a:t>
            </a:r>
            <a:r>
              <a:rPr lang="zh-CN" altLang="en-US" sz="2800" kern="100" dirty="0">
                <a:latin typeface="楷体" pitchFamily="49" charset="-122"/>
                <a:ea typeface="楷体" pitchFamily="49" charset="-122"/>
                <a:cs typeface="Times New Roman" panose="02020603050405020304" pitchFamily="18" charset="0"/>
              </a:rPr>
              <a:t>台</a:t>
            </a:r>
            <a:r>
              <a:rPr lang="zh-CN" altLang="zh-CN" sz="2800" kern="100" dirty="0">
                <a:latin typeface="楷体" pitchFamily="49" charset="-122"/>
                <a:ea typeface="楷体" pitchFamily="49" charset="-122"/>
                <a:cs typeface="Times New Roman" panose="02020603050405020304" pitchFamily="18" charset="0"/>
              </a:rPr>
              <a:t>电脑，打印机是附送的。</a:t>
            </a:r>
          </a:p>
          <a:p>
            <a:pPr marL="228600" algn="just"/>
            <a:r>
              <a:rPr lang="en-US" altLang="zh-CN" sz="2800" kern="100" dirty="0">
                <a:effectLst/>
                <a:latin typeface="Times New Roman" panose="02020603050405020304" pitchFamily="18" charset="0"/>
                <a:cs typeface="Times New Roman" panose="02020603050405020304" pitchFamily="18" charset="0"/>
              </a:rPr>
              <a:t>We paid 8,000 yuan for the computer, with a printer </a:t>
            </a:r>
            <a:r>
              <a:rPr lang="en-US" altLang="zh-CN" sz="2800" kern="100" dirty="0" smtClean="0">
                <a:latin typeface="Times New Roman" panose="02020603050405020304" pitchFamily="18" charset="0"/>
                <a:cs typeface="Times New Roman" panose="02020603050405020304" pitchFamily="18" charset="0"/>
              </a:rPr>
              <a:t>________</a:t>
            </a:r>
            <a:r>
              <a:rPr lang="en-US" altLang="zh-CN" sz="2800" kern="100" dirty="0" smtClean="0">
                <a:effectLst/>
                <a:latin typeface="Times New Roman" panose="02020603050405020304" pitchFamily="18" charset="0"/>
                <a:cs typeface="Times New Roman" panose="02020603050405020304" pitchFamily="18" charset="0"/>
              </a:rPr>
              <a:t>.</a:t>
            </a:r>
            <a:endParaRPr lang="zh-CN" altLang="zh-CN" sz="2800" kern="100" dirty="0">
              <a:effectLst/>
              <a:latin typeface="Times New Roman" panose="02020603050405020304" pitchFamily="18" charset="0"/>
              <a:cs typeface="Times New Roman" panose="02020603050405020304" pitchFamily="18" charset="0"/>
            </a:endParaRPr>
          </a:p>
          <a:p>
            <a:pPr lvl="0" algn="just"/>
            <a:endParaRPr lang="en-US" altLang="zh-CN" sz="2800" kern="100" dirty="0" smtClean="0">
              <a:effectLst/>
              <a:latin typeface="楷体" pitchFamily="49" charset="-122"/>
              <a:ea typeface="楷体" pitchFamily="49" charset="-122"/>
              <a:cs typeface="Times New Roman" panose="02020603050405020304" pitchFamily="18" charset="0"/>
            </a:endParaRPr>
          </a:p>
          <a:p>
            <a:pPr lvl="0" algn="just"/>
            <a:r>
              <a:rPr lang="en-US" altLang="zh-CN" sz="2800" kern="100" dirty="0" smtClean="0">
                <a:effectLst/>
                <a:latin typeface="楷体" pitchFamily="49" charset="-122"/>
                <a:ea typeface="楷体" pitchFamily="49" charset="-122"/>
                <a:cs typeface="Times New Roman" panose="02020603050405020304" pitchFamily="18" charset="0"/>
              </a:rPr>
              <a:t>• </a:t>
            </a:r>
            <a:r>
              <a:rPr lang="zh-CN" altLang="zh-CN" sz="2800" kern="100" dirty="0" smtClean="0">
                <a:effectLst/>
                <a:latin typeface="楷体" pitchFamily="49" charset="-122"/>
                <a:ea typeface="楷体" pitchFamily="49" charset="-122"/>
                <a:cs typeface="Times New Roman" panose="02020603050405020304" pitchFamily="18" charset="0"/>
              </a:rPr>
              <a:t>您</a:t>
            </a:r>
            <a:r>
              <a:rPr lang="zh-CN" altLang="zh-CN" sz="2800" kern="100" dirty="0">
                <a:effectLst/>
                <a:latin typeface="楷体" pitchFamily="49" charset="-122"/>
                <a:ea typeface="楷体" pitchFamily="49" charset="-122"/>
                <a:cs typeface="Times New Roman" panose="02020603050405020304" pitchFamily="18" charset="0"/>
              </a:rPr>
              <a:t>付</a:t>
            </a:r>
            <a:r>
              <a:rPr lang="en-US" altLang="zh-CN" sz="2800" kern="100" dirty="0">
                <a:effectLst/>
                <a:latin typeface="楷体" pitchFamily="49" charset="-122"/>
                <a:ea typeface="楷体" pitchFamily="49" charset="-122"/>
                <a:cs typeface="Times New Roman" panose="02020603050405020304" pitchFamily="18" charset="0"/>
              </a:rPr>
              <a:t>4,000</a:t>
            </a:r>
            <a:r>
              <a:rPr lang="zh-CN" altLang="zh-CN" sz="2800" kern="100" dirty="0">
                <a:effectLst/>
                <a:latin typeface="楷体" pitchFamily="49" charset="-122"/>
                <a:ea typeface="楷体" pitchFamily="49" charset="-122"/>
                <a:cs typeface="Times New Roman" panose="02020603050405020304" pitchFamily="18" charset="0"/>
              </a:rPr>
              <a:t>元就能买走这部手机，另外我还送您这副耳机。</a:t>
            </a:r>
          </a:p>
          <a:p>
            <a:pPr marL="228600" algn="just"/>
            <a:r>
              <a:rPr lang="en-US" altLang="zh-CN" sz="2800" kern="100" dirty="0">
                <a:effectLst/>
                <a:latin typeface="Times New Roman" panose="02020603050405020304" pitchFamily="18" charset="0"/>
                <a:cs typeface="Times New Roman" panose="02020603050405020304" pitchFamily="18" charset="0"/>
              </a:rPr>
              <a:t>You can have the mobile phone for 4,000 yuan and I’ll __________ the earpiece.</a:t>
            </a:r>
            <a:endParaRPr lang="zh-CN" altLang="zh-CN" sz="2800" kern="100" dirty="0">
              <a:effectLst/>
              <a:latin typeface="Times New Roman" panose="02020603050405020304" pitchFamily="18" charset="0"/>
              <a:cs typeface="Times New Roman" panose="02020603050405020304" pitchFamily="18" charset="0"/>
            </a:endParaRPr>
          </a:p>
          <a:p>
            <a:pPr lvl="0" algn="just"/>
            <a:endParaRPr lang="en-US" altLang="zh-CN" sz="2800" kern="100" dirty="0" smtClean="0">
              <a:effectLst/>
              <a:latin typeface="Times New Roman" panose="02020603050405020304" pitchFamily="18" charset="0"/>
              <a:cs typeface="Times New Roman" panose="02020603050405020304" pitchFamily="18" charset="0"/>
            </a:endParaRPr>
          </a:p>
          <a:p>
            <a:pPr lvl="0" algn="just"/>
            <a:r>
              <a:rPr lang="en-US" altLang="zh-CN" sz="2800" kern="100" dirty="0" smtClean="0">
                <a:effectLst/>
                <a:latin typeface="Times New Roman" panose="02020603050405020304" pitchFamily="18" charset="0"/>
                <a:cs typeface="Times New Roman" panose="02020603050405020304" pitchFamily="18" charset="0"/>
              </a:rPr>
              <a:t>• </a:t>
            </a:r>
            <a:r>
              <a:rPr lang="zh-CN" altLang="zh-CN" sz="2800" kern="100" dirty="0">
                <a:latin typeface="楷体" pitchFamily="49" charset="-122"/>
                <a:ea typeface="楷体" pitchFamily="49" charset="-122"/>
                <a:cs typeface="Times New Roman" panose="02020603050405020304" pitchFamily="18" charset="0"/>
              </a:rPr>
              <a:t>他以便宜的价格把房子卖给了我，外加一个小花园。</a:t>
            </a:r>
          </a:p>
          <a:p>
            <a:pPr marL="228600" algn="just"/>
            <a:r>
              <a:rPr lang="en-US" altLang="zh-CN" sz="2800" kern="100" dirty="0">
                <a:effectLst/>
                <a:latin typeface="Times New Roman" panose="02020603050405020304" pitchFamily="18" charset="0"/>
                <a:cs typeface="Times New Roman" panose="02020603050405020304" pitchFamily="18" charset="0"/>
              </a:rPr>
              <a:t>He sold me the house at a low price, including a small garden ________________. </a:t>
            </a:r>
            <a:endParaRPr lang="zh-CN" altLang="zh-CN" sz="2800" kern="100" dirty="0">
              <a:effectLst/>
              <a:latin typeface="Times New Roman" panose="02020603050405020304" pitchFamily="18" charset="0"/>
              <a:cs typeface="Times New Roman" panose="02020603050405020304" pitchFamily="18" charset="0"/>
            </a:endParaRPr>
          </a:p>
        </p:txBody>
      </p:sp>
      <p:sp>
        <p:nvSpPr>
          <p:cNvPr id="4" name="TextBox 5">
            <a:extLst>
              <a:ext uri="{FF2B5EF4-FFF2-40B4-BE49-F238E27FC236}">
                <a16:creationId xmlns="" xmlns:a16="http://schemas.microsoft.com/office/drawing/2014/main" id="{821265F2-3308-40BA-B85F-C10A478EDD9E}"/>
              </a:ext>
            </a:extLst>
          </p:cNvPr>
          <p:cNvSpPr txBox="1"/>
          <p:nvPr/>
        </p:nvSpPr>
        <p:spPr>
          <a:xfrm>
            <a:off x="395536" y="188640"/>
            <a:ext cx="1656184" cy="523220"/>
          </a:xfrm>
          <a:prstGeom prst="rect">
            <a:avLst/>
          </a:prstGeom>
          <a:solidFill>
            <a:schemeClr val="accent4">
              <a:alpha val="66000"/>
            </a:schemeClr>
          </a:solidFill>
        </p:spPr>
        <p:txBody>
          <a:bodyPr wrap="square" rtlCol="0">
            <a:spAutoFit/>
          </a:bodyPr>
          <a:lstStyle/>
          <a:p>
            <a:r>
              <a:rPr lang="en-US" altLang="zh-CN" sz="2800" dirty="0"/>
              <a:t>Practice</a:t>
            </a:r>
            <a:endParaRPr lang="zh-CN" altLang="en-US" sz="2800" dirty="0"/>
          </a:p>
        </p:txBody>
      </p:sp>
      <p:sp>
        <p:nvSpPr>
          <p:cNvPr id="5" name="文本框 4">
            <a:extLst>
              <a:ext uri="{FF2B5EF4-FFF2-40B4-BE49-F238E27FC236}">
                <a16:creationId xmlns="" xmlns:a16="http://schemas.microsoft.com/office/drawing/2014/main" id="{D701EC65-AA20-4D74-BB25-4FD9FC9D88E6}"/>
              </a:ext>
            </a:extLst>
          </p:cNvPr>
          <p:cNvSpPr txBox="1"/>
          <p:nvPr/>
        </p:nvSpPr>
        <p:spPr>
          <a:xfrm>
            <a:off x="402068" y="1844824"/>
            <a:ext cx="4613988" cy="523220"/>
          </a:xfrm>
          <a:prstGeom prst="rect">
            <a:avLst/>
          </a:prstGeom>
          <a:noFill/>
        </p:spPr>
        <p:txBody>
          <a:bodyPr wrap="square">
            <a:spAutoFit/>
          </a:bodyPr>
          <a:lstStyle/>
          <a:p>
            <a:r>
              <a:rPr lang="en-US" altLang="zh-CN" sz="2800" kern="100" dirty="0" smtClean="0">
                <a:solidFill>
                  <a:srgbClr val="C00000"/>
                </a:solidFill>
                <a:effectLst/>
                <a:latin typeface="Times New Roman" panose="02020603050405020304" pitchFamily="18" charset="0"/>
                <a:cs typeface="Times New Roman" panose="02020603050405020304" pitchFamily="18" charset="0"/>
              </a:rPr>
              <a:t>thrown in</a:t>
            </a:r>
            <a:endParaRPr lang="zh-CN" altLang="en-US" sz="2800" dirty="0">
              <a:solidFill>
                <a:srgbClr val="C00000"/>
              </a:solidFill>
            </a:endParaRPr>
          </a:p>
        </p:txBody>
      </p:sp>
      <p:sp>
        <p:nvSpPr>
          <p:cNvPr id="7" name="文本框 6">
            <a:extLst>
              <a:ext uri="{FF2B5EF4-FFF2-40B4-BE49-F238E27FC236}">
                <a16:creationId xmlns="" xmlns:a16="http://schemas.microsoft.com/office/drawing/2014/main" id="{3325DCC8-1569-46BE-9284-D87197E68E59}"/>
              </a:ext>
            </a:extLst>
          </p:cNvPr>
          <p:cNvSpPr txBox="1"/>
          <p:nvPr/>
        </p:nvSpPr>
        <p:spPr>
          <a:xfrm>
            <a:off x="740869" y="3925572"/>
            <a:ext cx="1440160" cy="523220"/>
          </a:xfrm>
          <a:prstGeom prst="rect">
            <a:avLst/>
          </a:prstGeom>
          <a:noFill/>
        </p:spPr>
        <p:txBody>
          <a:bodyPr wrap="square">
            <a:spAutoFit/>
          </a:bodyPr>
          <a:lstStyle/>
          <a:p>
            <a:r>
              <a:rPr lang="en-US" altLang="zh-CN" sz="2800" kern="100" dirty="0">
                <a:solidFill>
                  <a:srgbClr val="C00000"/>
                </a:solidFill>
                <a:latin typeface="Times New Roman" panose="02020603050405020304" pitchFamily="18" charset="0"/>
                <a:cs typeface="Times New Roman" panose="02020603050405020304" pitchFamily="18" charset="0"/>
              </a:rPr>
              <a:t>throw in </a:t>
            </a:r>
            <a:endParaRPr lang="zh-CN" altLang="en-US" sz="2800" kern="100" dirty="0">
              <a:solidFill>
                <a:srgbClr val="C00000"/>
              </a:solidFill>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 xmlns:a16="http://schemas.microsoft.com/office/drawing/2014/main" id="{07A3F154-69BA-4BB6-B1BD-9EA833AF7FC2}"/>
              </a:ext>
            </a:extLst>
          </p:cNvPr>
          <p:cNvSpPr txBox="1"/>
          <p:nvPr/>
        </p:nvSpPr>
        <p:spPr>
          <a:xfrm>
            <a:off x="1648636" y="5733256"/>
            <a:ext cx="4613988" cy="523220"/>
          </a:xfrm>
          <a:prstGeom prst="rect">
            <a:avLst/>
          </a:prstGeom>
          <a:noFill/>
        </p:spPr>
        <p:txBody>
          <a:bodyPr wrap="square">
            <a:spAutoFit/>
          </a:bodyPr>
          <a:lstStyle/>
          <a:p>
            <a:r>
              <a:rPr lang="en-US" altLang="zh-CN" sz="2800" kern="100" dirty="0">
                <a:solidFill>
                  <a:srgbClr val="C00000"/>
                </a:solidFill>
                <a:latin typeface="Times New Roman" panose="02020603050405020304" pitchFamily="18" charset="0"/>
                <a:cs typeface="Times New Roman" panose="02020603050405020304" pitchFamily="18" charset="0"/>
              </a:rPr>
              <a:t>for</a:t>
            </a:r>
            <a:r>
              <a:rPr lang="en-US" altLang="zh-CN" sz="1800" kern="100" dirty="0">
                <a:solidFill>
                  <a:srgbClr val="C00000"/>
                </a:solidFill>
                <a:effectLst/>
                <a:latin typeface="Times New Roman" panose="02020603050405020304" pitchFamily="18" charset="0"/>
                <a:cs typeface="Times New Roman" panose="02020603050405020304" pitchFamily="18" charset="0"/>
              </a:rPr>
              <a:t> </a:t>
            </a:r>
            <a:r>
              <a:rPr lang="en-US" altLang="zh-CN" sz="2800" kern="100" dirty="0">
                <a:solidFill>
                  <a:srgbClr val="C00000"/>
                </a:solidFill>
                <a:latin typeface="Times New Roman" panose="02020603050405020304" pitchFamily="18" charset="0"/>
                <a:cs typeface="Times New Roman" panose="02020603050405020304" pitchFamily="18" charset="0"/>
              </a:rPr>
              <a:t>good measure</a:t>
            </a:r>
            <a:endParaRPr lang="zh-CN" altLang="en-US" sz="2800" kern="1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856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45-1">
            <a:extLst>
              <a:ext uri="{FF2B5EF4-FFF2-40B4-BE49-F238E27FC236}">
                <a16:creationId xmlns="" xmlns:a16="http://schemas.microsoft.com/office/drawing/2014/main" id="{AE439808-141A-4026-8653-46CF14824F56}"/>
              </a:ext>
            </a:extLst>
          </p:cNvPr>
          <p:cNvPicPr>
            <a:picLocks noChangeAspect="1"/>
          </p:cNvPicPr>
          <p:nvPr/>
        </p:nvPicPr>
        <p:blipFill>
          <a:blip r:embed="rId2"/>
          <a:stretch>
            <a:fillRect/>
          </a:stretch>
        </p:blipFill>
        <p:spPr>
          <a:xfrm>
            <a:off x="157312" y="116632"/>
            <a:ext cx="8829375" cy="2592288"/>
          </a:xfrm>
          <a:prstGeom prst="rect">
            <a:avLst/>
          </a:prstGeom>
          <a:solidFill>
            <a:schemeClr val="accent4"/>
          </a:solidFill>
        </p:spPr>
      </p:pic>
      <p:sp>
        <p:nvSpPr>
          <p:cNvPr id="3" name="文本框 2">
            <a:extLst>
              <a:ext uri="{FF2B5EF4-FFF2-40B4-BE49-F238E27FC236}">
                <a16:creationId xmlns="" xmlns:a16="http://schemas.microsoft.com/office/drawing/2014/main" id="{47518718-195F-4B95-9E91-895DC76BAFFC}"/>
              </a:ext>
            </a:extLst>
          </p:cNvPr>
          <p:cNvSpPr txBox="1"/>
          <p:nvPr/>
        </p:nvSpPr>
        <p:spPr>
          <a:xfrm>
            <a:off x="395536" y="330068"/>
            <a:ext cx="8064896" cy="1815882"/>
          </a:xfrm>
          <a:prstGeom prst="rect">
            <a:avLst/>
          </a:prstGeom>
          <a:noFill/>
        </p:spPr>
        <p:txBody>
          <a:bodyPr wrap="square">
            <a:spAutoFit/>
          </a:bodyPr>
          <a:lstStyle/>
          <a:p>
            <a:pPr algn="just"/>
            <a:r>
              <a:rPr lang="en-US" altLang="zh-CN" sz="2800" b="1" dirty="0">
                <a:latin typeface="Times New Roman" panose="02020603050405020304" pitchFamily="18" charset="0"/>
                <a:cs typeface="Times New Roman" panose="02020603050405020304" pitchFamily="18" charset="0"/>
              </a:rPr>
              <a:t> 8.</a:t>
            </a:r>
            <a:r>
              <a:rPr lang="en-US" altLang="zh-CN" sz="1800" kern="100" dirty="0">
                <a:effectLst/>
                <a:latin typeface="Times New Roman" panose="02020603050405020304" pitchFamily="18" charset="0"/>
                <a:ea typeface="宋体" panose="02010600030101010101" pitchFamily="2" charset="-122"/>
              </a:rPr>
              <a:t> </a:t>
            </a:r>
            <a:r>
              <a:rPr lang="en-US" altLang="zh-CN" sz="2800" b="1" dirty="0">
                <a:latin typeface="Times New Roman" panose="02020603050405020304" pitchFamily="18" charset="0"/>
                <a:cs typeface="Times New Roman" panose="02020603050405020304" pitchFamily="18" charset="0"/>
              </a:rPr>
              <a:t>Why don’t you try to listen to some great country music? I </a:t>
            </a:r>
            <a:r>
              <a:rPr lang="en-US" altLang="zh-CN" sz="2800" b="1" dirty="0">
                <a:solidFill>
                  <a:srgbClr val="C00000"/>
                </a:solidFill>
                <a:latin typeface="Times New Roman" panose="02020603050405020304" pitchFamily="18" charset="0"/>
                <a:cs typeface="Times New Roman" panose="02020603050405020304" pitchFamily="18" charset="0"/>
              </a:rPr>
              <a:t>guarantee</a:t>
            </a:r>
            <a:r>
              <a:rPr lang="en-US" altLang="zh-CN" sz="2800" b="1" dirty="0">
                <a:latin typeface="Times New Roman" panose="02020603050405020304" pitchFamily="18" charset="0"/>
                <a:cs typeface="Times New Roman" panose="02020603050405020304" pitchFamily="18" charset="0"/>
              </a:rPr>
              <a:t> you’ll enjoy it! (para. </a:t>
            </a:r>
            <a:r>
              <a:rPr lang="en-US" altLang="zh-CN" sz="2800" b="1" dirty="0" smtClean="0">
                <a:latin typeface="Times New Roman" panose="02020603050405020304" pitchFamily="18" charset="0"/>
                <a:cs typeface="Times New Roman" panose="02020603050405020304" pitchFamily="18" charset="0"/>
              </a:rPr>
              <a:t>4, </a:t>
            </a:r>
            <a:r>
              <a:rPr lang="en-US" altLang="zh-CN" sz="2800" b="1" dirty="0">
                <a:latin typeface="Times New Roman" panose="02020603050405020304" pitchFamily="18" charset="0"/>
                <a:cs typeface="Times New Roman" panose="02020603050405020304" pitchFamily="18" charset="0"/>
              </a:rPr>
              <a:t>lines </a:t>
            </a:r>
            <a:r>
              <a:rPr lang="en-US" altLang="zh-CN" sz="2800" b="1" dirty="0" smtClean="0">
                <a:latin typeface="Times New Roman" panose="02020603050405020304" pitchFamily="18" charset="0"/>
                <a:cs typeface="Times New Roman" panose="02020603050405020304" pitchFamily="18" charset="0"/>
              </a:rPr>
              <a:t>24–25)</a:t>
            </a:r>
            <a:endParaRPr lang="en-US" altLang="zh-CN" sz="2800" b="1" dirty="0">
              <a:latin typeface="Times New Roman" panose="02020603050405020304" pitchFamily="18" charset="0"/>
              <a:cs typeface="Times New Roman" panose="02020603050405020304" pitchFamily="18" charset="0"/>
            </a:endParaRPr>
          </a:p>
          <a:p>
            <a:pPr algn="just"/>
            <a:endParaRPr lang="zh-CN" altLang="zh-CN" sz="2800" b="1"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 xmlns:a16="http://schemas.microsoft.com/office/drawing/2014/main" id="{CBE1A58C-446E-4F35-AABD-5F370406AD2C}"/>
              </a:ext>
            </a:extLst>
          </p:cNvPr>
          <p:cNvSpPr txBox="1"/>
          <p:nvPr/>
        </p:nvSpPr>
        <p:spPr>
          <a:xfrm>
            <a:off x="307909" y="4248522"/>
            <a:ext cx="8748464" cy="954107"/>
          </a:xfrm>
          <a:prstGeom prst="rect">
            <a:avLst/>
          </a:prstGeom>
          <a:noFill/>
        </p:spPr>
        <p:txBody>
          <a:bodyPr wrap="square">
            <a:spAutoFit/>
          </a:bodyPr>
          <a:lstStyle/>
          <a:p>
            <a:pPr lvl="0" algn="just"/>
            <a:r>
              <a:rPr lang="en-US" altLang="zh-CN" sz="2800" kern="100" dirty="0" smtClean="0">
                <a:effectLst/>
                <a:latin typeface="楷体" pitchFamily="49" charset="-122"/>
                <a:ea typeface="楷体" pitchFamily="49" charset="-122"/>
                <a:cs typeface="Times New Roman" panose="02020603050405020304" pitchFamily="18" charset="0"/>
              </a:rPr>
              <a:t>• </a:t>
            </a:r>
            <a:r>
              <a:rPr lang="zh-CN" altLang="zh-CN" sz="2800" kern="100" dirty="0" smtClean="0">
                <a:effectLst/>
                <a:latin typeface="楷体" pitchFamily="49" charset="-122"/>
                <a:ea typeface="楷体" pitchFamily="49" charset="-122"/>
                <a:cs typeface="Times New Roman" panose="02020603050405020304" pitchFamily="18" charset="0"/>
              </a:rPr>
              <a:t>仅</a:t>
            </a:r>
            <a:r>
              <a:rPr lang="zh-CN" altLang="zh-CN" sz="2800" kern="100" dirty="0">
                <a:effectLst/>
                <a:latin typeface="楷体" pitchFamily="49" charset="-122"/>
                <a:ea typeface="楷体" pitchFamily="49" charset="-122"/>
                <a:cs typeface="Times New Roman" panose="02020603050405020304" pitchFamily="18" charset="0"/>
              </a:rPr>
              <a:t>有丰富的资源不能确保经济发展。</a:t>
            </a:r>
          </a:p>
          <a:p>
            <a:pPr marL="228600" algn="just"/>
            <a:r>
              <a:rPr lang="en-US" altLang="zh-CN" sz="2800" kern="100" dirty="0">
                <a:effectLst/>
                <a:latin typeface="Times New Roman" panose="02020603050405020304" pitchFamily="18" charset="0"/>
                <a:cs typeface="Times New Roman" panose="02020603050405020304" pitchFamily="18" charset="0"/>
              </a:rPr>
              <a:t>Rich resources alone do not </a:t>
            </a:r>
            <a:r>
              <a:rPr lang="en-US" altLang="zh-CN" sz="2800" kern="100" dirty="0">
                <a:latin typeface="Times New Roman" panose="02020603050405020304" pitchFamily="18" charset="0"/>
                <a:cs typeface="Times New Roman" panose="02020603050405020304" pitchFamily="18" charset="0"/>
              </a:rPr>
              <a:t>________________________</a:t>
            </a:r>
            <a:r>
              <a:rPr lang="en-US" altLang="zh-CN" sz="2800" kern="100" dirty="0" smtClean="0">
                <a:effectLst/>
                <a:latin typeface="Times New Roman" panose="02020603050405020304" pitchFamily="18" charset="0"/>
                <a:cs typeface="Times New Roman" panose="02020603050405020304" pitchFamily="18" charset="0"/>
              </a:rPr>
              <a:t>.</a:t>
            </a:r>
            <a:endParaRPr lang="zh-CN" altLang="en-US" sz="2800"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 xmlns:a16="http://schemas.microsoft.com/office/drawing/2014/main" id="{6EF24494-24EF-497A-8CDA-F85E39ABB675}"/>
              </a:ext>
            </a:extLst>
          </p:cNvPr>
          <p:cNvSpPr txBox="1"/>
          <p:nvPr/>
        </p:nvSpPr>
        <p:spPr>
          <a:xfrm>
            <a:off x="325977" y="5229200"/>
            <a:ext cx="8377684" cy="954107"/>
          </a:xfrm>
          <a:prstGeom prst="rect">
            <a:avLst/>
          </a:prstGeom>
          <a:noFill/>
        </p:spPr>
        <p:txBody>
          <a:bodyPr wrap="square">
            <a:spAutoFit/>
          </a:bodyPr>
          <a:lstStyle/>
          <a:p>
            <a:pPr algn="just"/>
            <a:r>
              <a:rPr lang="en-US" altLang="zh-CN" sz="2800" kern="100" dirty="0">
                <a:latin typeface="楷体" pitchFamily="49" charset="-122"/>
                <a:ea typeface="楷体" pitchFamily="49" charset="-122"/>
                <a:cs typeface="Times New Roman" panose="02020603050405020304" pitchFamily="18" charset="0"/>
              </a:rPr>
              <a:t>• </a:t>
            </a:r>
            <a:r>
              <a:rPr lang="zh-CN" altLang="zh-CN" sz="2800" kern="100" dirty="0">
                <a:latin typeface="楷体" pitchFamily="49" charset="-122"/>
                <a:ea typeface="楷体" pitchFamily="49" charset="-122"/>
                <a:cs typeface="Times New Roman" panose="02020603050405020304" pitchFamily="18" charset="0"/>
              </a:rPr>
              <a:t>我们保证一周内交货。</a:t>
            </a:r>
          </a:p>
          <a:p>
            <a:pPr marL="228600"/>
            <a:r>
              <a:rPr lang="en-US" altLang="zh-CN" sz="2800" kern="100" dirty="0">
                <a:latin typeface="Times New Roman" panose="02020603050405020304" pitchFamily="18" charset="0"/>
                <a:cs typeface="Times New Roman" panose="02020603050405020304" pitchFamily="18" charset="0"/>
              </a:rPr>
              <a:t>We _________________________ </a:t>
            </a:r>
            <a:r>
              <a:rPr lang="en-US" altLang="zh-CN" sz="2800" kern="100" dirty="0" smtClean="0">
                <a:latin typeface="Times New Roman" panose="02020603050405020304" pitchFamily="18" charset="0"/>
                <a:cs typeface="Times New Roman" panose="02020603050405020304" pitchFamily="18" charset="0"/>
              </a:rPr>
              <a:t>within </a:t>
            </a:r>
            <a:r>
              <a:rPr lang="en-US" altLang="zh-CN" sz="2800" kern="100" dirty="0">
                <a:latin typeface="Times New Roman" panose="02020603050405020304" pitchFamily="18" charset="0"/>
                <a:cs typeface="Times New Roman" panose="02020603050405020304" pitchFamily="18" charset="0"/>
              </a:rPr>
              <a:t>a week.</a:t>
            </a:r>
            <a:endParaRPr lang="zh-CN" altLang="zh-CN" sz="2800" kern="1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 xmlns:a16="http://schemas.microsoft.com/office/drawing/2014/main" id="{4F599586-E75B-4409-A6E1-12226E9FFACE}"/>
              </a:ext>
            </a:extLst>
          </p:cNvPr>
          <p:cNvSpPr txBox="1"/>
          <p:nvPr/>
        </p:nvSpPr>
        <p:spPr>
          <a:xfrm>
            <a:off x="397665" y="1668896"/>
            <a:ext cx="8568952" cy="954107"/>
          </a:xfrm>
          <a:prstGeom prst="rect">
            <a:avLst/>
          </a:prstGeom>
          <a:noFill/>
        </p:spPr>
        <p:txBody>
          <a:bodyPr wrap="square">
            <a:spAutoFit/>
          </a:bodyPr>
          <a:lstStyle/>
          <a:p>
            <a:r>
              <a:rPr lang="zh-CN" altLang="en-US" sz="2800" dirty="0" smtClean="0">
                <a:latin typeface="华文楷体" panose="02010600040101010101" charset="-122"/>
                <a:ea typeface="华文楷体" panose="02010600040101010101" charset="-122"/>
              </a:rPr>
              <a:t>你</a:t>
            </a:r>
            <a:r>
              <a:rPr lang="zh-CN" altLang="en-US" sz="2800" dirty="0">
                <a:latin typeface="华文楷体" panose="02010600040101010101" charset="-122"/>
                <a:ea typeface="华文楷体" panose="02010600040101010101" charset="-122"/>
              </a:rPr>
              <a:t>为什么</a:t>
            </a:r>
            <a:r>
              <a:rPr lang="zh-CN" altLang="en-US" sz="2800" dirty="0" smtClean="0">
                <a:latin typeface="华文楷体" panose="02010600040101010101" charset="-122"/>
                <a:ea typeface="华文楷体" panose="02010600040101010101" charset="-122"/>
              </a:rPr>
              <a:t>不试试几首很棒的乡村音乐？我保证你会喜欢的！</a:t>
            </a:r>
            <a:endParaRPr lang="zh-CN" altLang="en-US" sz="2800" dirty="0">
              <a:latin typeface="华文楷体" panose="02010600040101010101" charset="-122"/>
              <a:ea typeface="华文楷体" panose="02010600040101010101" charset="-122"/>
            </a:endParaRPr>
          </a:p>
        </p:txBody>
      </p:sp>
      <p:sp>
        <p:nvSpPr>
          <p:cNvPr id="9" name="文本框 8">
            <a:extLst>
              <a:ext uri="{FF2B5EF4-FFF2-40B4-BE49-F238E27FC236}">
                <a16:creationId xmlns="" xmlns:a16="http://schemas.microsoft.com/office/drawing/2014/main" id="{9FD6D341-FD79-496D-A03F-00CD108B902A}"/>
              </a:ext>
            </a:extLst>
          </p:cNvPr>
          <p:cNvSpPr txBox="1"/>
          <p:nvPr/>
        </p:nvSpPr>
        <p:spPr>
          <a:xfrm>
            <a:off x="4726868" y="4678283"/>
            <a:ext cx="4284476" cy="523220"/>
          </a:xfrm>
          <a:prstGeom prst="rect">
            <a:avLst/>
          </a:prstGeom>
          <a:noFill/>
        </p:spPr>
        <p:txBody>
          <a:bodyPr wrap="square">
            <a:spAutoFit/>
          </a:bodyPr>
          <a:lstStyle/>
          <a:p>
            <a:r>
              <a:rPr lang="en-US" altLang="zh-CN" sz="2800" kern="100" dirty="0" smtClean="0">
                <a:solidFill>
                  <a:srgbClr val="C00000"/>
                </a:solidFill>
                <a:effectLst/>
                <a:latin typeface="Times New Roman" panose="02020603050405020304" pitchFamily="18" charset="0"/>
                <a:cs typeface="Times New Roman" panose="02020603050405020304" pitchFamily="18" charset="0"/>
              </a:rPr>
              <a:t>guarantee economic </a:t>
            </a:r>
            <a:r>
              <a:rPr lang="en-US" altLang="zh-CN" sz="2800" kern="100" dirty="0">
                <a:solidFill>
                  <a:srgbClr val="C00000"/>
                </a:solidFill>
                <a:effectLst/>
                <a:latin typeface="Times New Roman" panose="02020603050405020304" pitchFamily="18" charset="0"/>
                <a:cs typeface="Times New Roman" panose="02020603050405020304" pitchFamily="18" charset="0"/>
              </a:rPr>
              <a:t>growth</a:t>
            </a:r>
            <a:endParaRPr lang="zh-CN" altLang="en-US" sz="2800" dirty="0">
              <a:solidFill>
                <a:srgbClr val="C00000"/>
              </a:solidFill>
            </a:endParaRPr>
          </a:p>
        </p:txBody>
      </p:sp>
      <p:sp>
        <p:nvSpPr>
          <p:cNvPr id="13" name="文本框 12">
            <a:extLst>
              <a:ext uri="{FF2B5EF4-FFF2-40B4-BE49-F238E27FC236}">
                <a16:creationId xmlns="" xmlns:a16="http://schemas.microsoft.com/office/drawing/2014/main" id="{69EAF947-6573-425F-92B5-7825BB6C526C}"/>
              </a:ext>
            </a:extLst>
          </p:cNvPr>
          <p:cNvSpPr txBox="1"/>
          <p:nvPr/>
        </p:nvSpPr>
        <p:spPr>
          <a:xfrm>
            <a:off x="1115616" y="5660087"/>
            <a:ext cx="5184576" cy="523220"/>
          </a:xfrm>
          <a:prstGeom prst="rect">
            <a:avLst/>
          </a:prstGeom>
          <a:noFill/>
        </p:spPr>
        <p:txBody>
          <a:bodyPr wrap="square">
            <a:spAutoFit/>
          </a:bodyPr>
          <a:lstStyle/>
          <a:p>
            <a:r>
              <a:rPr lang="en-US" altLang="zh-CN" sz="2800" kern="100" dirty="0" smtClean="0">
                <a:solidFill>
                  <a:srgbClr val="C00000"/>
                </a:solidFill>
                <a:latin typeface="Times New Roman" panose="02020603050405020304" pitchFamily="18" charset="0"/>
                <a:cs typeface="Times New Roman" panose="02020603050405020304" pitchFamily="18" charset="0"/>
              </a:rPr>
              <a:t>guarantee to </a:t>
            </a:r>
            <a:r>
              <a:rPr lang="en-US" altLang="zh-CN" sz="2800" kern="100" dirty="0">
                <a:solidFill>
                  <a:srgbClr val="C00000"/>
                </a:solidFill>
                <a:latin typeface="Times New Roman" panose="02020603050405020304" pitchFamily="18" charset="0"/>
                <a:cs typeface="Times New Roman" panose="02020603050405020304" pitchFamily="18" charset="0"/>
              </a:rPr>
              <a:t>deliver your goods </a:t>
            </a:r>
            <a:endParaRPr lang="zh-CN" altLang="en-US" sz="2800" kern="100" dirty="0">
              <a:solidFill>
                <a:srgbClr val="C00000"/>
              </a:solidFill>
              <a:latin typeface="Times New Roman" panose="02020603050405020304" pitchFamily="18" charset="0"/>
              <a:cs typeface="Times New Roman" panose="02020603050405020304" pitchFamily="18" charset="0"/>
            </a:endParaRPr>
          </a:p>
        </p:txBody>
      </p:sp>
      <p:sp>
        <p:nvSpPr>
          <p:cNvPr id="14" name="TextBox 5">
            <a:extLst>
              <a:ext uri="{FF2B5EF4-FFF2-40B4-BE49-F238E27FC236}">
                <a16:creationId xmlns="" xmlns:a16="http://schemas.microsoft.com/office/drawing/2014/main" id="{D343421E-F9A3-41F6-A9CA-0717027703E1}"/>
              </a:ext>
            </a:extLst>
          </p:cNvPr>
          <p:cNvSpPr txBox="1"/>
          <p:nvPr/>
        </p:nvSpPr>
        <p:spPr>
          <a:xfrm>
            <a:off x="468810" y="3356992"/>
            <a:ext cx="1656184" cy="523220"/>
          </a:xfrm>
          <a:prstGeom prst="rect">
            <a:avLst/>
          </a:prstGeom>
          <a:solidFill>
            <a:schemeClr val="accent4">
              <a:alpha val="66000"/>
            </a:schemeClr>
          </a:solidFill>
        </p:spPr>
        <p:txBody>
          <a:bodyPr wrap="square" rtlCol="0">
            <a:spAutoFit/>
          </a:bodyPr>
          <a:lstStyle/>
          <a:p>
            <a:r>
              <a:rPr lang="en-US" altLang="zh-CN" sz="2800" dirty="0"/>
              <a:t>Practice</a:t>
            </a:r>
            <a:endParaRPr lang="zh-CN" altLang="en-US" sz="2800" dirty="0"/>
          </a:p>
        </p:txBody>
      </p:sp>
    </p:spTree>
    <p:extLst>
      <p:ext uri="{BB962C8B-B14F-4D97-AF65-F5344CB8AC3E}">
        <p14:creationId xmlns:p14="http://schemas.microsoft.com/office/powerpoint/2010/main" val="43580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7" grpId="0"/>
      <p:bldP spid="9" grpId="0"/>
      <p:bldP spid="13"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639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
          <p:cNvSpPr txBox="1"/>
          <p:nvPr/>
        </p:nvSpPr>
        <p:spPr>
          <a:xfrm>
            <a:off x="6948264" y="722658"/>
            <a:ext cx="1440160" cy="523220"/>
          </a:xfrm>
          <a:prstGeom prst="rect">
            <a:avLst/>
          </a:prstGeom>
          <a:noFill/>
        </p:spPr>
        <p:txBody>
          <a:bodyPr wrap="square" rtlCol="0">
            <a:spAutoFit/>
          </a:bodyPr>
          <a:lstStyle/>
          <a:p>
            <a:r>
              <a:rPr lang="zh-CN" altLang="en-US" sz="2800" dirty="0">
                <a:latin typeface="宋体" panose="02010600030101010101" pitchFamily="2" charset="-122"/>
              </a:rPr>
              <a:t>张林丽</a:t>
            </a:r>
            <a:endParaRPr lang="zh-CN" altLang="zh-CN" sz="2800" dirty="0">
              <a:latin typeface="宋体" panose="02010600030101010101" pitchFamily="2" charset="-122"/>
            </a:endParaRPr>
          </a:p>
        </p:txBody>
      </p:sp>
      <p:cxnSp>
        <p:nvCxnSpPr>
          <p:cNvPr id="7" name="直接连接符 6"/>
          <p:cNvCxnSpPr/>
          <p:nvPr/>
        </p:nvCxnSpPr>
        <p:spPr bwMode="auto">
          <a:xfrm flipH="1">
            <a:off x="0" y="1370356"/>
            <a:ext cx="8532440" cy="0"/>
          </a:xfrm>
          <a:prstGeom prst="line">
            <a:avLst/>
          </a:prstGeom>
          <a:solidFill>
            <a:schemeClr val="accent1"/>
          </a:solidFill>
          <a:ln w="9525" cap="flat" cmpd="sng" algn="ctr">
            <a:solidFill>
              <a:schemeClr val="tx1"/>
            </a:solidFill>
            <a:prstDash val="solid"/>
            <a:round/>
            <a:headEnd type="none" w="med" len="med"/>
            <a:tailEnd type="none" w="med" len="med"/>
          </a:ln>
        </p:spPr>
      </p:cxnSp>
      <p:pic>
        <p:nvPicPr>
          <p:cNvPr id="8" name="图片 7" descr="22.jpg">
            <a:extLst>
              <a:ext uri="{FF2B5EF4-FFF2-40B4-BE49-F238E27FC236}">
                <a16:creationId xmlns="" xmlns:a16="http://schemas.microsoft.com/office/drawing/2014/main" id="{A6F2DE4C-40DB-4873-8C6D-ED6BF4FD0910}"/>
              </a:ext>
            </a:extLst>
          </p:cNvPr>
          <p:cNvPicPr>
            <a:picLocks noChangeAspect="1"/>
          </p:cNvPicPr>
          <p:nvPr/>
        </p:nvPicPr>
        <p:blipFill>
          <a:blip r:embed="rId3" cstate="print"/>
          <a:stretch>
            <a:fillRect/>
          </a:stretch>
        </p:blipFill>
        <p:spPr>
          <a:xfrm>
            <a:off x="599440" y="1797050"/>
            <a:ext cx="2718435" cy="4128135"/>
          </a:xfrm>
          <a:prstGeom prst="rect">
            <a:avLst/>
          </a:prstGeom>
        </p:spPr>
      </p:pic>
      <p:sp>
        <p:nvSpPr>
          <p:cNvPr id="10" name="矩形 15">
            <a:extLst>
              <a:ext uri="{FF2B5EF4-FFF2-40B4-BE49-F238E27FC236}">
                <a16:creationId xmlns="" xmlns:a16="http://schemas.microsoft.com/office/drawing/2014/main" id="{0B2B2B77-0398-4814-8F07-D6431BF935C1}"/>
              </a:ext>
            </a:extLst>
          </p:cNvPr>
          <p:cNvSpPr/>
          <p:nvPr/>
        </p:nvSpPr>
        <p:spPr>
          <a:xfrm>
            <a:off x="3975735" y="4017010"/>
            <a:ext cx="5168265" cy="1630045"/>
          </a:xfrm>
          <a:prstGeom prst="rect">
            <a:avLst/>
          </a:prstGeom>
          <a:noFill/>
          <a:ln w="9525">
            <a:noFill/>
          </a:ln>
        </p:spPr>
        <p:txBody>
          <a:bodyPr wrap="square">
            <a:spAutoFit/>
          </a:bodyPr>
          <a:lstStyle/>
          <a:p>
            <a:pPr>
              <a:lnSpc>
                <a:spcPts val="6000"/>
              </a:lnSpc>
            </a:pPr>
            <a:r>
              <a:rPr lang="zh-CN" altLang="en-US" sz="2400" dirty="0">
                <a:solidFill>
                  <a:srgbClr val="000000"/>
                </a:solidFill>
                <a:latin typeface="华文楷体" panose="02010600040101010101" charset="-122"/>
                <a:ea typeface="华文楷体" panose="02010600040101010101" charset="-122"/>
              </a:rPr>
              <a:t>中学一级教师</a:t>
            </a:r>
            <a:endParaRPr lang="en-US" altLang="zh-CN" sz="2400" dirty="0">
              <a:solidFill>
                <a:srgbClr val="000000"/>
              </a:solidFill>
              <a:latin typeface="华文楷体" panose="02010600040101010101" charset="-122"/>
              <a:ea typeface="华文楷体" panose="02010600040101010101" charset="-122"/>
            </a:endParaRPr>
          </a:p>
          <a:p>
            <a:pPr>
              <a:lnSpc>
                <a:spcPts val="6000"/>
              </a:lnSpc>
            </a:pPr>
            <a:r>
              <a:rPr lang="zh-CN" altLang="en-US" sz="2400" dirty="0">
                <a:solidFill>
                  <a:srgbClr val="000000"/>
                </a:solidFill>
                <a:latin typeface="华文楷体" panose="02010600040101010101" charset="-122"/>
                <a:ea typeface="华文楷体" panose="02010600040101010101" charset="-122"/>
              </a:rPr>
              <a:t>南通市青年教师基本功比赛二等奖</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4043AA61-37F6-4A1D-8780-908964DEE518}"/>
              </a:ext>
            </a:extLst>
          </p:cNvPr>
          <p:cNvSpPr txBox="1"/>
          <p:nvPr/>
        </p:nvSpPr>
        <p:spPr>
          <a:xfrm>
            <a:off x="107504" y="1124744"/>
            <a:ext cx="8640960" cy="5262979"/>
          </a:xfrm>
          <a:prstGeom prst="rect">
            <a:avLst/>
          </a:prstGeom>
          <a:noFill/>
        </p:spPr>
        <p:txBody>
          <a:bodyPr wrap="square">
            <a:spAutoFit/>
          </a:bodyPr>
          <a:lstStyle/>
          <a:p>
            <a:pPr lvl="0" algn="just"/>
            <a:r>
              <a:rPr lang="en-US" altLang="zh-CN" sz="2800" kern="100" dirty="0" smtClean="0">
                <a:latin typeface="楷体" pitchFamily="49" charset="-122"/>
                <a:ea typeface="楷体" pitchFamily="49" charset="-122"/>
              </a:rPr>
              <a:t>• </a:t>
            </a:r>
            <a:r>
              <a:rPr lang="zh-CN" altLang="zh-CN" sz="2800" kern="100" dirty="0" smtClean="0">
                <a:latin typeface="楷体" pitchFamily="49" charset="-122"/>
                <a:ea typeface="楷体" pitchFamily="49" charset="-122"/>
              </a:rPr>
              <a:t>我们</a:t>
            </a:r>
            <a:r>
              <a:rPr lang="zh-CN" altLang="zh-CN" sz="2800" kern="100" dirty="0">
                <a:latin typeface="楷体" pitchFamily="49" charset="-122"/>
                <a:ea typeface="楷体" pitchFamily="49" charset="-122"/>
              </a:rPr>
              <a:t>不能保证我们的所有航班均不误点。</a:t>
            </a:r>
          </a:p>
          <a:p>
            <a:pPr marL="228600" algn="just"/>
            <a:r>
              <a:rPr lang="en-US" altLang="zh-CN" sz="2800" kern="100" dirty="0">
                <a:latin typeface="Times New Roman" panose="02020603050405020304" pitchFamily="18" charset="0"/>
              </a:rPr>
              <a:t>We cannot guarantee (that)________________________</a:t>
            </a:r>
          </a:p>
          <a:p>
            <a:pPr marL="228600" algn="just"/>
            <a:r>
              <a:rPr lang="en-US" altLang="zh-CN" sz="2800" kern="100" dirty="0">
                <a:latin typeface="Times New Roman" panose="02020603050405020304" pitchFamily="18" charset="0"/>
              </a:rPr>
              <a:t>___________.</a:t>
            </a:r>
            <a:endParaRPr lang="zh-CN" altLang="zh-CN" sz="2800" kern="100" dirty="0">
              <a:latin typeface="Times New Roman" panose="02020603050405020304" pitchFamily="18" charset="0"/>
            </a:endParaRPr>
          </a:p>
          <a:p>
            <a:pPr algn="just"/>
            <a:r>
              <a:rPr lang="en-US" altLang="zh-CN" sz="2800" kern="100" dirty="0">
                <a:latin typeface="楷体" pitchFamily="49" charset="-122"/>
                <a:ea typeface="楷体" pitchFamily="49" charset="-122"/>
              </a:rPr>
              <a:t>• </a:t>
            </a:r>
            <a:r>
              <a:rPr lang="zh-CN" altLang="zh-CN" sz="2800" kern="100" dirty="0">
                <a:latin typeface="楷体" pitchFamily="49" charset="-122"/>
                <a:ea typeface="楷体" pitchFamily="49" charset="-122"/>
              </a:rPr>
              <a:t>现在，包括言论自由在内的基本人权已有了保障。</a:t>
            </a:r>
          </a:p>
          <a:p>
            <a:pPr marL="228600" algn="just"/>
            <a:r>
              <a:rPr lang="en-US" altLang="zh-CN" sz="2800" kern="100" dirty="0">
                <a:effectLst/>
                <a:latin typeface="Times New Roman" panose="02020603050405020304" pitchFamily="18" charset="0"/>
                <a:ea typeface="宋体" panose="02010600030101010101" pitchFamily="2" charset="-122"/>
              </a:rPr>
              <a:t>Basic human rights, including freedom of speech,  __________________.</a:t>
            </a:r>
            <a:endParaRPr lang="zh-CN" altLang="zh-CN" sz="2800" kern="100" dirty="0">
              <a:effectLst/>
              <a:latin typeface="Times New Roman" panose="02020603050405020304" pitchFamily="18" charset="0"/>
              <a:ea typeface="宋体" panose="02010600030101010101" pitchFamily="2" charset="-122"/>
            </a:endParaRPr>
          </a:p>
          <a:p>
            <a:pPr lvl="0" algn="just"/>
            <a:r>
              <a:rPr lang="en-US" altLang="zh-CN" sz="2800" kern="100" dirty="0">
                <a:latin typeface="楷体" pitchFamily="49" charset="-122"/>
                <a:ea typeface="楷体" pitchFamily="49" charset="-122"/>
              </a:rPr>
              <a:t>• </a:t>
            </a:r>
            <a:r>
              <a:rPr lang="zh-CN" altLang="zh-CN" sz="2800" kern="100" dirty="0">
                <a:latin typeface="楷体" pitchFamily="49" charset="-122"/>
                <a:ea typeface="楷体" pitchFamily="49" charset="-122"/>
              </a:rPr>
              <a:t>他向我保证这种事情绝不会再发生。</a:t>
            </a:r>
          </a:p>
          <a:p>
            <a:pPr marL="228600" algn="just"/>
            <a:r>
              <a:rPr lang="en-US" altLang="zh-CN" sz="2800" kern="100" dirty="0">
                <a:effectLst/>
                <a:latin typeface="Times New Roman" panose="02020603050405020304" pitchFamily="18" charset="0"/>
                <a:ea typeface="宋体" panose="02010600030101010101" pitchFamily="2" charset="-122"/>
              </a:rPr>
              <a:t>He gave me __________that it would never happen again.</a:t>
            </a:r>
            <a:endParaRPr lang="zh-CN" altLang="zh-CN" sz="2800" kern="100" dirty="0">
              <a:effectLst/>
              <a:latin typeface="Times New Roman" panose="02020603050405020304" pitchFamily="18" charset="0"/>
              <a:ea typeface="宋体" panose="02010600030101010101" pitchFamily="2" charset="-122"/>
            </a:endParaRPr>
          </a:p>
          <a:p>
            <a:pPr algn="just"/>
            <a:r>
              <a:rPr lang="en-US" altLang="zh-CN" sz="2800" kern="100" dirty="0">
                <a:latin typeface="楷体" pitchFamily="49" charset="-122"/>
                <a:ea typeface="楷体" pitchFamily="49" charset="-122"/>
              </a:rPr>
              <a:t>• </a:t>
            </a:r>
            <a:r>
              <a:rPr lang="zh-CN" altLang="zh-CN" sz="2800" kern="100" dirty="0">
                <a:latin typeface="楷体" pitchFamily="49" charset="-122"/>
                <a:ea typeface="楷体" pitchFamily="49" charset="-122"/>
              </a:rPr>
              <a:t>这块手表仍在保修期内。</a:t>
            </a:r>
          </a:p>
          <a:p>
            <a:pPr marL="228600" algn="just"/>
            <a:r>
              <a:rPr lang="en-US" altLang="zh-CN" sz="2800" kern="100" dirty="0">
                <a:effectLst/>
                <a:latin typeface="Times New Roman" panose="02020603050405020304" pitchFamily="18" charset="0"/>
                <a:ea typeface="宋体" panose="02010600030101010101" pitchFamily="2" charset="-122"/>
              </a:rPr>
              <a:t>This watch is still ______________.</a:t>
            </a:r>
            <a:endParaRPr lang="zh-CN" altLang="zh-CN" sz="2800" kern="100" dirty="0">
              <a:effectLst/>
              <a:latin typeface="Times New Roman" panose="02020603050405020304" pitchFamily="18" charset="0"/>
              <a:ea typeface="宋体" panose="02010600030101010101" pitchFamily="2" charset="-122"/>
            </a:endParaRPr>
          </a:p>
          <a:p>
            <a:pPr lvl="0" algn="just"/>
            <a:r>
              <a:rPr lang="en-US" altLang="zh-CN" sz="2800" kern="100" dirty="0">
                <a:latin typeface="楷体" pitchFamily="49" charset="-122"/>
                <a:ea typeface="楷体" pitchFamily="49" charset="-122"/>
              </a:rPr>
              <a:t>• </a:t>
            </a:r>
            <a:r>
              <a:rPr lang="zh-CN" altLang="zh-CN" sz="2800" kern="100" dirty="0">
                <a:latin typeface="楷体" pitchFamily="49" charset="-122"/>
                <a:ea typeface="楷体" pitchFamily="49" charset="-122"/>
              </a:rPr>
              <a:t>事业成功</a:t>
            </a:r>
            <a:r>
              <a:rPr lang="zh-CN" altLang="en-US" sz="2800" kern="100" dirty="0">
                <a:latin typeface="楷体" pitchFamily="49" charset="-122"/>
                <a:ea typeface="楷体" pitchFamily="49" charset="-122"/>
              </a:rPr>
              <a:t>绝非</a:t>
            </a:r>
            <a:r>
              <a:rPr lang="zh-CN" altLang="zh-CN" sz="2800" kern="100" dirty="0">
                <a:latin typeface="楷体" pitchFamily="49" charset="-122"/>
                <a:ea typeface="楷体" pitchFamily="49" charset="-122"/>
              </a:rPr>
              <a:t>幸福的保证。</a:t>
            </a:r>
          </a:p>
          <a:p>
            <a:pPr marL="228600" algn="just"/>
            <a:r>
              <a:rPr lang="en-US" altLang="zh-CN" sz="2800" kern="100" dirty="0">
                <a:effectLst/>
                <a:latin typeface="Times New Roman" panose="02020603050405020304" pitchFamily="18" charset="0"/>
                <a:ea typeface="宋体" panose="02010600030101010101" pitchFamily="2" charset="-122"/>
              </a:rPr>
              <a:t>Career success is __________________ happiness.</a:t>
            </a:r>
            <a:endParaRPr lang="zh-CN" altLang="zh-CN" sz="2800" kern="100" dirty="0">
              <a:effectLst/>
              <a:latin typeface="Times New Roman" panose="02020603050405020304" pitchFamily="18" charset="0"/>
              <a:ea typeface="宋体" panose="02010600030101010101" pitchFamily="2" charset="-122"/>
            </a:endParaRPr>
          </a:p>
        </p:txBody>
      </p:sp>
      <p:sp>
        <p:nvSpPr>
          <p:cNvPr id="4" name="TextBox 5">
            <a:extLst>
              <a:ext uri="{FF2B5EF4-FFF2-40B4-BE49-F238E27FC236}">
                <a16:creationId xmlns="" xmlns:a16="http://schemas.microsoft.com/office/drawing/2014/main" id="{690E2188-23B7-4DDD-9CDE-25FC900C3585}"/>
              </a:ext>
            </a:extLst>
          </p:cNvPr>
          <p:cNvSpPr txBox="1"/>
          <p:nvPr/>
        </p:nvSpPr>
        <p:spPr>
          <a:xfrm>
            <a:off x="395536" y="332656"/>
            <a:ext cx="1656184" cy="523220"/>
          </a:xfrm>
          <a:prstGeom prst="rect">
            <a:avLst/>
          </a:prstGeom>
          <a:solidFill>
            <a:schemeClr val="accent4">
              <a:alpha val="66000"/>
            </a:schemeClr>
          </a:solidFill>
        </p:spPr>
        <p:txBody>
          <a:bodyPr wrap="square" rtlCol="0">
            <a:spAutoFit/>
          </a:bodyPr>
          <a:lstStyle/>
          <a:p>
            <a:r>
              <a:rPr lang="en-US" altLang="zh-CN" sz="2800" dirty="0"/>
              <a:t>Practice</a:t>
            </a:r>
            <a:endParaRPr lang="zh-CN" altLang="en-US" sz="2800" dirty="0"/>
          </a:p>
        </p:txBody>
      </p:sp>
      <p:sp>
        <p:nvSpPr>
          <p:cNvPr id="7" name="文本框 6">
            <a:extLst>
              <a:ext uri="{FF2B5EF4-FFF2-40B4-BE49-F238E27FC236}">
                <a16:creationId xmlns="" xmlns:a16="http://schemas.microsoft.com/office/drawing/2014/main" id="{79FCA687-BBC7-41E6-B6BB-20BB0534F77F}"/>
              </a:ext>
            </a:extLst>
          </p:cNvPr>
          <p:cNvSpPr txBox="1"/>
          <p:nvPr/>
        </p:nvSpPr>
        <p:spPr>
          <a:xfrm>
            <a:off x="4340864" y="1556792"/>
            <a:ext cx="3816424" cy="523220"/>
          </a:xfrm>
          <a:prstGeom prst="rect">
            <a:avLst/>
          </a:prstGeom>
          <a:noFill/>
        </p:spPr>
        <p:txBody>
          <a:bodyPr wrap="square">
            <a:spAutoFit/>
          </a:bodyPr>
          <a:lstStyle/>
          <a:p>
            <a:r>
              <a:rPr lang="en-US" altLang="zh-CN" sz="2800" kern="100" dirty="0">
                <a:solidFill>
                  <a:srgbClr val="C00000"/>
                </a:solidFill>
                <a:latin typeface="Times New Roman" panose="02020603050405020304" pitchFamily="18" charset="0"/>
                <a:cs typeface="Times New Roman" panose="02020603050405020304" pitchFamily="18" charset="0"/>
              </a:rPr>
              <a:t>our flights will never be </a:t>
            </a:r>
            <a:endParaRPr lang="zh-CN" altLang="en-US" sz="2800" kern="100" dirty="0">
              <a:solidFill>
                <a:srgbClr val="C00000"/>
              </a:solidFill>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 xmlns:a16="http://schemas.microsoft.com/office/drawing/2014/main" id="{230A05CD-D5DA-421C-AE6C-05639F607993}"/>
              </a:ext>
            </a:extLst>
          </p:cNvPr>
          <p:cNvSpPr txBox="1"/>
          <p:nvPr/>
        </p:nvSpPr>
        <p:spPr>
          <a:xfrm>
            <a:off x="701824" y="1988840"/>
            <a:ext cx="1493912" cy="523220"/>
          </a:xfrm>
          <a:prstGeom prst="rect">
            <a:avLst/>
          </a:prstGeom>
          <a:noFill/>
        </p:spPr>
        <p:txBody>
          <a:bodyPr wrap="square">
            <a:spAutoFit/>
          </a:bodyPr>
          <a:lstStyle/>
          <a:p>
            <a:r>
              <a:rPr lang="en-US" altLang="zh-CN" sz="2800" kern="100" dirty="0">
                <a:solidFill>
                  <a:srgbClr val="C00000"/>
                </a:solidFill>
                <a:latin typeface="Times New Roman" panose="02020603050405020304" pitchFamily="18" charset="0"/>
                <a:cs typeface="Times New Roman" panose="02020603050405020304" pitchFamily="18" charset="0"/>
              </a:rPr>
              <a:t>delayed</a:t>
            </a:r>
            <a:endParaRPr lang="zh-CN" altLang="en-US" sz="2800" kern="100" dirty="0">
              <a:solidFill>
                <a:srgbClr val="C00000"/>
              </a:solidFill>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 xmlns:a16="http://schemas.microsoft.com/office/drawing/2014/main" id="{28C020C4-0C58-4B28-8A12-E22ACCB1E7E8}"/>
              </a:ext>
            </a:extLst>
          </p:cNvPr>
          <p:cNvSpPr txBox="1"/>
          <p:nvPr/>
        </p:nvSpPr>
        <p:spPr>
          <a:xfrm>
            <a:off x="539552" y="3273696"/>
            <a:ext cx="3024336" cy="523220"/>
          </a:xfrm>
          <a:prstGeom prst="rect">
            <a:avLst/>
          </a:prstGeom>
          <a:noFill/>
        </p:spPr>
        <p:txBody>
          <a:bodyPr wrap="square">
            <a:spAutoFit/>
          </a:bodyPr>
          <a:lstStyle/>
          <a:p>
            <a:r>
              <a:rPr lang="en-US" altLang="zh-CN" sz="2800" kern="100" dirty="0">
                <a:solidFill>
                  <a:srgbClr val="C00000"/>
                </a:solidFill>
                <a:latin typeface="Times New Roman" panose="02020603050405020304" pitchFamily="18" charset="0"/>
                <a:cs typeface="Times New Roman" panose="02020603050405020304" pitchFamily="18" charset="0"/>
              </a:rPr>
              <a:t>are now guaranteed</a:t>
            </a:r>
            <a:endParaRPr lang="zh-CN" altLang="en-US" sz="2800" kern="100" dirty="0">
              <a:solidFill>
                <a:srgbClr val="C00000"/>
              </a:solidFill>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 xmlns:a16="http://schemas.microsoft.com/office/drawing/2014/main" id="{76364CCC-D7EE-46A0-9403-7AA2C9925FA7}"/>
              </a:ext>
            </a:extLst>
          </p:cNvPr>
          <p:cNvSpPr txBox="1"/>
          <p:nvPr/>
        </p:nvSpPr>
        <p:spPr>
          <a:xfrm>
            <a:off x="2195736" y="4054248"/>
            <a:ext cx="1907704" cy="523220"/>
          </a:xfrm>
          <a:prstGeom prst="rect">
            <a:avLst/>
          </a:prstGeom>
          <a:noFill/>
        </p:spPr>
        <p:txBody>
          <a:bodyPr wrap="square">
            <a:spAutoFit/>
          </a:bodyPr>
          <a:lstStyle/>
          <a:p>
            <a:r>
              <a:rPr lang="en-US" altLang="zh-CN" sz="2800" kern="100" dirty="0">
                <a:solidFill>
                  <a:srgbClr val="C00000"/>
                </a:solidFill>
                <a:latin typeface="Times New Roman" panose="02020603050405020304" pitchFamily="18" charset="0"/>
                <a:cs typeface="Times New Roman" panose="02020603050405020304" pitchFamily="18" charset="0"/>
              </a:rPr>
              <a:t>a guarantee </a:t>
            </a:r>
            <a:endParaRPr lang="zh-CN" altLang="en-US" sz="2800" kern="100" dirty="0">
              <a:solidFill>
                <a:srgbClr val="C00000"/>
              </a:solidFill>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 xmlns:a16="http://schemas.microsoft.com/office/drawing/2014/main" id="{29BB6534-5F15-440C-9688-32928ED58B41}"/>
              </a:ext>
            </a:extLst>
          </p:cNvPr>
          <p:cNvSpPr txBox="1"/>
          <p:nvPr/>
        </p:nvSpPr>
        <p:spPr>
          <a:xfrm>
            <a:off x="2987824" y="4922004"/>
            <a:ext cx="4572000" cy="523220"/>
          </a:xfrm>
          <a:prstGeom prst="rect">
            <a:avLst/>
          </a:prstGeom>
          <a:noFill/>
        </p:spPr>
        <p:txBody>
          <a:bodyPr wrap="square">
            <a:spAutoFit/>
          </a:bodyPr>
          <a:lstStyle/>
          <a:p>
            <a:r>
              <a:rPr lang="en-US" altLang="zh-CN" sz="2800" kern="100" dirty="0">
                <a:solidFill>
                  <a:srgbClr val="C00000"/>
                </a:solidFill>
                <a:latin typeface="Times New Roman" panose="02020603050405020304" pitchFamily="18" charset="0"/>
                <a:cs typeface="Times New Roman" panose="02020603050405020304" pitchFamily="18" charset="0"/>
              </a:rPr>
              <a:t>under guarantee</a:t>
            </a:r>
            <a:endParaRPr lang="zh-CN" altLang="en-US" sz="2800" kern="100" dirty="0">
              <a:solidFill>
                <a:srgbClr val="C00000"/>
              </a:solidFill>
              <a:latin typeface="Times New Roman" panose="02020603050405020304" pitchFamily="18" charset="0"/>
              <a:cs typeface="Times New Roman" panose="02020603050405020304" pitchFamily="18" charset="0"/>
            </a:endParaRPr>
          </a:p>
        </p:txBody>
      </p:sp>
      <p:sp>
        <p:nvSpPr>
          <p:cNvPr id="17" name="文本框 16">
            <a:extLst>
              <a:ext uri="{FF2B5EF4-FFF2-40B4-BE49-F238E27FC236}">
                <a16:creationId xmlns="" xmlns:a16="http://schemas.microsoft.com/office/drawing/2014/main" id="{5665BF45-60DA-4133-BFE6-663408752726}"/>
              </a:ext>
            </a:extLst>
          </p:cNvPr>
          <p:cNvSpPr txBox="1"/>
          <p:nvPr/>
        </p:nvSpPr>
        <p:spPr>
          <a:xfrm>
            <a:off x="3176363" y="5786100"/>
            <a:ext cx="4572000" cy="523220"/>
          </a:xfrm>
          <a:prstGeom prst="rect">
            <a:avLst/>
          </a:prstGeom>
          <a:noFill/>
        </p:spPr>
        <p:txBody>
          <a:bodyPr wrap="square">
            <a:spAutoFit/>
          </a:bodyPr>
          <a:lstStyle/>
          <a:p>
            <a:r>
              <a:rPr lang="en-US" altLang="zh-CN" sz="2800" kern="100" dirty="0">
                <a:solidFill>
                  <a:srgbClr val="C00000"/>
                </a:solidFill>
                <a:latin typeface="Times New Roman" panose="02020603050405020304" pitchFamily="18" charset="0"/>
                <a:cs typeface="Times New Roman" panose="02020603050405020304" pitchFamily="18" charset="0"/>
              </a:rPr>
              <a:t>no guarantee of </a:t>
            </a:r>
            <a:endParaRPr lang="zh-CN" altLang="en-US" sz="2800" kern="1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510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 xmlns:a16="http://schemas.microsoft.com/office/drawing/2014/main" id="{C896EAEE-CF97-47CA-B862-12489E88317B}"/>
              </a:ext>
            </a:extLst>
          </p:cNvPr>
          <p:cNvSpPr/>
          <p:nvPr/>
        </p:nvSpPr>
        <p:spPr bwMode="auto">
          <a:xfrm>
            <a:off x="395536" y="116632"/>
            <a:ext cx="8352928" cy="1224136"/>
          </a:xfrm>
          <a:prstGeom prst="roundRect">
            <a:avLst/>
          </a:prstGeom>
          <a:noFill/>
          <a:ln>
            <a:solidFill>
              <a:schemeClr val="accent2"/>
            </a:solidFill>
          </a:ln>
        </p:spPr>
        <p:txBody>
          <a:bodyPr rtlCol="0" anchor="ct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3" name="文本框 2">
            <a:extLst>
              <a:ext uri="{FF2B5EF4-FFF2-40B4-BE49-F238E27FC236}">
                <a16:creationId xmlns="" xmlns:a16="http://schemas.microsoft.com/office/drawing/2014/main" id="{A971EEAF-A88E-4E67-90FD-F92696616485}"/>
              </a:ext>
            </a:extLst>
          </p:cNvPr>
          <p:cNvSpPr txBox="1"/>
          <p:nvPr/>
        </p:nvSpPr>
        <p:spPr>
          <a:xfrm>
            <a:off x="392696" y="260648"/>
            <a:ext cx="8640960" cy="830997"/>
          </a:xfrm>
          <a:prstGeom prst="rect">
            <a:avLst/>
          </a:prstGeom>
          <a:noFill/>
        </p:spPr>
        <p:txBody>
          <a:bodyPr wrap="square" rtlCol="0">
            <a:spAutoFit/>
          </a:bodyPr>
          <a:lstStyle/>
          <a:p>
            <a:r>
              <a:rPr lang="en-US" altLang="zh-CN" sz="2400" dirty="0"/>
              <a:t>combine        	overcome        transform        rely on</a:t>
            </a:r>
          </a:p>
          <a:p>
            <a:r>
              <a:rPr lang="en-US" altLang="zh-CN" sz="2400" dirty="0"/>
              <a:t>deserve         pleasant          guarantee       for good measure</a:t>
            </a:r>
            <a:endParaRPr lang="zh-CN" altLang="en-US" sz="2400" dirty="0"/>
          </a:p>
        </p:txBody>
      </p:sp>
      <p:sp>
        <p:nvSpPr>
          <p:cNvPr id="4" name="文本框 3">
            <a:extLst>
              <a:ext uri="{FF2B5EF4-FFF2-40B4-BE49-F238E27FC236}">
                <a16:creationId xmlns="" xmlns:a16="http://schemas.microsoft.com/office/drawing/2014/main" id="{BDB364A3-31F1-491F-96F5-AD78A779B91E}"/>
              </a:ext>
            </a:extLst>
          </p:cNvPr>
          <p:cNvSpPr txBox="1"/>
          <p:nvPr/>
        </p:nvSpPr>
        <p:spPr>
          <a:xfrm>
            <a:off x="392696" y="1700808"/>
            <a:ext cx="8427776" cy="3970318"/>
          </a:xfrm>
          <a:prstGeom prst="rect">
            <a:avLst/>
          </a:prstGeom>
          <a:noFill/>
        </p:spPr>
        <p:txBody>
          <a:bodyPr wrap="square" rtlCol="0">
            <a:spAutoFit/>
          </a:bodyPr>
          <a:lstStyle/>
          <a:p>
            <a:r>
              <a:rPr lang="en-US" altLang="zh-CN" sz="2800" dirty="0"/>
              <a:t>Music has the power to (1) ____________ our lives. To give the public more access to music, we will put on a series of free concerts. Music in different styles, from classical to jazz, will be played. You can (2) __________ us to show you some of the world’s best-known works. The first of these concerts will be held in front of the arch in the downtown square at eight next Friday evening. Come and spend a __________ evening with </a:t>
            </a:r>
            <a:r>
              <a:rPr lang="en-US" altLang="zh-CN" sz="2800" dirty="0" smtClean="0"/>
              <a:t>us!</a:t>
            </a:r>
            <a:endParaRPr lang="zh-CN" altLang="en-US" sz="2800" dirty="0"/>
          </a:p>
        </p:txBody>
      </p:sp>
      <p:sp>
        <p:nvSpPr>
          <p:cNvPr id="5" name="文本框 4">
            <a:extLst>
              <a:ext uri="{FF2B5EF4-FFF2-40B4-BE49-F238E27FC236}">
                <a16:creationId xmlns="" xmlns:a16="http://schemas.microsoft.com/office/drawing/2014/main" id="{D56CC855-C488-42CF-B42E-CF1A45D3270F}"/>
              </a:ext>
            </a:extLst>
          </p:cNvPr>
          <p:cNvSpPr txBox="1"/>
          <p:nvPr/>
        </p:nvSpPr>
        <p:spPr>
          <a:xfrm>
            <a:off x="5076056" y="1691516"/>
            <a:ext cx="1728192" cy="523220"/>
          </a:xfrm>
          <a:prstGeom prst="rect">
            <a:avLst/>
          </a:prstGeom>
          <a:noFill/>
        </p:spPr>
        <p:txBody>
          <a:bodyPr wrap="square" rtlCol="0">
            <a:spAutoFit/>
          </a:bodyPr>
          <a:lstStyle/>
          <a:p>
            <a:r>
              <a:rPr lang="en-US" altLang="zh-CN" sz="2800" dirty="0">
                <a:solidFill>
                  <a:srgbClr val="C00000"/>
                </a:solidFill>
              </a:rPr>
              <a:t>transform</a:t>
            </a:r>
            <a:endParaRPr lang="zh-CN" altLang="en-US" sz="2800" dirty="0">
              <a:solidFill>
                <a:srgbClr val="C00000"/>
              </a:solidFill>
            </a:endParaRPr>
          </a:p>
        </p:txBody>
      </p:sp>
      <p:sp>
        <p:nvSpPr>
          <p:cNvPr id="6" name="文本框 5">
            <a:extLst>
              <a:ext uri="{FF2B5EF4-FFF2-40B4-BE49-F238E27FC236}">
                <a16:creationId xmlns="" xmlns:a16="http://schemas.microsoft.com/office/drawing/2014/main" id="{9CBE79CB-66C7-402B-B655-3CBFB1D81FDE}"/>
              </a:ext>
            </a:extLst>
          </p:cNvPr>
          <p:cNvSpPr txBox="1"/>
          <p:nvPr/>
        </p:nvSpPr>
        <p:spPr>
          <a:xfrm>
            <a:off x="827584" y="3429000"/>
            <a:ext cx="1728192" cy="523220"/>
          </a:xfrm>
          <a:prstGeom prst="rect">
            <a:avLst/>
          </a:prstGeom>
          <a:noFill/>
        </p:spPr>
        <p:txBody>
          <a:bodyPr wrap="square" rtlCol="0">
            <a:spAutoFit/>
          </a:bodyPr>
          <a:lstStyle/>
          <a:p>
            <a:r>
              <a:rPr lang="en-US" altLang="zh-CN" sz="2800" dirty="0">
                <a:solidFill>
                  <a:srgbClr val="C00000"/>
                </a:solidFill>
              </a:rPr>
              <a:t>rely on</a:t>
            </a:r>
            <a:endParaRPr lang="zh-CN" altLang="en-US" sz="2800" dirty="0">
              <a:solidFill>
                <a:srgbClr val="C00000"/>
              </a:solidFill>
            </a:endParaRPr>
          </a:p>
        </p:txBody>
      </p:sp>
      <p:sp>
        <p:nvSpPr>
          <p:cNvPr id="7" name="文本框 6">
            <a:extLst>
              <a:ext uri="{FF2B5EF4-FFF2-40B4-BE49-F238E27FC236}">
                <a16:creationId xmlns="" xmlns:a16="http://schemas.microsoft.com/office/drawing/2014/main" id="{761F3E4F-2BA0-4247-9632-AC0F735A1E7B}"/>
              </a:ext>
            </a:extLst>
          </p:cNvPr>
          <p:cNvSpPr txBox="1"/>
          <p:nvPr/>
        </p:nvSpPr>
        <p:spPr>
          <a:xfrm>
            <a:off x="683568" y="5085184"/>
            <a:ext cx="1728192" cy="523220"/>
          </a:xfrm>
          <a:prstGeom prst="rect">
            <a:avLst/>
          </a:prstGeom>
          <a:noFill/>
        </p:spPr>
        <p:txBody>
          <a:bodyPr wrap="square" rtlCol="0">
            <a:spAutoFit/>
          </a:bodyPr>
          <a:lstStyle/>
          <a:p>
            <a:r>
              <a:rPr lang="en-US" altLang="zh-CN" sz="2800" dirty="0">
                <a:solidFill>
                  <a:srgbClr val="C00000"/>
                </a:solidFill>
              </a:rPr>
              <a:t>pleasant</a:t>
            </a:r>
            <a:endParaRPr lang="zh-CN" altLang="en-US" sz="2800" dirty="0">
              <a:solidFill>
                <a:srgbClr val="C00000"/>
              </a:solidFill>
            </a:endParaRPr>
          </a:p>
        </p:txBody>
      </p:sp>
    </p:spTree>
    <p:extLst>
      <p:ext uri="{BB962C8B-B14F-4D97-AF65-F5344CB8AC3E}">
        <p14:creationId xmlns:p14="http://schemas.microsoft.com/office/powerpoint/2010/main" val="254253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5B2C4630-0E3C-48C6-861E-735601A3937D}"/>
              </a:ext>
            </a:extLst>
          </p:cNvPr>
          <p:cNvSpPr txBox="1"/>
          <p:nvPr/>
        </p:nvSpPr>
        <p:spPr>
          <a:xfrm>
            <a:off x="323528" y="404664"/>
            <a:ext cx="8352928" cy="5632311"/>
          </a:xfrm>
          <a:prstGeom prst="rect">
            <a:avLst/>
          </a:prstGeom>
          <a:noFill/>
        </p:spPr>
        <p:txBody>
          <a:bodyPr wrap="square" rtlCol="0">
            <a:spAutoFit/>
          </a:bodyPr>
          <a:lstStyle/>
          <a:p>
            <a:pPr algn="just"/>
            <a:r>
              <a:rPr lang="en-US" altLang="zh-CN" sz="2400" dirty="0"/>
              <a:t>At the concert you will enjoy the </a:t>
            </a:r>
            <a:r>
              <a:rPr lang="en-US" altLang="zh-CN" sz="2400" i="1" dirty="0"/>
              <a:t>Yellow River Piano Concerto</a:t>
            </a:r>
            <a:r>
              <a:rPr lang="en-US" altLang="zh-CN" sz="2400" dirty="0"/>
              <a:t>, one of China’s greatest contributions to classical music. Like the violin concerto </a:t>
            </a:r>
            <a:r>
              <a:rPr lang="en-US" altLang="zh-CN" sz="2400" i="1" dirty="0"/>
              <a:t>Butterfly Lovers</a:t>
            </a:r>
            <a:r>
              <a:rPr lang="en-US" altLang="zh-CN" sz="2400" dirty="0"/>
              <a:t>, this piano concerto also (4) ___________ Chinese and Western musical elements and is well received </a:t>
            </a:r>
            <a:r>
              <a:rPr lang="en-US" altLang="zh-CN" sz="2400" dirty="0" smtClean="0"/>
              <a:t>across </a:t>
            </a:r>
            <a:r>
              <a:rPr lang="en-US" altLang="zh-CN" sz="2400" dirty="0"/>
              <a:t>the world. The musical piece, an adaptation of Xian </a:t>
            </a:r>
            <a:r>
              <a:rPr lang="en-US" altLang="zh-CN" sz="2400" dirty="0" smtClean="0"/>
              <a:t>Xinghai’s </a:t>
            </a:r>
            <a:r>
              <a:rPr lang="en-US" altLang="zh-CN" sz="2400" i="1" dirty="0"/>
              <a:t>Yellow River Cantata</a:t>
            </a:r>
            <a:r>
              <a:rPr lang="en-US" altLang="zh-CN" sz="2400" dirty="0"/>
              <a:t>, tells how the Chinese people, led by the Communist Party of China, fought to (5) __________ the Japanese invaders. It consists of four movements: “The Song of the Yellow River Boatmen”, “Ode to the Yellow River”, “The Yellow River in Anger” and “Defend the Yellow River”. The difficult piano solo in particular (6) ___________ a mention. The concert will end with some short pieces of violin music (7) _________________. We (8) ___________ that you will enjoy this concert!</a:t>
            </a:r>
            <a:endParaRPr lang="zh-CN" altLang="en-US" sz="2400" dirty="0"/>
          </a:p>
        </p:txBody>
      </p:sp>
      <p:sp>
        <p:nvSpPr>
          <p:cNvPr id="3" name="文本框 2">
            <a:extLst>
              <a:ext uri="{FF2B5EF4-FFF2-40B4-BE49-F238E27FC236}">
                <a16:creationId xmlns="" xmlns:a16="http://schemas.microsoft.com/office/drawing/2014/main" id="{F4D9638F-D939-40E1-BF5E-738426BAB8B8}"/>
              </a:ext>
            </a:extLst>
          </p:cNvPr>
          <p:cNvSpPr txBox="1"/>
          <p:nvPr/>
        </p:nvSpPr>
        <p:spPr>
          <a:xfrm>
            <a:off x="3203848" y="1412776"/>
            <a:ext cx="1728192" cy="523220"/>
          </a:xfrm>
          <a:prstGeom prst="rect">
            <a:avLst/>
          </a:prstGeom>
          <a:noFill/>
        </p:spPr>
        <p:txBody>
          <a:bodyPr wrap="square" rtlCol="0">
            <a:spAutoFit/>
          </a:bodyPr>
          <a:lstStyle/>
          <a:p>
            <a:r>
              <a:rPr lang="en-US" altLang="zh-CN" sz="2800" dirty="0">
                <a:solidFill>
                  <a:srgbClr val="C00000"/>
                </a:solidFill>
              </a:rPr>
              <a:t>combines</a:t>
            </a:r>
            <a:endParaRPr lang="zh-CN" altLang="en-US" sz="2800" dirty="0">
              <a:solidFill>
                <a:srgbClr val="C00000"/>
              </a:solidFill>
            </a:endParaRPr>
          </a:p>
        </p:txBody>
      </p:sp>
      <p:sp>
        <p:nvSpPr>
          <p:cNvPr id="4" name="文本框 3">
            <a:extLst>
              <a:ext uri="{FF2B5EF4-FFF2-40B4-BE49-F238E27FC236}">
                <a16:creationId xmlns="" xmlns:a16="http://schemas.microsoft.com/office/drawing/2014/main" id="{AC79684A-C325-4C49-B137-097CB396EE18}"/>
              </a:ext>
            </a:extLst>
          </p:cNvPr>
          <p:cNvSpPr txBox="1"/>
          <p:nvPr/>
        </p:nvSpPr>
        <p:spPr>
          <a:xfrm>
            <a:off x="6228184" y="2905780"/>
            <a:ext cx="1872208" cy="523220"/>
          </a:xfrm>
          <a:prstGeom prst="rect">
            <a:avLst/>
          </a:prstGeom>
          <a:noFill/>
        </p:spPr>
        <p:txBody>
          <a:bodyPr wrap="square" rtlCol="0">
            <a:spAutoFit/>
          </a:bodyPr>
          <a:lstStyle/>
          <a:p>
            <a:r>
              <a:rPr lang="en-US" altLang="zh-CN" sz="2800" dirty="0">
                <a:solidFill>
                  <a:srgbClr val="C00000"/>
                </a:solidFill>
              </a:rPr>
              <a:t>overcome</a:t>
            </a:r>
            <a:endParaRPr lang="zh-CN" altLang="en-US" sz="2800" dirty="0">
              <a:solidFill>
                <a:srgbClr val="C00000"/>
              </a:solidFill>
            </a:endParaRPr>
          </a:p>
        </p:txBody>
      </p:sp>
      <p:sp>
        <p:nvSpPr>
          <p:cNvPr id="5" name="文本框 4">
            <a:extLst>
              <a:ext uri="{FF2B5EF4-FFF2-40B4-BE49-F238E27FC236}">
                <a16:creationId xmlns="" xmlns:a16="http://schemas.microsoft.com/office/drawing/2014/main" id="{CC42E874-00C1-4954-A97C-556D050EAD60}"/>
              </a:ext>
            </a:extLst>
          </p:cNvPr>
          <p:cNvSpPr txBox="1"/>
          <p:nvPr/>
        </p:nvSpPr>
        <p:spPr>
          <a:xfrm>
            <a:off x="6804248" y="4365104"/>
            <a:ext cx="1872208" cy="523220"/>
          </a:xfrm>
          <a:prstGeom prst="rect">
            <a:avLst/>
          </a:prstGeom>
          <a:noFill/>
        </p:spPr>
        <p:txBody>
          <a:bodyPr wrap="square" rtlCol="0">
            <a:spAutoFit/>
          </a:bodyPr>
          <a:lstStyle/>
          <a:p>
            <a:r>
              <a:rPr lang="en-US" altLang="zh-CN" sz="2800" dirty="0">
                <a:solidFill>
                  <a:srgbClr val="C00000"/>
                </a:solidFill>
              </a:rPr>
              <a:t>deserves</a:t>
            </a:r>
            <a:endParaRPr lang="zh-CN" altLang="en-US" sz="2800" dirty="0">
              <a:solidFill>
                <a:srgbClr val="C00000"/>
              </a:solidFill>
            </a:endParaRPr>
          </a:p>
        </p:txBody>
      </p:sp>
      <p:sp>
        <p:nvSpPr>
          <p:cNvPr id="6" name="文本框 5">
            <a:extLst>
              <a:ext uri="{FF2B5EF4-FFF2-40B4-BE49-F238E27FC236}">
                <a16:creationId xmlns="" xmlns:a16="http://schemas.microsoft.com/office/drawing/2014/main" id="{00959A3F-CA06-47B7-A39A-D78886793E2B}"/>
              </a:ext>
            </a:extLst>
          </p:cNvPr>
          <p:cNvSpPr txBox="1"/>
          <p:nvPr/>
        </p:nvSpPr>
        <p:spPr>
          <a:xfrm>
            <a:off x="2555776" y="5085184"/>
            <a:ext cx="3024336" cy="523220"/>
          </a:xfrm>
          <a:prstGeom prst="rect">
            <a:avLst/>
          </a:prstGeom>
          <a:noFill/>
        </p:spPr>
        <p:txBody>
          <a:bodyPr wrap="square" rtlCol="0">
            <a:spAutoFit/>
          </a:bodyPr>
          <a:lstStyle/>
          <a:p>
            <a:r>
              <a:rPr lang="en-US" altLang="zh-CN" sz="2800" dirty="0">
                <a:solidFill>
                  <a:srgbClr val="C00000"/>
                </a:solidFill>
              </a:rPr>
              <a:t>for good measure</a:t>
            </a:r>
            <a:endParaRPr lang="zh-CN" altLang="en-US" sz="2800" dirty="0">
              <a:solidFill>
                <a:srgbClr val="C00000"/>
              </a:solidFill>
            </a:endParaRPr>
          </a:p>
        </p:txBody>
      </p:sp>
      <p:sp>
        <p:nvSpPr>
          <p:cNvPr id="7" name="文本框 6">
            <a:extLst>
              <a:ext uri="{FF2B5EF4-FFF2-40B4-BE49-F238E27FC236}">
                <a16:creationId xmlns="" xmlns:a16="http://schemas.microsoft.com/office/drawing/2014/main" id="{54BEF5D2-FF55-4D2B-AA7B-7A6750BDBA0C}"/>
              </a:ext>
            </a:extLst>
          </p:cNvPr>
          <p:cNvSpPr txBox="1"/>
          <p:nvPr/>
        </p:nvSpPr>
        <p:spPr>
          <a:xfrm>
            <a:off x="6736398" y="5089072"/>
            <a:ext cx="1954054" cy="523220"/>
          </a:xfrm>
          <a:prstGeom prst="rect">
            <a:avLst/>
          </a:prstGeom>
          <a:noFill/>
        </p:spPr>
        <p:txBody>
          <a:bodyPr wrap="square" rtlCol="0">
            <a:spAutoFit/>
          </a:bodyPr>
          <a:lstStyle/>
          <a:p>
            <a:r>
              <a:rPr lang="en-US" altLang="zh-CN" sz="2800" dirty="0">
                <a:solidFill>
                  <a:srgbClr val="C00000"/>
                </a:solidFill>
              </a:rPr>
              <a:t>guarantee</a:t>
            </a:r>
            <a:endParaRPr lang="zh-CN" altLang="en-US" sz="2800" dirty="0">
              <a:solidFill>
                <a:srgbClr val="C00000"/>
              </a:solidFill>
            </a:endParaRPr>
          </a:p>
        </p:txBody>
      </p:sp>
    </p:spTree>
    <p:extLst>
      <p:ext uri="{BB962C8B-B14F-4D97-AF65-F5344CB8AC3E}">
        <p14:creationId xmlns:p14="http://schemas.microsoft.com/office/powerpoint/2010/main" val="328157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556792"/>
            <a:ext cx="8208912" cy="3539430"/>
          </a:xfrm>
          <a:prstGeom prst="rect">
            <a:avLst/>
          </a:prstGeom>
          <a:noFill/>
          <a:ln w="38100">
            <a:solidFill>
              <a:schemeClr val="accent2"/>
            </a:solidFill>
            <a:prstDash val="sysDot"/>
          </a:ln>
        </p:spPr>
        <p:txBody>
          <a:bodyPr wrap="square" rtlCol="0">
            <a:spAutoFit/>
          </a:bodyPr>
          <a:lstStyle/>
          <a:p>
            <a:r>
              <a:rPr lang="en-US" altLang="zh-CN" sz="3200" dirty="0"/>
              <a:t>Q1: What’s the similarity between </a:t>
            </a:r>
            <a:r>
              <a:rPr lang="en-US" altLang="zh-CN" sz="3200" i="1" dirty="0"/>
              <a:t>Yellow River Piano Concerto</a:t>
            </a:r>
            <a:r>
              <a:rPr lang="en-US" altLang="zh-CN" sz="3200" dirty="0"/>
              <a:t> and the </a:t>
            </a:r>
            <a:r>
              <a:rPr lang="en-US" altLang="zh-CN" sz="3200" dirty="0" smtClean="0"/>
              <a:t>violin concerto </a:t>
            </a:r>
            <a:r>
              <a:rPr lang="en-US" altLang="zh-CN" sz="3200" i="1" dirty="0"/>
              <a:t>Butterfly Lovers</a:t>
            </a:r>
            <a:r>
              <a:rPr lang="en-US" altLang="zh-CN" sz="3200" dirty="0"/>
              <a:t>?</a:t>
            </a:r>
          </a:p>
          <a:p>
            <a:endParaRPr lang="en-US" altLang="zh-CN" sz="3200" dirty="0" smtClean="0"/>
          </a:p>
          <a:p>
            <a:endParaRPr lang="en-US" altLang="zh-CN" sz="3200" dirty="0"/>
          </a:p>
          <a:p>
            <a:r>
              <a:rPr lang="en-US" altLang="zh-CN" sz="3200" dirty="0" smtClean="0"/>
              <a:t>Q2</a:t>
            </a:r>
            <a:r>
              <a:rPr lang="en-US" altLang="zh-CN" sz="3200" dirty="0"/>
              <a:t>: What does </a:t>
            </a:r>
            <a:r>
              <a:rPr lang="en-US" altLang="zh-CN" sz="3200" i="1" dirty="0"/>
              <a:t>Yellow River Piano Concerto </a:t>
            </a:r>
            <a:r>
              <a:rPr lang="en-US" altLang="zh-CN" sz="3200" dirty="0"/>
              <a:t>tell us?</a:t>
            </a:r>
          </a:p>
        </p:txBody>
      </p:sp>
      <p:sp>
        <p:nvSpPr>
          <p:cNvPr id="3" name="TextBox 2"/>
          <p:cNvSpPr txBox="1"/>
          <p:nvPr/>
        </p:nvSpPr>
        <p:spPr>
          <a:xfrm>
            <a:off x="539552" y="548680"/>
            <a:ext cx="2952328" cy="707886"/>
          </a:xfrm>
          <a:prstGeom prst="rect">
            <a:avLst/>
          </a:prstGeom>
          <a:noFill/>
        </p:spPr>
        <p:txBody>
          <a:bodyPr wrap="square" rtlCol="0">
            <a:spAutoFit/>
          </a:bodyPr>
          <a:lstStyle/>
          <a:p>
            <a:r>
              <a:rPr lang="en-US" altLang="zh-CN" sz="4000" dirty="0" smtClean="0">
                <a:solidFill>
                  <a:schemeClr val="accent4">
                    <a:lumMod val="75000"/>
                  </a:schemeClr>
                </a:solidFill>
                <a:latin typeface="Footlight MT Light" pitchFamily="18" charset="0"/>
              </a:rPr>
              <a:t>Questions</a:t>
            </a:r>
            <a:endParaRPr lang="zh-CN" altLang="en-US" sz="4000" dirty="0">
              <a:solidFill>
                <a:schemeClr val="accent4">
                  <a:lumMod val="75000"/>
                </a:schemeClr>
              </a:solidFill>
              <a:latin typeface="Footlight MT Light" pitchFamily="18" charset="0"/>
            </a:endParaRPr>
          </a:p>
        </p:txBody>
      </p:sp>
    </p:spTree>
    <p:extLst>
      <p:ext uri="{BB962C8B-B14F-4D97-AF65-F5344CB8AC3E}">
        <p14:creationId xmlns:p14="http://schemas.microsoft.com/office/powerpoint/2010/main" val="40860195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556792"/>
            <a:ext cx="8208912" cy="3539430"/>
          </a:xfrm>
          <a:prstGeom prst="rect">
            <a:avLst/>
          </a:prstGeom>
          <a:noFill/>
          <a:ln w="38100">
            <a:solidFill>
              <a:schemeClr val="accent2"/>
            </a:solidFill>
            <a:prstDash val="sysDot"/>
          </a:ln>
        </p:spPr>
        <p:txBody>
          <a:bodyPr wrap="square" rtlCol="0">
            <a:spAutoFit/>
          </a:bodyPr>
          <a:lstStyle/>
          <a:p>
            <a:r>
              <a:rPr lang="en-US" altLang="zh-CN" sz="3200" dirty="0" smtClean="0"/>
              <a:t>Q1</a:t>
            </a:r>
            <a:r>
              <a:rPr lang="en-US" altLang="zh-CN" sz="3200" dirty="0" smtClean="0"/>
              <a:t>: They </a:t>
            </a:r>
            <a:r>
              <a:rPr lang="en-US" altLang="zh-CN" sz="3200" dirty="0" smtClean="0"/>
              <a:t>both combine Chinese and Western musical elements and are well received across the world.</a:t>
            </a:r>
          </a:p>
          <a:p>
            <a:endParaRPr lang="en-US" altLang="zh-CN" sz="3200" dirty="0"/>
          </a:p>
          <a:p>
            <a:r>
              <a:rPr lang="en-US" altLang="zh-CN" sz="3200" dirty="0" smtClean="0"/>
              <a:t>Q2</a:t>
            </a:r>
            <a:r>
              <a:rPr lang="en-US" altLang="zh-CN" sz="3200" dirty="0" smtClean="0"/>
              <a:t>: It </a:t>
            </a:r>
            <a:r>
              <a:rPr lang="en-US" altLang="zh-CN" sz="3200" dirty="0" smtClean="0"/>
              <a:t>tells us how we Chinese people, led by the Communist Party of China, fought to overcome the Japanese invaders.</a:t>
            </a:r>
            <a:endParaRPr lang="en-US" altLang="zh-CN" sz="3200" dirty="0"/>
          </a:p>
        </p:txBody>
      </p:sp>
      <p:sp>
        <p:nvSpPr>
          <p:cNvPr id="3" name="TextBox 2"/>
          <p:cNvSpPr txBox="1"/>
          <p:nvPr/>
        </p:nvSpPr>
        <p:spPr>
          <a:xfrm>
            <a:off x="539552" y="548680"/>
            <a:ext cx="3888432" cy="707886"/>
          </a:xfrm>
          <a:prstGeom prst="rect">
            <a:avLst/>
          </a:prstGeom>
          <a:noFill/>
        </p:spPr>
        <p:txBody>
          <a:bodyPr wrap="square" rtlCol="0">
            <a:spAutoFit/>
          </a:bodyPr>
          <a:lstStyle/>
          <a:p>
            <a:r>
              <a:rPr lang="en-US" altLang="zh-CN" sz="4000" dirty="0" smtClean="0">
                <a:solidFill>
                  <a:schemeClr val="accent4">
                    <a:lumMod val="75000"/>
                  </a:schemeClr>
                </a:solidFill>
                <a:latin typeface="Footlight MT Light" pitchFamily="18" charset="0"/>
              </a:rPr>
              <a:t>Possible answer</a:t>
            </a:r>
            <a:endParaRPr lang="zh-CN" altLang="en-US" sz="4000" dirty="0">
              <a:solidFill>
                <a:schemeClr val="accent4">
                  <a:lumMod val="75000"/>
                </a:schemeClr>
              </a:solidFill>
              <a:latin typeface="Footlight MT Light" pitchFamily="18" charset="0"/>
            </a:endParaRPr>
          </a:p>
        </p:txBody>
      </p:sp>
    </p:spTree>
    <p:extLst>
      <p:ext uri="{BB962C8B-B14F-4D97-AF65-F5344CB8AC3E}">
        <p14:creationId xmlns:p14="http://schemas.microsoft.com/office/powerpoint/2010/main" val="3888547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Users\User\AppData\Roaming\Tencent\Users\503182750\QQ\WinTemp\RichOle\(ZZU3B@}`ZJZ5MZ[SBRO{M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89" y="1592878"/>
            <a:ext cx="8782050" cy="486727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 xmlns:a16="http://schemas.microsoft.com/office/drawing/2014/main" id="{44009CAA-200B-4259-97CB-23651800BEBB}"/>
              </a:ext>
            </a:extLst>
          </p:cNvPr>
          <p:cNvSpPr/>
          <p:nvPr/>
        </p:nvSpPr>
        <p:spPr>
          <a:xfrm>
            <a:off x="290426" y="260648"/>
            <a:ext cx="832485" cy="706755"/>
          </a:xfrm>
          <a:prstGeom prst="rect">
            <a:avLst/>
          </a:prstGeom>
          <a:noFill/>
          <a:ln>
            <a:noFill/>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1">
                <a:ln w="22225">
                  <a:solidFill>
                    <a:schemeClr val="accent2"/>
                  </a:solidFill>
                  <a:prstDash val="solid"/>
                </a:ln>
                <a:solidFill>
                  <a:srgbClr val="007833"/>
                </a:solidFill>
                <a:effectLst/>
                <a:uLnTx/>
                <a:uFillTx/>
                <a:latin typeface="Arial" panose="020B0604020202020204" pitchFamily="34" charset="0"/>
                <a:ea typeface="宋体" panose="02010600030101010101" pitchFamily="2" charset="-122"/>
                <a:cs typeface="+mn-cs"/>
              </a:rPr>
              <a:t>B2</a:t>
            </a:r>
          </a:p>
        </p:txBody>
      </p:sp>
      <p:sp>
        <p:nvSpPr>
          <p:cNvPr id="3" name="平行四边形 1">
            <a:extLst>
              <a:ext uri="{FF2B5EF4-FFF2-40B4-BE49-F238E27FC236}">
                <a16:creationId xmlns="" xmlns:a16="http://schemas.microsoft.com/office/drawing/2014/main" id="{C6EF1A7B-6019-466E-8586-A8ADACA66A6F}"/>
              </a:ext>
            </a:extLst>
          </p:cNvPr>
          <p:cNvSpPr/>
          <p:nvPr/>
        </p:nvSpPr>
        <p:spPr>
          <a:xfrm>
            <a:off x="899475" y="260648"/>
            <a:ext cx="7931239" cy="1332230"/>
          </a:xfrm>
          <a:prstGeom prst="parallelogram">
            <a:avLst>
              <a:gd name="adj" fmla="val 24996"/>
            </a:avLst>
          </a:prstGeom>
          <a:solidFill>
            <a:schemeClr val="accent4">
              <a:lumMod val="60000"/>
              <a:lumOff val="40000"/>
            </a:schemeClr>
          </a:solidFill>
          <a:ln w="9525">
            <a:noFill/>
          </a:ln>
        </p:spPr>
        <p:txBody>
          <a:bodyPr anchor="ctr"/>
          <a:lstStyle/>
          <a:p>
            <a:pPr algn="ctr"/>
            <a:endParaRPr lang="zh-CN" altLang="en-US" b="1" dirty="0">
              <a:solidFill>
                <a:schemeClr val="accent3"/>
              </a:solidFill>
              <a:latin typeface="宋体" panose="02010600030101010101" pitchFamily="2" charset="-122"/>
              <a:ea typeface="宋体" panose="02010600030101010101" pitchFamily="2" charset="-122"/>
              <a:sym typeface="宋体" panose="02010600030101010101" pitchFamily="2" charset="-122"/>
            </a:endParaRPr>
          </a:p>
        </p:txBody>
      </p:sp>
      <p:sp>
        <p:nvSpPr>
          <p:cNvPr id="4" name="文本框 3">
            <a:extLst>
              <a:ext uri="{FF2B5EF4-FFF2-40B4-BE49-F238E27FC236}">
                <a16:creationId xmlns="" xmlns:a16="http://schemas.microsoft.com/office/drawing/2014/main" id="{AC63D9C6-A8FB-42B0-8A19-71FE2937D0E9}"/>
              </a:ext>
            </a:extLst>
          </p:cNvPr>
          <p:cNvSpPr txBox="1"/>
          <p:nvPr/>
        </p:nvSpPr>
        <p:spPr>
          <a:xfrm>
            <a:off x="1312822" y="442261"/>
            <a:ext cx="7341266" cy="1015663"/>
          </a:xfrm>
          <a:prstGeom prst="rect">
            <a:avLst/>
          </a:prstGeom>
          <a:noFill/>
        </p:spPr>
        <p:txBody>
          <a:bodyPr wrap="square" rtlCol="0">
            <a:spAutoFit/>
          </a:bodyPr>
          <a:lstStyle/>
          <a:p>
            <a:r>
              <a:rPr lang="en-US" altLang="zh-CN" sz="2000" dirty="0"/>
              <a:t>The</a:t>
            </a:r>
            <a:r>
              <a:rPr lang="zh-CN" altLang="en-US" sz="2000" dirty="0"/>
              <a:t> </a:t>
            </a:r>
            <a:r>
              <a:rPr lang="en-US" altLang="zh-CN" sz="2000" dirty="0"/>
              <a:t>emails</a:t>
            </a:r>
            <a:r>
              <a:rPr lang="zh-CN" altLang="en-US" sz="2000" dirty="0"/>
              <a:t> </a:t>
            </a:r>
            <a:r>
              <a:rPr lang="en-US" altLang="zh-CN" sz="2000" dirty="0"/>
              <a:t>use</a:t>
            </a:r>
            <a:r>
              <a:rPr lang="zh-CN" altLang="en-US" sz="2000" dirty="0"/>
              <a:t> </a:t>
            </a:r>
            <a:r>
              <a:rPr lang="en-US" altLang="zh-CN" sz="2000" dirty="0"/>
              <a:t>some</a:t>
            </a:r>
            <a:r>
              <a:rPr lang="zh-CN" altLang="en-US" sz="2000" dirty="0"/>
              <a:t> </a:t>
            </a:r>
            <a:r>
              <a:rPr lang="en-US" altLang="zh-CN" sz="2000" dirty="0"/>
              <a:t>music-related</a:t>
            </a:r>
            <a:r>
              <a:rPr lang="zh-CN" altLang="en-US" sz="2000" dirty="0"/>
              <a:t> </a:t>
            </a:r>
            <a:r>
              <a:rPr lang="en-US" altLang="zh-CN" sz="2000" dirty="0"/>
              <a:t>vocabulary.</a:t>
            </a:r>
            <a:r>
              <a:rPr lang="zh-CN" altLang="en-US" sz="2000" dirty="0"/>
              <a:t> </a:t>
            </a:r>
            <a:r>
              <a:rPr lang="en-US" altLang="zh-CN" sz="2000" dirty="0"/>
              <a:t>Find</a:t>
            </a:r>
            <a:r>
              <a:rPr lang="zh-CN" altLang="en-US" sz="2000" dirty="0"/>
              <a:t> </a:t>
            </a:r>
            <a:r>
              <a:rPr lang="en-US" altLang="zh-CN" sz="2000" dirty="0"/>
              <a:t>the</a:t>
            </a:r>
            <a:r>
              <a:rPr lang="zh-CN" altLang="en-US" sz="2000" dirty="0"/>
              <a:t> </a:t>
            </a:r>
            <a:r>
              <a:rPr lang="en-US" altLang="zh-CN" sz="2000" dirty="0"/>
              <a:t>words</a:t>
            </a:r>
            <a:r>
              <a:rPr lang="zh-CN" altLang="en-US" sz="2000" dirty="0"/>
              <a:t> </a:t>
            </a:r>
            <a:r>
              <a:rPr lang="en-US" altLang="zh-CN" sz="2000" dirty="0"/>
              <a:t>in</a:t>
            </a:r>
            <a:r>
              <a:rPr lang="zh-CN" altLang="en-US" sz="2000" dirty="0"/>
              <a:t> </a:t>
            </a:r>
            <a:r>
              <a:rPr lang="en-US" altLang="zh-CN" sz="2000" dirty="0"/>
              <a:t>the</a:t>
            </a:r>
            <a:r>
              <a:rPr lang="zh-CN" altLang="en-US" sz="2000" dirty="0"/>
              <a:t> </a:t>
            </a:r>
            <a:r>
              <a:rPr lang="en-US" altLang="zh-CN" sz="2000" dirty="0"/>
              <a:t>emails</a:t>
            </a:r>
            <a:r>
              <a:rPr lang="zh-CN" altLang="en-US" sz="2000" dirty="0"/>
              <a:t> </a:t>
            </a:r>
            <a:r>
              <a:rPr lang="en-US" altLang="zh-CN" sz="2000" dirty="0"/>
              <a:t>and</a:t>
            </a:r>
            <a:r>
              <a:rPr lang="zh-CN" altLang="en-US" sz="2000" dirty="0"/>
              <a:t> </a:t>
            </a:r>
            <a:r>
              <a:rPr lang="en-US" altLang="zh-CN" sz="2000" dirty="0"/>
              <a:t>think of more on your own. Complete the chart with as many music-related words as you can.</a:t>
            </a:r>
            <a:endParaRPr lang="zh-CN" altLang="en-US" sz="2000" dirty="0"/>
          </a:p>
        </p:txBody>
      </p:sp>
      <p:sp>
        <p:nvSpPr>
          <p:cNvPr id="9" name="文本框 8">
            <a:extLst>
              <a:ext uri="{FF2B5EF4-FFF2-40B4-BE49-F238E27FC236}">
                <a16:creationId xmlns="" xmlns:a16="http://schemas.microsoft.com/office/drawing/2014/main" id="{BFFCF9CB-9F37-4CC4-AFAC-1954778B9758}"/>
              </a:ext>
            </a:extLst>
          </p:cNvPr>
          <p:cNvSpPr txBox="1"/>
          <p:nvPr/>
        </p:nvSpPr>
        <p:spPr>
          <a:xfrm>
            <a:off x="683568" y="2158647"/>
            <a:ext cx="2166934" cy="923330"/>
          </a:xfrm>
          <a:prstGeom prst="rect">
            <a:avLst/>
          </a:prstGeom>
          <a:noFill/>
        </p:spPr>
        <p:txBody>
          <a:bodyPr wrap="square" rtlCol="0">
            <a:spAutoFit/>
          </a:bodyPr>
          <a:lstStyle/>
          <a:p>
            <a:r>
              <a:rPr lang="en-US" altLang="zh-CN" dirty="0">
                <a:solidFill>
                  <a:srgbClr val="C00000"/>
                </a:solidFill>
              </a:rPr>
              <a:t>opera, country, the blues, folk, classical, jazz, pop</a:t>
            </a:r>
            <a:endParaRPr lang="zh-CN" altLang="en-US" dirty="0">
              <a:solidFill>
                <a:srgbClr val="C00000"/>
              </a:solidFill>
            </a:endParaRPr>
          </a:p>
        </p:txBody>
      </p:sp>
      <p:sp>
        <p:nvSpPr>
          <p:cNvPr id="12" name="文本框 11">
            <a:extLst>
              <a:ext uri="{FF2B5EF4-FFF2-40B4-BE49-F238E27FC236}">
                <a16:creationId xmlns="" xmlns:a16="http://schemas.microsoft.com/office/drawing/2014/main" id="{0D84B307-0BC5-4573-84B3-116B5CAD92D5}"/>
              </a:ext>
            </a:extLst>
          </p:cNvPr>
          <p:cNvSpPr txBox="1"/>
          <p:nvPr/>
        </p:nvSpPr>
        <p:spPr>
          <a:xfrm>
            <a:off x="6372200" y="2176447"/>
            <a:ext cx="2022918" cy="646331"/>
          </a:xfrm>
          <a:prstGeom prst="rect">
            <a:avLst/>
          </a:prstGeom>
          <a:noFill/>
        </p:spPr>
        <p:txBody>
          <a:bodyPr wrap="square" rtlCol="0">
            <a:spAutoFit/>
          </a:bodyPr>
          <a:lstStyle/>
          <a:p>
            <a:r>
              <a:rPr lang="en-US" altLang="zh-CN" dirty="0">
                <a:solidFill>
                  <a:srgbClr val="C00000"/>
                </a:solidFill>
              </a:rPr>
              <a:t>violin, guitar, piano, cello, </a:t>
            </a:r>
            <a:r>
              <a:rPr lang="en-US" altLang="zh-CN" i="1" dirty="0">
                <a:solidFill>
                  <a:srgbClr val="C00000"/>
                </a:solidFill>
              </a:rPr>
              <a:t>erhu</a:t>
            </a:r>
            <a:endParaRPr lang="zh-CN" altLang="en-US" i="1" dirty="0">
              <a:solidFill>
                <a:srgbClr val="C00000"/>
              </a:solidFill>
            </a:endParaRPr>
          </a:p>
        </p:txBody>
      </p:sp>
      <p:sp>
        <p:nvSpPr>
          <p:cNvPr id="14" name="文本框 13">
            <a:extLst>
              <a:ext uri="{FF2B5EF4-FFF2-40B4-BE49-F238E27FC236}">
                <a16:creationId xmlns="" xmlns:a16="http://schemas.microsoft.com/office/drawing/2014/main" id="{34F041ED-7D7F-4F21-BB97-38D651669D8B}"/>
              </a:ext>
            </a:extLst>
          </p:cNvPr>
          <p:cNvSpPr txBox="1"/>
          <p:nvPr/>
        </p:nvSpPr>
        <p:spPr>
          <a:xfrm>
            <a:off x="1000025" y="4725144"/>
            <a:ext cx="1878902" cy="646331"/>
          </a:xfrm>
          <a:prstGeom prst="rect">
            <a:avLst/>
          </a:prstGeom>
          <a:noFill/>
        </p:spPr>
        <p:txBody>
          <a:bodyPr wrap="square" rtlCol="0">
            <a:spAutoFit/>
          </a:bodyPr>
          <a:lstStyle/>
          <a:p>
            <a:r>
              <a:rPr lang="en-US" altLang="zh-CN" dirty="0">
                <a:solidFill>
                  <a:srgbClr val="C00000"/>
                </a:solidFill>
              </a:rPr>
              <a:t>conductor,singer,</a:t>
            </a:r>
          </a:p>
          <a:p>
            <a:r>
              <a:rPr lang="en-US" altLang="zh-CN" dirty="0">
                <a:solidFill>
                  <a:srgbClr val="C00000"/>
                </a:solidFill>
              </a:rPr>
              <a:t>pianist, violinist</a:t>
            </a:r>
            <a:endParaRPr lang="zh-CN" altLang="en-US" dirty="0">
              <a:solidFill>
                <a:srgbClr val="C00000"/>
              </a:solidFill>
            </a:endParaRPr>
          </a:p>
        </p:txBody>
      </p:sp>
      <p:sp>
        <p:nvSpPr>
          <p:cNvPr id="15" name="文本框 14">
            <a:extLst>
              <a:ext uri="{FF2B5EF4-FFF2-40B4-BE49-F238E27FC236}">
                <a16:creationId xmlns="" xmlns:a16="http://schemas.microsoft.com/office/drawing/2014/main" id="{2135671B-8E04-4DC5-BB00-0D96122B334E}"/>
              </a:ext>
            </a:extLst>
          </p:cNvPr>
          <p:cNvSpPr txBox="1"/>
          <p:nvPr/>
        </p:nvSpPr>
        <p:spPr>
          <a:xfrm>
            <a:off x="6631170" y="4941168"/>
            <a:ext cx="2022918" cy="646331"/>
          </a:xfrm>
          <a:prstGeom prst="rect">
            <a:avLst/>
          </a:prstGeom>
          <a:noFill/>
        </p:spPr>
        <p:txBody>
          <a:bodyPr wrap="square" rtlCol="0">
            <a:spAutoFit/>
          </a:bodyPr>
          <a:lstStyle/>
          <a:p>
            <a:r>
              <a:rPr lang="en-US" altLang="zh-CN" dirty="0">
                <a:solidFill>
                  <a:srgbClr val="C00000"/>
                </a:solidFill>
              </a:rPr>
              <a:t>composer, songwriter</a:t>
            </a:r>
            <a:endParaRPr lang="zh-CN" altLang="en-US" dirty="0">
              <a:solidFill>
                <a:srgbClr val="C00000"/>
              </a:solidFill>
            </a:endParaRPr>
          </a:p>
        </p:txBody>
      </p:sp>
    </p:spTree>
    <p:extLst>
      <p:ext uri="{BB962C8B-B14F-4D97-AF65-F5344CB8AC3E}">
        <p14:creationId xmlns:p14="http://schemas.microsoft.com/office/powerpoint/2010/main" val="152659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3" name="矩形 12"/>
          <p:cNvSpPr/>
          <p:nvPr/>
        </p:nvSpPr>
        <p:spPr>
          <a:xfrm>
            <a:off x="206056" y="292735"/>
            <a:ext cx="832485" cy="706755"/>
          </a:xfrm>
          <a:prstGeom prst="rect">
            <a:avLst/>
          </a:prstGeom>
          <a:noFill/>
          <a:ln>
            <a:noFill/>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1">
                <a:ln w="22225">
                  <a:solidFill>
                    <a:schemeClr val="accent2"/>
                  </a:solidFill>
                  <a:prstDash val="solid"/>
                </a:ln>
                <a:solidFill>
                  <a:srgbClr val="007833"/>
                </a:solidFill>
                <a:effectLst/>
                <a:uLnTx/>
                <a:uFillTx/>
                <a:latin typeface="Arial" panose="020B0604020202020204" pitchFamily="34" charset="0"/>
                <a:ea typeface="宋体" panose="02010600030101010101" pitchFamily="2" charset="-122"/>
                <a:cs typeface="+mn-cs"/>
              </a:rPr>
              <a:t>B3</a:t>
            </a:r>
          </a:p>
        </p:txBody>
      </p:sp>
      <p:sp>
        <p:nvSpPr>
          <p:cNvPr id="9" name="平行四边形 1">
            <a:extLst>
              <a:ext uri="{FF2B5EF4-FFF2-40B4-BE49-F238E27FC236}">
                <a16:creationId xmlns="" xmlns:a16="http://schemas.microsoft.com/office/drawing/2014/main" id="{60F1E6DB-B03D-4875-A29E-A0B07659125D}"/>
              </a:ext>
            </a:extLst>
          </p:cNvPr>
          <p:cNvSpPr/>
          <p:nvPr/>
        </p:nvSpPr>
        <p:spPr>
          <a:xfrm>
            <a:off x="724941" y="404664"/>
            <a:ext cx="7694118" cy="1962259"/>
          </a:xfrm>
          <a:prstGeom prst="parallelogram">
            <a:avLst>
              <a:gd name="adj" fmla="val 24996"/>
            </a:avLst>
          </a:prstGeom>
          <a:solidFill>
            <a:schemeClr val="accent4">
              <a:lumMod val="60000"/>
              <a:lumOff val="40000"/>
            </a:schemeClr>
          </a:solidFill>
          <a:ln w="9525">
            <a:noFill/>
          </a:ln>
        </p:spPr>
        <p:txBody>
          <a:bodyPr anchor="ctr"/>
          <a:lstStyle/>
          <a:p>
            <a:pPr algn="ctr"/>
            <a:endParaRPr lang="zh-CN" altLang="en-US" b="1" dirty="0">
              <a:solidFill>
                <a:schemeClr val="accent3"/>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文本框 5">
            <a:extLst>
              <a:ext uri="{FF2B5EF4-FFF2-40B4-BE49-F238E27FC236}">
                <a16:creationId xmlns="" xmlns:a16="http://schemas.microsoft.com/office/drawing/2014/main" id="{ACB7E603-0CA0-4997-8CDF-2044F14DF1F3}"/>
              </a:ext>
            </a:extLst>
          </p:cNvPr>
          <p:cNvSpPr txBox="1"/>
          <p:nvPr/>
        </p:nvSpPr>
        <p:spPr>
          <a:xfrm>
            <a:off x="1295636" y="600963"/>
            <a:ext cx="6732748" cy="1569660"/>
          </a:xfrm>
          <a:prstGeom prst="rect">
            <a:avLst/>
          </a:prstGeom>
          <a:noFill/>
        </p:spPr>
        <p:txBody>
          <a:bodyPr wrap="square">
            <a:spAutoFit/>
          </a:bodyPr>
          <a:lstStyle/>
          <a:p>
            <a:r>
              <a:rPr lang="en-US" altLang="zh-CN" sz="2400" noProof="1">
                <a:latin typeface="Times New Roman" panose="02020603050405020304" pitchFamily="18" charset="0"/>
                <a:cs typeface="Times New Roman" panose="02020603050405020304" pitchFamily="18" charset="0"/>
                <a:sym typeface="宋体" panose="02010600030101010101" pitchFamily="2" charset="-122"/>
              </a:rPr>
              <a:t>With personification, a thing is described like a human being. This way, the description becomes more vivid and interesting, enabling the reader to look at the thing in a new and </a:t>
            </a:r>
            <a:r>
              <a:rPr lang="en-US" altLang="zh-CN" sz="2400" noProof="1" smtClean="0">
                <a:latin typeface="Times New Roman" panose="02020603050405020304" pitchFamily="18" charset="0"/>
                <a:cs typeface="Times New Roman" panose="02020603050405020304" pitchFamily="18" charset="0"/>
                <a:sym typeface="宋体" panose="02010600030101010101" pitchFamily="2" charset="-122"/>
              </a:rPr>
              <a:t>different </a:t>
            </a:r>
            <a:r>
              <a:rPr lang="en-US" altLang="zh-CN" sz="2400" noProof="1">
                <a:latin typeface="Times New Roman" panose="02020603050405020304" pitchFamily="18" charset="0"/>
                <a:cs typeface="Times New Roman" panose="02020603050405020304" pitchFamily="18" charset="0"/>
                <a:sym typeface="宋体" panose="02010600030101010101" pitchFamily="2" charset="-122"/>
              </a:rPr>
              <a:t>way.</a:t>
            </a:r>
          </a:p>
        </p:txBody>
      </p:sp>
      <p:sp>
        <p:nvSpPr>
          <p:cNvPr id="7" name="矩形 6">
            <a:extLst>
              <a:ext uri="{FF2B5EF4-FFF2-40B4-BE49-F238E27FC236}">
                <a16:creationId xmlns="" xmlns:a16="http://schemas.microsoft.com/office/drawing/2014/main" id="{37709277-4B46-41A0-B8C7-68668F282DF7}"/>
              </a:ext>
            </a:extLst>
          </p:cNvPr>
          <p:cNvSpPr/>
          <p:nvPr/>
        </p:nvSpPr>
        <p:spPr bwMode="auto">
          <a:xfrm>
            <a:off x="899592" y="3068960"/>
            <a:ext cx="7128792" cy="2088232"/>
          </a:xfrm>
          <a:prstGeom prst="rect">
            <a:avLst/>
          </a:prstGeom>
          <a:solidFill>
            <a:schemeClr val="bg1">
              <a:lumMod val="95000"/>
            </a:schemeClr>
          </a:solidFill>
          <a:ln>
            <a:noFill/>
          </a:ln>
        </p:spPr>
        <p:txBody>
          <a:bodyPr rtlCol="0" anchor="ct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8" name="文本框 7">
            <a:extLst>
              <a:ext uri="{FF2B5EF4-FFF2-40B4-BE49-F238E27FC236}">
                <a16:creationId xmlns="" xmlns:a16="http://schemas.microsoft.com/office/drawing/2014/main" id="{A2633CC3-EC0E-48DB-AE5A-FE9E565BC1F1}"/>
              </a:ext>
            </a:extLst>
          </p:cNvPr>
          <p:cNvSpPr txBox="1"/>
          <p:nvPr/>
        </p:nvSpPr>
        <p:spPr>
          <a:xfrm>
            <a:off x="1038541" y="3284056"/>
            <a:ext cx="7061851" cy="1815882"/>
          </a:xfrm>
          <a:prstGeom prst="rect">
            <a:avLst/>
          </a:prstGeom>
          <a:noFill/>
        </p:spPr>
        <p:txBody>
          <a:bodyPr wrap="square">
            <a:spAutoFit/>
          </a:bodyPr>
          <a:lstStyle/>
          <a:p>
            <a:r>
              <a:rPr lang="en-US" altLang="zh-CN" sz="2800" noProof="1">
                <a:latin typeface="Times New Roman" panose="02020603050405020304" pitchFamily="18" charset="0"/>
                <a:cs typeface="Times New Roman" panose="02020603050405020304" pitchFamily="18" charset="0"/>
                <a:sym typeface="宋体" panose="02010600030101010101" pitchFamily="2" charset="-122"/>
              </a:rPr>
              <a:t>Alice uses personification when she describes the violin concerto </a:t>
            </a:r>
            <a:r>
              <a:rPr lang="en-US" altLang="zh-CN" sz="2800" i="1" noProof="1">
                <a:latin typeface="Times New Roman" panose="02020603050405020304" pitchFamily="18" charset="0"/>
                <a:cs typeface="Times New Roman" panose="02020603050405020304" pitchFamily="18" charset="0"/>
                <a:sym typeface="宋体" panose="02010600030101010101" pitchFamily="2" charset="-122"/>
              </a:rPr>
              <a:t>Butterfly Lovers</a:t>
            </a:r>
            <a:r>
              <a:rPr lang="en-US" altLang="zh-CN" sz="2800" noProof="1">
                <a:latin typeface="Times New Roman" panose="02020603050405020304" pitchFamily="18" charset="0"/>
                <a:cs typeface="Times New Roman" panose="02020603050405020304" pitchFamily="18" charset="0"/>
                <a:sym typeface="宋体" panose="02010600030101010101" pitchFamily="2" charset="-122"/>
              </a:rPr>
              <a:t>. Find the sentence and describe your favorite piece of music using personification.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平行四边形 1">
            <a:extLst>
              <a:ext uri="{FF2B5EF4-FFF2-40B4-BE49-F238E27FC236}">
                <a16:creationId xmlns="" xmlns:a16="http://schemas.microsoft.com/office/drawing/2014/main" id="{65865776-F2B2-410F-A0EB-861122B9884C}"/>
              </a:ext>
            </a:extLst>
          </p:cNvPr>
          <p:cNvSpPr/>
          <p:nvPr/>
        </p:nvSpPr>
        <p:spPr>
          <a:xfrm>
            <a:off x="694694" y="550387"/>
            <a:ext cx="7754612" cy="1080120"/>
          </a:xfrm>
          <a:prstGeom prst="parallelogram">
            <a:avLst>
              <a:gd name="adj" fmla="val 24996"/>
            </a:avLst>
          </a:prstGeom>
          <a:solidFill>
            <a:schemeClr val="accent4">
              <a:lumMod val="60000"/>
              <a:lumOff val="40000"/>
            </a:schemeClr>
          </a:solidFill>
          <a:ln w="9525">
            <a:noFill/>
          </a:ln>
        </p:spPr>
        <p:txBody>
          <a:bodyPr anchor="ctr"/>
          <a:lstStyle/>
          <a:p>
            <a:pPr algn="ctr"/>
            <a:endParaRPr lang="zh-CN" altLang="en-US" b="1" dirty="0">
              <a:solidFill>
                <a:schemeClr val="accent3"/>
              </a:solidFill>
              <a:latin typeface="宋体" panose="02010600030101010101" pitchFamily="2" charset="-122"/>
              <a:ea typeface="宋体" panose="02010600030101010101" pitchFamily="2" charset="-122"/>
              <a:sym typeface="宋体" panose="02010600030101010101" pitchFamily="2" charset="-122"/>
            </a:endParaRPr>
          </a:p>
        </p:txBody>
      </p:sp>
      <p:sp>
        <p:nvSpPr>
          <p:cNvPr id="3" name="文本框 2">
            <a:extLst>
              <a:ext uri="{FF2B5EF4-FFF2-40B4-BE49-F238E27FC236}">
                <a16:creationId xmlns="" xmlns:a16="http://schemas.microsoft.com/office/drawing/2014/main" id="{059B6ED8-F279-4E33-8AC0-E417560C994A}"/>
              </a:ext>
            </a:extLst>
          </p:cNvPr>
          <p:cNvSpPr txBox="1"/>
          <p:nvPr/>
        </p:nvSpPr>
        <p:spPr>
          <a:xfrm>
            <a:off x="1115616" y="613393"/>
            <a:ext cx="6768752" cy="584775"/>
          </a:xfrm>
          <a:prstGeom prst="rect">
            <a:avLst/>
          </a:prstGeom>
          <a:no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The sentence </a:t>
            </a:r>
            <a:r>
              <a:rPr lang="en-US" altLang="zh-CN" sz="3200" b="1" dirty="0" smtClean="0">
                <a:latin typeface="Times New Roman" panose="02020603050405020304" pitchFamily="18" charset="0"/>
                <a:cs typeface="Times New Roman" panose="02020603050405020304" pitchFamily="18" charset="0"/>
              </a:rPr>
              <a:t>using </a:t>
            </a:r>
            <a:r>
              <a:rPr lang="en-US" altLang="zh-CN" sz="3200" b="1" dirty="0">
                <a:latin typeface="Times New Roman" panose="02020603050405020304" pitchFamily="18" charset="0"/>
                <a:cs typeface="Times New Roman" panose="02020603050405020304" pitchFamily="18" charset="0"/>
              </a:rPr>
              <a:t>personification </a:t>
            </a:r>
            <a:endParaRPr lang="zh-CN" altLang="en-US" sz="3200" b="1" dirty="0">
              <a:latin typeface="Times New Roman" panose="02020603050405020304" pitchFamily="18" charset="0"/>
              <a:cs typeface="Times New Roman" panose="02020603050405020304" pitchFamily="18" charset="0"/>
            </a:endParaRPr>
          </a:p>
        </p:txBody>
      </p:sp>
      <p:sp>
        <p:nvSpPr>
          <p:cNvPr id="4" name="文本框 99">
            <a:extLst>
              <a:ext uri="{FF2B5EF4-FFF2-40B4-BE49-F238E27FC236}">
                <a16:creationId xmlns="" xmlns:a16="http://schemas.microsoft.com/office/drawing/2014/main" id="{FF5A982F-520C-4D2A-9734-7EF47142A536}"/>
              </a:ext>
            </a:extLst>
          </p:cNvPr>
          <p:cNvSpPr txBox="1"/>
          <p:nvPr/>
        </p:nvSpPr>
        <p:spPr>
          <a:xfrm>
            <a:off x="611560" y="2924944"/>
            <a:ext cx="8265993" cy="1514261"/>
          </a:xfrm>
          <a:prstGeom prst="rect">
            <a:avLst/>
          </a:prstGeom>
          <a:solidFill>
            <a:schemeClr val="bg1">
              <a:lumMod val="95000"/>
            </a:schemeClr>
          </a:solidFill>
          <a:ln w="9525">
            <a:noFill/>
          </a:ln>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nSpc>
                <a:spcPct val="110000"/>
              </a:lnSpc>
              <a:spcBef>
                <a:spcPts val="0"/>
              </a:spcBef>
              <a:spcAft>
                <a:spcPts val="0"/>
              </a:spcAft>
            </a:pPr>
            <a:r>
              <a:rPr lang="en-US" altLang="en-US" sz="2800" b="1" dirty="0">
                <a:latin typeface="Times New Roman" panose="02020603050405020304" pitchFamily="18" charset="0"/>
                <a:cs typeface="Times New Roman" panose="02020603050405020304" pitchFamily="18" charset="0"/>
              </a:rPr>
              <a:t>When the two lovers, </a:t>
            </a:r>
            <a:r>
              <a:rPr lang="en-US" altLang="zh-CN" sz="2800" b="1" dirty="0">
                <a:latin typeface="Times New Roman" panose="02020603050405020304" pitchFamily="18" charset="0"/>
                <a:cs typeface="Times New Roman" panose="02020603050405020304" pitchFamily="18" charset="0"/>
              </a:rPr>
              <a:t>Liang Shanbo and Zhu Yingtai, first meet, the music is light and pleasant, as if whispering to the audience.</a:t>
            </a:r>
            <a:endParaRPr lang="en-US"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0557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36173" y="1556792"/>
            <a:ext cx="8467090" cy="3849772"/>
          </a:xfrm>
          <a:prstGeom prst="rect">
            <a:avLst/>
          </a:prstGeom>
          <a:solidFill>
            <a:schemeClr val="bg1">
              <a:lumMod val="95000"/>
            </a:schemeClr>
          </a:solidFill>
          <a:ln w="9525">
            <a:noFill/>
          </a:ln>
        </p:spPr>
        <p:txBody>
          <a:bodyPr wrap="square">
            <a:spAutoFit/>
          </a:bodyPr>
          <a:lstStyle/>
          <a:p>
            <a:pPr>
              <a:lnSpc>
                <a:spcPct val="110000"/>
              </a:lnSpc>
              <a:spcBef>
                <a:spcPts val="0"/>
              </a:spcBef>
              <a:spcAft>
                <a:spcPts val="0"/>
              </a:spcAft>
            </a:pPr>
            <a:r>
              <a:rPr lang="en-US" altLang="en-US" sz="2800" b="1" dirty="0">
                <a:latin typeface="Times New Roman" panose="02020603050405020304" pitchFamily="18" charset="0"/>
                <a:cs typeface="Times New Roman" panose="02020603050405020304" pitchFamily="18" charset="0"/>
              </a:rPr>
              <a:t>My favorite piece of music is the one by the jazz musician George Benson called </a:t>
            </a:r>
            <a:r>
              <a:rPr lang="en-US" altLang="en-US" sz="2800" b="1" i="1" dirty="0">
                <a:latin typeface="Times New Roman" panose="02020603050405020304" pitchFamily="18" charset="0"/>
                <a:cs typeface="Times New Roman" panose="02020603050405020304" pitchFamily="18" charset="0"/>
              </a:rPr>
              <a:t>White Rabbit</a:t>
            </a:r>
            <a:r>
              <a:rPr lang="en-US" altLang="en-US" sz="2800" b="1" dirty="0">
                <a:latin typeface="Times New Roman" panose="02020603050405020304" pitchFamily="18" charset="0"/>
                <a:cs typeface="Times New Roman" panose="02020603050405020304" pitchFamily="18" charset="0"/>
              </a:rPr>
              <a:t>. The trumpet announces the piece loudly and confidently. It is followed by the gentle sounds of the electric guitar which get more energetic as they compete for your attention. As the piece progresses, all the instruments finally join hands and dance together in perfect harmony.</a:t>
            </a:r>
          </a:p>
        </p:txBody>
      </p:sp>
      <p:sp>
        <p:nvSpPr>
          <p:cNvPr id="2" name="五边形 1"/>
          <p:cNvSpPr/>
          <p:nvPr/>
        </p:nvSpPr>
        <p:spPr>
          <a:xfrm>
            <a:off x="338455" y="260648"/>
            <a:ext cx="3331845" cy="784860"/>
          </a:xfrm>
          <a:prstGeom prst="homePlate">
            <a:avLst/>
          </a:prstGeom>
          <a:ln/>
        </p:spPr>
        <p:style>
          <a:lnRef idx="2">
            <a:schemeClr val="accent2"/>
          </a:lnRef>
          <a:fillRef idx="1">
            <a:schemeClr val="lt1"/>
          </a:fillRef>
          <a:effectRef idx="0">
            <a:schemeClr val="accent2"/>
          </a:effectRef>
          <a:fontRef idx="minor">
            <a:schemeClr val="dk1"/>
          </a:fontRef>
        </p:style>
        <p:txBody>
          <a:bodyPr anchor="ctr"/>
          <a:lstStyle/>
          <a:p>
            <a:pPr marL="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sz="4000" b="1" i="1" dirty="0">
                <a:latin typeface="Times New Roman" panose="02020603050405020304" pitchFamily="18" charset="0"/>
                <a:cs typeface="Times New Roman" panose="02020603050405020304" pitchFamily="18" charset="0"/>
                <a:sym typeface="+mn-ea"/>
              </a:rPr>
              <a:t>A sample</a:t>
            </a:r>
            <a:endParaRPr kumimoji="0" lang="en-US" altLang="zh-CN" sz="4000" b="1" i="1" u="none" strike="noStrike" kern="1200" cap="none" spc="0" normalizeH="0" baseline="0" noProof="1">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anim calcmode="lin" valueType="num">
                                      <p:cBhvr>
                                        <p:cTn id="8" dur="1000" fill="hold"/>
                                        <p:tgtEl>
                                          <p:spTgt spid="100"/>
                                        </p:tgtEl>
                                        <p:attrNameLst>
                                          <p:attrName>ppt_x</p:attrName>
                                        </p:attrNameLst>
                                      </p:cBhvr>
                                      <p:tavLst>
                                        <p:tav tm="0">
                                          <p:val>
                                            <p:strVal val="#ppt_x"/>
                                          </p:val>
                                        </p:tav>
                                        <p:tav tm="100000">
                                          <p:val>
                                            <p:strVal val="#ppt_x"/>
                                          </p:val>
                                        </p:tav>
                                      </p:tavLst>
                                    </p:anim>
                                    <p:anim calcmode="lin" valueType="num">
                                      <p:cBhvr>
                                        <p:cTn id="9"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529747" y="1155383"/>
            <a:ext cx="3860352" cy="1015663"/>
          </a:xfrm>
          <a:prstGeom prst="rect">
            <a:avLst/>
          </a:prstGeom>
          <a:noFill/>
          <a:ln>
            <a:noFill/>
          </a:ln>
        </p:spPr>
        <p:txBody>
          <a:bodyPr wrap="none" rtlCol="0" anchor="t">
            <a:spAutoFit/>
          </a:bodyPr>
          <a:lstStyle/>
          <a:p>
            <a:pPr algn="ctr" fontAlgn="base"/>
            <a:r>
              <a:rPr lang="en-US" altLang="zh-CN" sz="6000" b="1" strike="noStrike" noProof="1">
                <a:solidFill>
                  <a:srgbClr val="FFC000"/>
                </a:solidFill>
                <a:effectLst>
                  <a:outerShdw blurRad="38100" dist="25400" dir="5400000" algn="ctr" rotWithShape="0">
                    <a:srgbClr val="6E747A">
                      <a:alpha val="43000"/>
                    </a:srgbClr>
                  </a:outerShdw>
                </a:effectLst>
                <a:latin typeface="Times New Roman" panose="02020603050405020304" pitchFamily="18" charset="0"/>
                <a:ea typeface="宋体" panose="02010600030101010101" pitchFamily="2" charset="-122"/>
                <a:cs typeface="Times New Roman" panose="02020603050405020304" pitchFamily="18" charset="0"/>
              </a:rPr>
              <a:t>Homework</a:t>
            </a:r>
          </a:p>
        </p:txBody>
      </p:sp>
      <p:sp>
        <p:nvSpPr>
          <p:cNvPr id="11" name="文本框 10"/>
          <p:cNvSpPr txBox="1"/>
          <p:nvPr/>
        </p:nvSpPr>
        <p:spPr>
          <a:xfrm>
            <a:off x="251460" y="3075305"/>
            <a:ext cx="8569960" cy="706755"/>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ltLang="zh-CN" sz="4000" noProof="1">
                <a:latin typeface="Times New Roman" panose="02020603050405020304" pitchFamily="18" charset="0"/>
                <a:ea typeface="宋体" panose="02010600030101010101" pitchFamily="2" charset="-122"/>
                <a:cs typeface="Times New Roman" panose="02020603050405020304" pitchFamily="18" charset="0"/>
              </a:rPr>
              <a:t>  Polish up the writing in pairs after class.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0DD850B8-975F-4D95-9D0E-0AA41E7C7EFA}"/>
              </a:ext>
            </a:extLst>
          </p:cNvPr>
          <p:cNvSpPr txBox="1"/>
          <p:nvPr/>
        </p:nvSpPr>
        <p:spPr>
          <a:xfrm>
            <a:off x="539552" y="940834"/>
            <a:ext cx="8280920" cy="923330"/>
          </a:xfrm>
          <a:prstGeom prst="rect">
            <a:avLst/>
          </a:prstGeom>
          <a:noFill/>
        </p:spPr>
        <p:txBody>
          <a:bodyPr wrap="square" rtlCol="0">
            <a:spAutoFit/>
          </a:bodyPr>
          <a:lstStyle/>
          <a:p>
            <a:r>
              <a:rPr lang="en-US" altLang="zh-CN" sz="5400" b="1" dirty="0">
                <a:solidFill>
                  <a:srgbClr val="FFC000"/>
                </a:solidFill>
                <a:latin typeface="Segoe UI Black" panose="020B0A02040204020203" charset="0"/>
              </a:rPr>
              <a:t>The universal language</a:t>
            </a:r>
            <a:endParaRPr lang="zh-CN" altLang="en-US" sz="5400" b="1" dirty="0">
              <a:solidFill>
                <a:srgbClr val="FFC000"/>
              </a:solidFill>
              <a:latin typeface="Segoe UI Black" panose="020B0A02040204020203" charset="0"/>
            </a:endParaRPr>
          </a:p>
        </p:txBody>
      </p:sp>
      <p:pic>
        <p:nvPicPr>
          <p:cNvPr id="6" name="图片 5">
            <a:extLst>
              <a:ext uri="{FF2B5EF4-FFF2-40B4-BE49-F238E27FC236}">
                <a16:creationId xmlns="" xmlns:a16="http://schemas.microsoft.com/office/drawing/2014/main" id="{287AA4CC-8DD4-45FF-96DF-E3E6C90F69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00" y="2780928"/>
            <a:ext cx="9144000" cy="318211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4"/>
          <p:cNvSpPr txBox="1">
            <a:spLocks noChangeArrowheads="1"/>
          </p:cNvSpPr>
          <p:nvPr/>
        </p:nvSpPr>
        <p:spPr bwMode="auto">
          <a:xfrm>
            <a:off x="323850" y="909638"/>
            <a:ext cx="8594725" cy="762000"/>
          </a:xfrm>
          <a:prstGeom prst="rect">
            <a:avLst/>
          </a:prstGeom>
          <a:noFill/>
          <a:ln w="9525">
            <a:noFill/>
            <a:miter lim="800000"/>
          </a:ln>
        </p:spPr>
        <p:txBody>
          <a:bodyPr>
            <a:spAutoFit/>
          </a:bodyPr>
          <a:lstStyle/>
          <a:p>
            <a:pPr marR="0" defTabSz="914400">
              <a:buClrTx/>
              <a:buSzTx/>
              <a:defRPr/>
            </a:pPr>
            <a:r>
              <a:rPr kumimoji="0" lang="zh-CN" altLang="en-US" sz="4400" b="1" kern="1200" cap="none" spc="0" normalizeH="0" baseline="0" noProof="0">
                <a:effectLst>
                  <a:outerShdw blurRad="38100" dist="38100" dir="2700000" algn="tl">
                    <a:srgbClr val="C0C0C0"/>
                  </a:outerShdw>
                </a:effectLst>
                <a:latin typeface="Comic Sans MS" panose="030F0702030302020204" pitchFamily="66" charset="0"/>
                <a:ea typeface="宋体" panose="02010600030101010101" pitchFamily="2" charset="-122"/>
                <a:cs typeface="+mn-cs"/>
              </a:rPr>
              <a:t> </a:t>
            </a:r>
            <a:r>
              <a:rPr kumimoji="0" lang="en-US" sz="3600" b="1" kern="1200" cap="none" spc="0" normalizeH="0" baseline="0" noProof="0" dirty="0">
                <a:solidFill>
                  <a:srgbClr val="00CCFF"/>
                </a:solidFill>
                <a:latin typeface="Times New Roman" panose="02020603050405020304" pitchFamily="18" charset="0"/>
                <a:ea typeface="宋体" panose="02010600030101010101" pitchFamily="2" charset="-122"/>
                <a:cs typeface="+mn-cs"/>
              </a:rPr>
              <a:t>            </a:t>
            </a:r>
            <a:endParaRPr kumimoji="0" lang="zh-CN" altLang="en-US" sz="3600" b="1" kern="1200" cap="none" spc="0" normalizeH="0" baseline="0" noProof="0">
              <a:solidFill>
                <a:srgbClr val="00CCFF"/>
              </a:solidFill>
              <a:latin typeface="Times New Roman" panose="02020603050405020304" pitchFamily="18" charset="0"/>
              <a:ea typeface="宋体" panose="02010600030101010101" pitchFamily="2" charset="-122"/>
              <a:cs typeface="+mn-cs"/>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 xmlns:a16="http://schemas.microsoft.com/office/drawing/2014/main" id="{C4B7066A-5617-4388-9DE6-A5DD424A03B1}"/>
              </a:ext>
            </a:extLst>
          </p:cNvPr>
          <p:cNvGraphicFramePr>
            <a:graphicFrameLocks noGrp="1"/>
          </p:cNvGraphicFramePr>
          <p:nvPr>
            <p:extLst>
              <p:ext uri="{D42A27DB-BD31-4B8C-83A1-F6EECF244321}">
                <p14:modId xmlns:p14="http://schemas.microsoft.com/office/powerpoint/2010/main" val="2305770035"/>
              </p:ext>
            </p:extLst>
          </p:nvPr>
        </p:nvGraphicFramePr>
        <p:xfrm>
          <a:off x="395536" y="116632"/>
          <a:ext cx="8208911" cy="6264696"/>
        </p:xfrm>
        <a:graphic>
          <a:graphicData uri="http://schemas.openxmlformats.org/drawingml/2006/table">
            <a:tbl>
              <a:tblPr firstRow="1" firstCol="1" bandRow="1">
                <a:tableStyleId>{5C22544A-7EE6-4342-B048-85BDC9FD1C3A}</a:tableStyleId>
              </a:tblPr>
              <a:tblGrid>
                <a:gridCol w="3096344">
                  <a:extLst>
                    <a:ext uri="{9D8B030D-6E8A-4147-A177-3AD203B41FA5}">
                      <a16:colId xmlns="" xmlns:a16="http://schemas.microsoft.com/office/drawing/2014/main" val="3441586545"/>
                    </a:ext>
                  </a:extLst>
                </a:gridCol>
                <a:gridCol w="2232248">
                  <a:extLst>
                    <a:ext uri="{9D8B030D-6E8A-4147-A177-3AD203B41FA5}">
                      <a16:colId xmlns="" xmlns:a16="http://schemas.microsoft.com/office/drawing/2014/main" val="2119501098"/>
                    </a:ext>
                  </a:extLst>
                </a:gridCol>
                <a:gridCol w="2880319">
                  <a:extLst>
                    <a:ext uri="{9D8B030D-6E8A-4147-A177-3AD203B41FA5}">
                      <a16:colId xmlns="" xmlns:a16="http://schemas.microsoft.com/office/drawing/2014/main" val="596738194"/>
                    </a:ext>
                  </a:extLst>
                </a:gridCol>
              </a:tblGrid>
              <a:tr h="772786">
                <a:tc>
                  <a:txBody>
                    <a:bodyPr/>
                    <a:lstStyle/>
                    <a:p>
                      <a:pPr algn="l"/>
                      <a:r>
                        <a:rPr lang="en-US" sz="2000" kern="100" dirty="0">
                          <a:solidFill>
                            <a:schemeClr val="tx1"/>
                          </a:solidFill>
                          <a:effectLst/>
                        </a:rPr>
                        <a:t>The plot</a:t>
                      </a:r>
                      <a:endParaRPr lang="zh-CN" sz="200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solidFill>
                      <a:schemeClr val="accent4">
                        <a:lumMod val="40000"/>
                        <a:lumOff val="60000"/>
                      </a:schemeClr>
                    </a:solidFill>
                  </a:tcPr>
                </a:tc>
                <a:tc>
                  <a:txBody>
                    <a:bodyPr/>
                    <a:lstStyle/>
                    <a:p>
                      <a:pPr algn="l"/>
                      <a:r>
                        <a:rPr lang="en-US" sz="2000" kern="100" dirty="0">
                          <a:solidFill>
                            <a:schemeClr val="tx1"/>
                          </a:solidFill>
                          <a:effectLst/>
                        </a:rPr>
                        <a:t>Characteristics of the music</a:t>
                      </a:r>
                      <a:endParaRPr lang="zh-CN" sz="200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solidFill>
                      <a:schemeClr val="accent4">
                        <a:lumMod val="40000"/>
                        <a:lumOff val="60000"/>
                      </a:schemeClr>
                    </a:solidFill>
                  </a:tcPr>
                </a:tc>
                <a:tc>
                  <a:txBody>
                    <a:bodyPr/>
                    <a:lstStyle/>
                    <a:p>
                      <a:pPr algn="l"/>
                      <a:r>
                        <a:rPr lang="en-US" sz="2000" kern="100" dirty="0">
                          <a:solidFill>
                            <a:schemeClr val="tx1"/>
                          </a:solidFill>
                          <a:effectLst/>
                        </a:rPr>
                        <a:t>Atmosphere created by the music</a:t>
                      </a:r>
                      <a:endParaRPr lang="zh-CN" sz="200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solidFill>
                      <a:schemeClr val="accent4">
                        <a:lumMod val="40000"/>
                        <a:lumOff val="60000"/>
                      </a:schemeClr>
                    </a:solidFill>
                  </a:tcPr>
                </a:tc>
                <a:extLst>
                  <a:ext uri="{0D108BD9-81ED-4DB2-BD59-A6C34878D82A}">
                    <a16:rowId xmlns="" xmlns:a16="http://schemas.microsoft.com/office/drawing/2014/main" val="2061858707"/>
                  </a:ext>
                </a:extLst>
              </a:tr>
              <a:tr h="1078999">
                <a:tc>
                  <a:txBody>
                    <a:bodyPr/>
                    <a:lstStyle/>
                    <a:p>
                      <a:pPr algn="l"/>
                      <a:r>
                        <a:rPr lang="en-US" sz="2000" i="1" kern="100" dirty="0">
                          <a:solidFill>
                            <a:schemeClr val="tx1"/>
                          </a:solidFill>
                          <a:effectLst/>
                        </a:rPr>
                        <a:t>The two lovers first meet.</a:t>
                      </a:r>
                      <a:endParaRPr lang="zh-CN" sz="2000" i="1"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solidFill>
                      <a:schemeClr val="accent4">
                        <a:lumMod val="40000"/>
                        <a:lumOff val="60000"/>
                      </a:schemeClr>
                    </a:solidFill>
                  </a:tcPr>
                </a:tc>
                <a:tc>
                  <a:txBody>
                    <a:bodyPr/>
                    <a:lstStyle/>
                    <a:p>
                      <a:pPr algn="l"/>
                      <a:endParaRPr lang="zh-CN" sz="2000" b="1"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solidFill>
                      <a:schemeClr val="accent4">
                        <a:lumMod val="40000"/>
                        <a:lumOff val="60000"/>
                      </a:schemeClr>
                    </a:solidFill>
                  </a:tcPr>
                </a:tc>
                <a:tc>
                  <a:txBody>
                    <a:bodyPr/>
                    <a:lstStyle/>
                    <a:p>
                      <a:pPr algn="l"/>
                      <a:endParaRPr lang="zh-CN" sz="2000" b="1"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solidFill>
                      <a:schemeClr val="accent4">
                        <a:lumMod val="40000"/>
                        <a:lumOff val="60000"/>
                      </a:schemeClr>
                    </a:solidFill>
                  </a:tcPr>
                </a:tc>
                <a:extLst>
                  <a:ext uri="{0D108BD9-81ED-4DB2-BD59-A6C34878D82A}">
                    <a16:rowId xmlns="" xmlns:a16="http://schemas.microsoft.com/office/drawing/2014/main" val="1929101573"/>
                  </a:ext>
                </a:extLst>
              </a:tr>
              <a:tr h="945624">
                <a:tc>
                  <a:txBody>
                    <a:bodyPr/>
                    <a:lstStyle/>
                    <a:p>
                      <a:pPr algn="l"/>
                      <a:endParaRPr lang="zh-CN" sz="2000" b="1"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solidFill>
                      <a:schemeClr val="accent4">
                        <a:lumMod val="40000"/>
                        <a:lumOff val="60000"/>
                      </a:schemeClr>
                    </a:solidFill>
                  </a:tcPr>
                </a:tc>
                <a:tc>
                  <a:txBody>
                    <a:bodyPr/>
                    <a:lstStyle/>
                    <a:p>
                      <a:pPr algn="l"/>
                      <a:endParaRPr lang="en-US" sz="2000" b="1" kern="100" dirty="0">
                        <a:solidFill>
                          <a:schemeClr val="tx1"/>
                        </a:solidFill>
                        <a:effectLst/>
                      </a:endParaRPr>
                    </a:p>
                    <a:p>
                      <a:pPr algn="l"/>
                      <a:r>
                        <a:rPr lang="en-US" sz="2000" b="1" kern="100" dirty="0">
                          <a:solidFill>
                            <a:schemeClr val="tx1"/>
                          </a:solidFill>
                          <a:effectLst/>
                        </a:rPr>
                        <a:t> </a:t>
                      </a:r>
                    </a:p>
                    <a:p>
                      <a:pPr algn="l"/>
                      <a:endParaRPr lang="zh-CN" sz="2000" b="1"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solidFill>
                      <a:schemeClr val="accent4">
                        <a:lumMod val="40000"/>
                        <a:lumOff val="60000"/>
                      </a:schemeClr>
                    </a:solidFill>
                  </a:tcPr>
                </a:tc>
                <a:tc>
                  <a:txBody>
                    <a:bodyPr/>
                    <a:lstStyle/>
                    <a:p>
                      <a:pPr algn="l"/>
                      <a:endParaRPr lang="en-US" sz="2000" b="1" i="1" kern="100" dirty="0">
                        <a:solidFill>
                          <a:schemeClr val="tx1"/>
                        </a:solidFill>
                        <a:effectLst/>
                      </a:endParaRPr>
                    </a:p>
                    <a:p>
                      <a:pPr algn="l"/>
                      <a:r>
                        <a:rPr lang="en-US" sz="2000" b="1" i="1" kern="100" dirty="0">
                          <a:solidFill>
                            <a:schemeClr val="tx1"/>
                          </a:solidFill>
                          <a:effectLst/>
                        </a:rPr>
                        <a:t>             happy</a:t>
                      </a:r>
                      <a:endParaRPr lang="zh-CN" sz="2000" b="1" i="1"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solidFill>
                      <a:schemeClr val="accent4">
                        <a:lumMod val="40000"/>
                        <a:lumOff val="60000"/>
                      </a:schemeClr>
                    </a:solidFill>
                  </a:tcPr>
                </a:tc>
                <a:extLst>
                  <a:ext uri="{0D108BD9-81ED-4DB2-BD59-A6C34878D82A}">
                    <a16:rowId xmlns="" xmlns:a16="http://schemas.microsoft.com/office/drawing/2014/main" val="416504265"/>
                  </a:ext>
                </a:extLst>
              </a:tr>
              <a:tr h="2206455">
                <a:tc>
                  <a:txBody>
                    <a:bodyPr/>
                    <a:lstStyle/>
                    <a:p>
                      <a:pPr marL="342900" lvl="0" indent="-342900" algn="l">
                        <a:buFont typeface="Wingdings" panose="05000000000000000000" pitchFamily="2" charset="2"/>
                        <a:buChar char=""/>
                      </a:pPr>
                      <a:endParaRPr lang="en-US" sz="2000" i="1" kern="100" dirty="0">
                        <a:solidFill>
                          <a:schemeClr val="tx1"/>
                        </a:solidFill>
                        <a:effectLst/>
                      </a:endParaRPr>
                    </a:p>
                    <a:p>
                      <a:pPr marL="342900" lvl="0" indent="-342900" algn="l">
                        <a:buFont typeface="Wingdings" panose="05000000000000000000" pitchFamily="2" charset="2"/>
                        <a:buChar char=""/>
                      </a:pPr>
                      <a:endParaRPr lang="en-US" sz="2000" i="1" kern="100" dirty="0">
                        <a:solidFill>
                          <a:schemeClr val="tx1"/>
                        </a:solidFill>
                        <a:effectLst/>
                      </a:endParaRPr>
                    </a:p>
                    <a:p>
                      <a:pPr marL="342900" lvl="0" indent="-342900" algn="l">
                        <a:buFont typeface="Wingdings" panose="05000000000000000000" pitchFamily="2" charset="2"/>
                        <a:buChar char=""/>
                      </a:pPr>
                      <a:r>
                        <a:rPr lang="en-US" sz="2000" i="1" kern="100" dirty="0">
                          <a:solidFill>
                            <a:schemeClr val="tx1"/>
                          </a:solidFill>
                          <a:effectLst/>
                        </a:rPr>
                        <a:t>Liang falls sick and dies.</a:t>
                      </a:r>
                      <a:endParaRPr lang="zh-CN" sz="2000" i="1" kern="100" dirty="0">
                        <a:solidFill>
                          <a:schemeClr val="tx1"/>
                        </a:solidFill>
                        <a:effectLst/>
                      </a:endParaRPr>
                    </a:p>
                    <a:p>
                      <a:pPr marL="342900" lvl="0" indent="-342900" algn="l">
                        <a:buFont typeface="Wingdings" panose="05000000000000000000" pitchFamily="2" charset="2"/>
                        <a:buChar char=""/>
                      </a:pPr>
                      <a:r>
                        <a:rPr lang="en-US" sz="1800" b="1" i="0" u="none" kern="100" baseline="0" dirty="0">
                          <a:solidFill>
                            <a:srgbClr val="C00000"/>
                          </a:solidFill>
                          <a:latin typeface="+mn-lt"/>
                          <a:ea typeface="+mn-ea"/>
                          <a:cs typeface="+mn-cs"/>
                        </a:rPr>
                        <a:t>Zhu weeps bitterly and jumps into </a:t>
                      </a:r>
                      <a:r>
                        <a:rPr lang="en-US" sz="1800" b="1" i="0" u="none" kern="100" baseline="0" dirty="0" smtClean="0">
                          <a:solidFill>
                            <a:srgbClr val="C00000"/>
                          </a:solidFill>
                          <a:latin typeface="+mn-lt"/>
                          <a:ea typeface="+mn-ea"/>
                          <a:cs typeface="+mn-cs"/>
                        </a:rPr>
                        <a:t>Liang’s </a:t>
                      </a:r>
                      <a:r>
                        <a:rPr lang="en-US" sz="1800" b="1" i="0" u="none" kern="100" baseline="0" dirty="0">
                          <a:solidFill>
                            <a:srgbClr val="C00000"/>
                          </a:solidFill>
                          <a:latin typeface="+mn-lt"/>
                          <a:ea typeface="+mn-ea"/>
                          <a:cs typeface="+mn-cs"/>
                        </a:rPr>
                        <a:t>grave.</a:t>
                      </a:r>
                      <a:endParaRPr lang="zh-CN" sz="1800" b="1" i="0" u="none" kern="100" baseline="0" dirty="0">
                        <a:solidFill>
                          <a:srgbClr val="C00000"/>
                        </a:solidFill>
                        <a:latin typeface="+mn-lt"/>
                        <a:ea typeface="+mn-ea"/>
                        <a:cs typeface="+mn-cs"/>
                      </a:endParaRPr>
                    </a:p>
                  </a:txBody>
                  <a:tcPr marL="68580" marR="68580" marT="0" marB="0">
                    <a:solidFill>
                      <a:schemeClr val="accent4">
                        <a:lumMod val="40000"/>
                        <a:lumOff val="60000"/>
                      </a:schemeClr>
                    </a:solidFill>
                  </a:tcPr>
                </a:tc>
                <a:tc>
                  <a:txBody>
                    <a:bodyPr/>
                    <a:lstStyle/>
                    <a:p>
                      <a:pPr algn="l"/>
                      <a:r>
                        <a:rPr lang="en-US" sz="2000" kern="100" dirty="0">
                          <a:solidFill>
                            <a:schemeClr val="tx1"/>
                          </a:solidFill>
                          <a:effectLst/>
                        </a:rPr>
                        <a:t> </a:t>
                      </a:r>
                    </a:p>
                    <a:p>
                      <a:pPr algn="l"/>
                      <a:endParaRPr lang="zh-CN" sz="2000" b="1"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solidFill>
                      <a:schemeClr val="accent4">
                        <a:lumMod val="40000"/>
                        <a:lumOff val="60000"/>
                      </a:schemeClr>
                    </a:solidFill>
                  </a:tcPr>
                </a:tc>
                <a:tc>
                  <a:txBody>
                    <a:bodyPr/>
                    <a:lstStyle/>
                    <a:p>
                      <a:pPr algn="l"/>
                      <a:r>
                        <a:rPr lang="en-US" sz="2000" kern="100" dirty="0">
                          <a:solidFill>
                            <a:schemeClr val="tx1"/>
                          </a:solidFill>
                          <a:effectLst/>
                        </a:rPr>
                        <a:t> </a:t>
                      </a:r>
                      <a:endParaRPr lang="zh-CN" sz="2000" b="1"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solidFill>
                      <a:schemeClr val="accent4">
                        <a:lumMod val="40000"/>
                        <a:lumOff val="60000"/>
                      </a:schemeClr>
                    </a:solidFill>
                  </a:tcPr>
                </a:tc>
                <a:extLst>
                  <a:ext uri="{0D108BD9-81ED-4DB2-BD59-A6C34878D82A}">
                    <a16:rowId xmlns="" xmlns:a16="http://schemas.microsoft.com/office/drawing/2014/main" val="2437203073"/>
                  </a:ext>
                </a:extLst>
              </a:tr>
              <a:tr h="1260832">
                <a:tc>
                  <a:txBody>
                    <a:bodyPr/>
                    <a:lstStyle/>
                    <a:p>
                      <a:pPr algn="l"/>
                      <a:endParaRPr lang="zh-CN" sz="200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solidFill>
                      <a:schemeClr val="accent4">
                        <a:lumMod val="40000"/>
                        <a:lumOff val="60000"/>
                      </a:schemeClr>
                    </a:solidFill>
                  </a:tcPr>
                </a:tc>
                <a:tc>
                  <a:txBody>
                    <a:bodyPr/>
                    <a:lstStyle/>
                    <a:p>
                      <a:pPr algn="l"/>
                      <a:endParaRPr lang="zh-CN" sz="2000" b="1"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solidFill>
                      <a:schemeClr val="accent4">
                        <a:lumMod val="40000"/>
                        <a:lumOff val="60000"/>
                      </a:schemeClr>
                    </a:solidFill>
                  </a:tcPr>
                </a:tc>
                <a:tc>
                  <a:txBody>
                    <a:bodyPr/>
                    <a:lstStyle/>
                    <a:p>
                      <a:pPr algn="l"/>
                      <a:r>
                        <a:rPr lang="en-US" sz="2000" b="1" i="1" kern="100" dirty="0">
                          <a:solidFill>
                            <a:schemeClr val="tx1"/>
                          </a:solidFill>
                          <a:effectLst/>
                        </a:rPr>
                        <a:t>         </a:t>
                      </a:r>
                    </a:p>
                    <a:p>
                      <a:pPr algn="l"/>
                      <a:r>
                        <a:rPr lang="en-US" sz="2000" b="1" i="1" kern="100" dirty="0">
                          <a:solidFill>
                            <a:schemeClr val="tx1"/>
                          </a:solidFill>
                          <a:effectLst/>
                        </a:rPr>
                        <a:t>            exciting</a:t>
                      </a:r>
                      <a:endParaRPr lang="zh-CN" sz="2000" b="1" i="1"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solidFill>
                      <a:schemeClr val="accent4">
                        <a:lumMod val="40000"/>
                        <a:lumOff val="60000"/>
                      </a:schemeClr>
                    </a:solidFill>
                  </a:tcPr>
                </a:tc>
                <a:extLst>
                  <a:ext uri="{0D108BD9-81ED-4DB2-BD59-A6C34878D82A}">
                    <a16:rowId xmlns="" xmlns:a16="http://schemas.microsoft.com/office/drawing/2014/main" val="3467972268"/>
                  </a:ext>
                </a:extLst>
              </a:tr>
            </a:tbl>
          </a:graphicData>
        </a:graphic>
      </p:graphicFrame>
      <p:sp>
        <p:nvSpPr>
          <p:cNvPr id="4" name="文本框 3">
            <a:extLst>
              <a:ext uri="{FF2B5EF4-FFF2-40B4-BE49-F238E27FC236}">
                <a16:creationId xmlns="" xmlns:a16="http://schemas.microsoft.com/office/drawing/2014/main" id="{3A708F93-ACC3-4AA6-9D66-6D3BA8C32320}"/>
              </a:ext>
            </a:extLst>
          </p:cNvPr>
          <p:cNvSpPr txBox="1"/>
          <p:nvPr/>
        </p:nvSpPr>
        <p:spPr>
          <a:xfrm>
            <a:off x="3131840" y="1052736"/>
            <a:ext cx="2988332" cy="369332"/>
          </a:xfrm>
          <a:prstGeom prst="rect">
            <a:avLst/>
          </a:prstGeom>
          <a:noFill/>
        </p:spPr>
        <p:txBody>
          <a:bodyPr wrap="square">
            <a:spAutoFit/>
          </a:bodyPr>
          <a:lstStyle/>
          <a:p>
            <a:pPr algn="ctr"/>
            <a:r>
              <a:rPr lang="en-US" altLang="zh-CN" sz="1800" b="1" kern="100" dirty="0">
                <a:solidFill>
                  <a:srgbClr val="C00000"/>
                </a:solidFill>
                <a:effectLst/>
              </a:rPr>
              <a:t>light and pleasant </a:t>
            </a:r>
            <a:endParaRPr lang="zh-CN" altLang="zh-CN" sz="1800" b="1" kern="100" dirty="0">
              <a:solidFill>
                <a:srgbClr val="C00000"/>
              </a:solidFill>
              <a:effectLst/>
              <a:latin typeface="Times New Roman" panose="02020603050405020304" pitchFamily="18" charset="0"/>
            </a:endParaRPr>
          </a:p>
        </p:txBody>
      </p:sp>
      <p:sp>
        <p:nvSpPr>
          <p:cNvPr id="6" name="文本框 5">
            <a:extLst>
              <a:ext uri="{FF2B5EF4-FFF2-40B4-BE49-F238E27FC236}">
                <a16:creationId xmlns="" xmlns:a16="http://schemas.microsoft.com/office/drawing/2014/main" id="{227519E7-2941-47F8-9F52-57E42C6B3BD8}"/>
              </a:ext>
            </a:extLst>
          </p:cNvPr>
          <p:cNvSpPr txBox="1"/>
          <p:nvPr/>
        </p:nvSpPr>
        <p:spPr>
          <a:xfrm>
            <a:off x="5774074" y="1052736"/>
            <a:ext cx="2720687" cy="646331"/>
          </a:xfrm>
          <a:prstGeom prst="rect">
            <a:avLst/>
          </a:prstGeom>
          <a:noFill/>
        </p:spPr>
        <p:txBody>
          <a:bodyPr wrap="square">
            <a:spAutoFit/>
          </a:bodyPr>
          <a:lstStyle/>
          <a:p>
            <a:pPr algn="l"/>
            <a:r>
              <a:rPr lang="en-US" altLang="zh-CN" sz="1800" b="1" kern="100" dirty="0">
                <a:solidFill>
                  <a:srgbClr val="C00000"/>
                </a:solidFill>
                <a:effectLst/>
              </a:rPr>
              <a:t>as if whispering to the audience</a:t>
            </a:r>
            <a:endParaRPr lang="zh-CN" altLang="zh-CN" sz="1800" b="1" kern="100" dirty="0">
              <a:solidFill>
                <a:srgbClr val="C00000"/>
              </a:solidFill>
              <a:effectLst/>
              <a:latin typeface="Times New Roman" panose="02020603050405020304" pitchFamily="18" charset="0"/>
            </a:endParaRPr>
          </a:p>
        </p:txBody>
      </p:sp>
      <p:sp>
        <p:nvSpPr>
          <p:cNvPr id="8" name="文本框 7">
            <a:extLst>
              <a:ext uri="{FF2B5EF4-FFF2-40B4-BE49-F238E27FC236}">
                <a16:creationId xmlns="" xmlns:a16="http://schemas.microsoft.com/office/drawing/2014/main" id="{4357AA3D-029B-4C82-B2B4-041730A8F231}"/>
              </a:ext>
            </a:extLst>
          </p:cNvPr>
          <p:cNvSpPr txBox="1"/>
          <p:nvPr/>
        </p:nvSpPr>
        <p:spPr>
          <a:xfrm>
            <a:off x="425353" y="1896507"/>
            <a:ext cx="2988332" cy="923330"/>
          </a:xfrm>
          <a:prstGeom prst="rect">
            <a:avLst/>
          </a:prstGeom>
          <a:noFill/>
        </p:spPr>
        <p:txBody>
          <a:bodyPr wrap="square">
            <a:spAutoFit/>
          </a:bodyPr>
          <a:lstStyle/>
          <a:p>
            <a:pPr algn="l"/>
            <a:r>
              <a:rPr lang="en-US" altLang="zh-CN" sz="1800" b="1" kern="100" dirty="0">
                <a:solidFill>
                  <a:srgbClr val="C00000"/>
                </a:solidFill>
                <a:effectLst/>
              </a:rPr>
              <a:t>The two lovers spend three years at school together.</a:t>
            </a:r>
            <a:endParaRPr lang="zh-CN" altLang="zh-CN" sz="1800" b="1" kern="100" dirty="0">
              <a:solidFill>
                <a:srgbClr val="C00000"/>
              </a:solidFill>
              <a:effectLst/>
              <a:latin typeface="Times New Roman" panose="02020603050405020304" pitchFamily="18" charset="0"/>
            </a:endParaRPr>
          </a:p>
        </p:txBody>
      </p:sp>
      <p:sp>
        <p:nvSpPr>
          <p:cNvPr id="10" name="文本框 9">
            <a:extLst>
              <a:ext uri="{FF2B5EF4-FFF2-40B4-BE49-F238E27FC236}">
                <a16:creationId xmlns="" xmlns:a16="http://schemas.microsoft.com/office/drawing/2014/main" id="{560AAE06-AD9E-4305-94FC-779EAB79AD23}"/>
              </a:ext>
            </a:extLst>
          </p:cNvPr>
          <p:cNvSpPr txBox="1"/>
          <p:nvPr/>
        </p:nvSpPr>
        <p:spPr>
          <a:xfrm>
            <a:off x="3486504" y="2173506"/>
            <a:ext cx="2170991" cy="369332"/>
          </a:xfrm>
          <a:prstGeom prst="rect">
            <a:avLst/>
          </a:prstGeom>
          <a:noFill/>
        </p:spPr>
        <p:txBody>
          <a:bodyPr wrap="square">
            <a:spAutoFit/>
          </a:bodyPr>
          <a:lstStyle/>
          <a:p>
            <a:pPr algn="ctr"/>
            <a:r>
              <a:rPr lang="en-US" altLang="zh-CN" sz="1800" b="1" kern="100" dirty="0">
                <a:solidFill>
                  <a:srgbClr val="C00000"/>
                </a:solidFill>
                <a:effectLst/>
              </a:rPr>
              <a:t>fast and cheerful</a:t>
            </a:r>
          </a:p>
        </p:txBody>
      </p:sp>
      <p:sp>
        <p:nvSpPr>
          <p:cNvPr id="12" name="文本框 11">
            <a:extLst>
              <a:ext uri="{FF2B5EF4-FFF2-40B4-BE49-F238E27FC236}">
                <a16:creationId xmlns="" xmlns:a16="http://schemas.microsoft.com/office/drawing/2014/main" id="{B671E158-514B-4560-A383-9A2D62DC2C6E}"/>
              </a:ext>
            </a:extLst>
          </p:cNvPr>
          <p:cNvSpPr txBox="1"/>
          <p:nvPr/>
        </p:nvSpPr>
        <p:spPr>
          <a:xfrm>
            <a:off x="425353" y="2914720"/>
            <a:ext cx="2988332" cy="646331"/>
          </a:xfrm>
          <a:prstGeom prst="rect">
            <a:avLst/>
          </a:prstGeom>
          <a:noFill/>
        </p:spPr>
        <p:txBody>
          <a:bodyPr wrap="square">
            <a:spAutoFit/>
          </a:bodyPr>
          <a:lstStyle/>
          <a:p>
            <a:pPr marL="342900" lvl="0" indent="-342900">
              <a:buFont typeface="Wingdings" panose="05000000000000000000" pitchFamily="2" charset="2"/>
              <a:buChar char=""/>
            </a:pPr>
            <a:r>
              <a:rPr lang="en-US" altLang="zh-CN" b="1" kern="100" dirty="0">
                <a:solidFill>
                  <a:srgbClr val="C00000"/>
                </a:solidFill>
              </a:rPr>
              <a:t>The lovers are separated </a:t>
            </a:r>
            <a:r>
              <a:rPr lang="en-US" altLang="zh-CN" b="1" kern="100" dirty="0" smtClean="0">
                <a:solidFill>
                  <a:srgbClr val="C00000"/>
                </a:solidFill>
              </a:rPr>
              <a:t>because ...</a:t>
            </a:r>
            <a:endParaRPr lang="zh-CN" altLang="zh-CN" b="1" kern="100" dirty="0">
              <a:solidFill>
                <a:srgbClr val="C00000"/>
              </a:solidFill>
            </a:endParaRPr>
          </a:p>
        </p:txBody>
      </p:sp>
      <p:sp>
        <p:nvSpPr>
          <p:cNvPr id="14" name="文本框 13">
            <a:extLst>
              <a:ext uri="{FF2B5EF4-FFF2-40B4-BE49-F238E27FC236}">
                <a16:creationId xmlns="" xmlns:a16="http://schemas.microsoft.com/office/drawing/2014/main" id="{FCA38FA6-FDC0-4750-8012-E12B580C27C9}"/>
              </a:ext>
            </a:extLst>
          </p:cNvPr>
          <p:cNvSpPr txBox="1"/>
          <p:nvPr/>
        </p:nvSpPr>
        <p:spPr>
          <a:xfrm>
            <a:off x="3661149" y="3389159"/>
            <a:ext cx="2448272" cy="646331"/>
          </a:xfrm>
          <a:prstGeom prst="rect">
            <a:avLst/>
          </a:prstGeom>
          <a:noFill/>
        </p:spPr>
        <p:txBody>
          <a:bodyPr wrap="square">
            <a:spAutoFit/>
          </a:bodyPr>
          <a:lstStyle/>
          <a:p>
            <a:r>
              <a:rPr lang="en-US" altLang="zh-CN" sz="1800" b="1" kern="100" dirty="0">
                <a:solidFill>
                  <a:srgbClr val="C00000"/>
                </a:solidFill>
                <a:effectLst/>
              </a:rPr>
              <a:t>dramatic with heavier notes</a:t>
            </a:r>
            <a:endParaRPr lang="zh-CN" altLang="en-US" dirty="0">
              <a:solidFill>
                <a:srgbClr val="C00000"/>
              </a:solidFill>
            </a:endParaRPr>
          </a:p>
        </p:txBody>
      </p:sp>
      <p:sp>
        <p:nvSpPr>
          <p:cNvPr id="16" name="文本框 15">
            <a:extLst>
              <a:ext uri="{FF2B5EF4-FFF2-40B4-BE49-F238E27FC236}">
                <a16:creationId xmlns="" xmlns:a16="http://schemas.microsoft.com/office/drawing/2014/main" id="{F9EDF908-5BEE-471D-B786-07E9E8AC9809}"/>
              </a:ext>
            </a:extLst>
          </p:cNvPr>
          <p:cNvSpPr txBox="1"/>
          <p:nvPr/>
        </p:nvSpPr>
        <p:spPr>
          <a:xfrm>
            <a:off x="6012160" y="3527658"/>
            <a:ext cx="2016224" cy="369332"/>
          </a:xfrm>
          <a:prstGeom prst="rect">
            <a:avLst/>
          </a:prstGeom>
          <a:noFill/>
        </p:spPr>
        <p:txBody>
          <a:bodyPr wrap="square">
            <a:spAutoFit/>
          </a:bodyPr>
          <a:lstStyle/>
          <a:p>
            <a:r>
              <a:rPr lang="en-US" altLang="zh-CN" sz="1800" b="1" kern="100" dirty="0">
                <a:solidFill>
                  <a:srgbClr val="C00000"/>
                </a:solidFill>
                <a:effectLst/>
              </a:rPr>
              <a:t>angry and sad</a:t>
            </a:r>
            <a:endParaRPr lang="zh-CN" altLang="en-US" dirty="0">
              <a:solidFill>
                <a:srgbClr val="C00000"/>
              </a:solidFill>
            </a:endParaRPr>
          </a:p>
        </p:txBody>
      </p:sp>
      <p:sp>
        <p:nvSpPr>
          <p:cNvPr id="18" name="文本框 17">
            <a:extLst>
              <a:ext uri="{FF2B5EF4-FFF2-40B4-BE49-F238E27FC236}">
                <a16:creationId xmlns="" xmlns:a16="http://schemas.microsoft.com/office/drawing/2014/main" id="{B3508D2A-105D-44B8-B1C4-FC30E166BF81}"/>
              </a:ext>
            </a:extLst>
          </p:cNvPr>
          <p:cNvSpPr txBox="1"/>
          <p:nvPr/>
        </p:nvSpPr>
        <p:spPr>
          <a:xfrm>
            <a:off x="466326" y="5131454"/>
            <a:ext cx="3042490" cy="1231106"/>
          </a:xfrm>
          <a:prstGeom prst="rect">
            <a:avLst/>
          </a:prstGeom>
          <a:noFill/>
        </p:spPr>
        <p:txBody>
          <a:bodyPr wrap="square">
            <a:spAutoFit/>
          </a:bodyPr>
          <a:lstStyle/>
          <a:p>
            <a:pPr algn="l"/>
            <a:r>
              <a:rPr lang="en-US" altLang="zh-CN" b="1" kern="100" dirty="0">
                <a:solidFill>
                  <a:srgbClr val="C00000"/>
                </a:solidFill>
              </a:rPr>
              <a:t>The </a:t>
            </a:r>
            <a:r>
              <a:rPr lang="en-US" altLang="zh-CN" b="1" kern="100" dirty="0">
                <a:solidFill>
                  <a:srgbClr val="C00000"/>
                </a:solidFill>
                <a:latin typeface="+mn-lt"/>
                <a:ea typeface="+mn-ea"/>
              </a:rPr>
              <a:t>couple transform into butterflies and fly away to be together forever.</a:t>
            </a:r>
          </a:p>
          <a:p>
            <a:pPr algn="l"/>
            <a:endParaRPr lang="zh-CN" altLang="zh-CN" sz="2000" b="1" kern="100" dirty="0">
              <a:solidFill>
                <a:srgbClr val="C00000"/>
              </a:solidFill>
              <a:latin typeface="+mn-lt"/>
              <a:ea typeface="+mn-ea"/>
            </a:endParaRPr>
          </a:p>
        </p:txBody>
      </p:sp>
      <p:sp>
        <p:nvSpPr>
          <p:cNvPr id="20" name="文本框 19">
            <a:extLst>
              <a:ext uri="{FF2B5EF4-FFF2-40B4-BE49-F238E27FC236}">
                <a16:creationId xmlns="" xmlns:a16="http://schemas.microsoft.com/office/drawing/2014/main" id="{A5A2FF43-AA00-4CD7-B339-E30748E63DC9}"/>
              </a:ext>
            </a:extLst>
          </p:cNvPr>
          <p:cNvSpPr txBox="1"/>
          <p:nvPr/>
        </p:nvSpPr>
        <p:spPr>
          <a:xfrm>
            <a:off x="3508816" y="5131454"/>
            <a:ext cx="2448272" cy="923330"/>
          </a:xfrm>
          <a:prstGeom prst="rect">
            <a:avLst/>
          </a:prstGeom>
          <a:noFill/>
        </p:spPr>
        <p:txBody>
          <a:bodyPr wrap="square">
            <a:spAutoFit/>
          </a:bodyPr>
          <a:lstStyle/>
          <a:p>
            <a:pPr algn="l"/>
            <a:r>
              <a:rPr lang="en-US" altLang="zh-CN" sz="1800" b="1" kern="100" dirty="0">
                <a:solidFill>
                  <a:srgbClr val="C00000"/>
                </a:solidFill>
                <a:effectLst/>
              </a:rPr>
              <a:t>taking a softer turn and ending on a bittersweet note </a:t>
            </a:r>
            <a:endParaRPr lang="zh-CN" altLang="zh-CN" sz="1800" b="1" kern="100" dirty="0">
              <a:solidFill>
                <a:srgbClr val="C00000"/>
              </a:solidFill>
              <a:effectLst/>
              <a:latin typeface="Times New Roman" panose="02020603050405020304" pitchFamily="18" charset="0"/>
            </a:endParaRPr>
          </a:p>
        </p:txBody>
      </p:sp>
    </p:spTree>
    <p:extLst>
      <p:ext uri="{BB962C8B-B14F-4D97-AF65-F5344CB8AC3E}">
        <p14:creationId xmlns:p14="http://schemas.microsoft.com/office/powerpoint/2010/main" val="93807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4" grpId="0"/>
      <p:bldP spid="16" grpId="0"/>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 xmlns:a16="http://schemas.microsoft.com/office/drawing/2014/main" id="{6694771A-A7BC-4C9A-84FB-04FC2DAD4C55}"/>
              </a:ext>
            </a:extLst>
          </p:cNvPr>
          <p:cNvGraphicFramePr>
            <a:graphicFrameLocks noGrp="1"/>
          </p:cNvGraphicFramePr>
          <p:nvPr>
            <p:extLst>
              <p:ext uri="{D42A27DB-BD31-4B8C-83A1-F6EECF244321}">
                <p14:modId xmlns:p14="http://schemas.microsoft.com/office/powerpoint/2010/main" val="2011702724"/>
              </p:ext>
            </p:extLst>
          </p:nvPr>
        </p:nvGraphicFramePr>
        <p:xfrm>
          <a:off x="539552" y="476672"/>
          <a:ext cx="8279906" cy="5303520"/>
        </p:xfrm>
        <a:graphic>
          <a:graphicData uri="http://schemas.openxmlformats.org/drawingml/2006/table">
            <a:tbl>
              <a:tblPr firstRow="1" firstCol="1" bandRow="1">
                <a:tableStyleId>{5C22544A-7EE6-4342-B048-85BDC9FD1C3A}</a:tableStyleId>
              </a:tblPr>
              <a:tblGrid>
                <a:gridCol w="2520280">
                  <a:extLst>
                    <a:ext uri="{9D8B030D-6E8A-4147-A177-3AD203B41FA5}">
                      <a16:colId xmlns="" xmlns:a16="http://schemas.microsoft.com/office/drawing/2014/main" val="904638609"/>
                    </a:ext>
                  </a:extLst>
                </a:gridCol>
                <a:gridCol w="1944216">
                  <a:extLst>
                    <a:ext uri="{9D8B030D-6E8A-4147-A177-3AD203B41FA5}">
                      <a16:colId xmlns="" xmlns:a16="http://schemas.microsoft.com/office/drawing/2014/main" val="62619489"/>
                    </a:ext>
                  </a:extLst>
                </a:gridCol>
                <a:gridCol w="1830861">
                  <a:extLst>
                    <a:ext uri="{9D8B030D-6E8A-4147-A177-3AD203B41FA5}">
                      <a16:colId xmlns="" xmlns:a16="http://schemas.microsoft.com/office/drawing/2014/main" val="3351475039"/>
                    </a:ext>
                  </a:extLst>
                </a:gridCol>
                <a:gridCol w="1984549">
                  <a:extLst>
                    <a:ext uri="{9D8B030D-6E8A-4147-A177-3AD203B41FA5}">
                      <a16:colId xmlns="" xmlns:a16="http://schemas.microsoft.com/office/drawing/2014/main" val="1450643427"/>
                    </a:ext>
                  </a:extLst>
                </a:gridCol>
              </a:tblGrid>
              <a:tr h="324485">
                <a:tc gridSpan="4">
                  <a:txBody>
                    <a:bodyPr/>
                    <a:lstStyle/>
                    <a:p>
                      <a:pPr algn="ctr"/>
                      <a:r>
                        <a:rPr lang="en-US" sz="2800" kern="100" dirty="0">
                          <a:solidFill>
                            <a:schemeClr val="tx1"/>
                          </a:solidFill>
                          <a:effectLst/>
                        </a:rPr>
                        <a:t>Country music</a:t>
                      </a:r>
                      <a:endParaRPr lang="zh-CN" sz="280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solidFill>
                      <a:schemeClr val="accent4">
                        <a:lumMod val="40000"/>
                        <a:lumOff val="6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2060331288"/>
                  </a:ext>
                </a:extLst>
              </a:tr>
              <a:tr h="324485">
                <a:tc>
                  <a:txBody>
                    <a:bodyPr/>
                    <a:lstStyle/>
                    <a:p>
                      <a:pPr algn="ctr"/>
                      <a:r>
                        <a:rPr lang="en-US" sz="2000" kern="100" dirty="0" smtClean="0">
                          <a:solidFill>
                            <a:schemeClr val="tx1"/>
                          </a:solidFill>
                          <a:effectLst/>
                        </a:rPr>
                        <a:t>History</a:t>
                      </a:r>
                      <a:endParaRPr lang="zh-CN" sz="200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solidFill>
                      <a:schemeClr val="accent4">
                        <a:lumMod val="40000"/>
                        <a:lumOff val="60000"/>
                      </a:schemeClr>
                    </a:solidFill>
                  </a:tcPr>
                </a:tc>
                <a:tc>
                  <a:txBody>
                    <a:bodyPr/>
                    <a:lstStyle/>
                    <a:p>
                      <a:pPr algn="l"/>
                      <a:r>
                        <a:rPr lang="en-US" sz="2000" b="1" kern="100" dirty="0">
                          <a:solidFill>
                            <a:schemeClr val="tx1"/>
                          </a:solidFill>
                          <a:effectLst/>
                        </a:rPr>
                        <a:t>The typical </a:t>
                      </a:r>
                      <a:r>
                        <a:rPr lang="en-US" sz="2000" b="1" kern="100" dirty="0" smtClean="0">
                          <a:solidFill>
                            <a:schemeClr val="tx1"/>
                          </a:solidFill>
                          <a:effectLst/>
                        </a:rPr>
                        <a:t>instrument(s)</a:t>
                      </a:r>
                      <a:endParaRPr lang="zh-CN" sz="2000" b="1"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solidFill>
                      <a:schemeClr val="accent4">
                        <a:lumMod val="40000"/>
                        <a:lumOff val="60000"/>
                      </a:schemeClr>
                    </a:solidFill>
                  </a:tcPr>
                </a:tc>
                <a:tc>
                  <a:txBody>
                    <a:bodyPr/>
                    <a:lstStyle/>
                    <a:p>
                      <a:pPr algn="ctr"/>
                      <a:r>
                        <a:rPr lang="en-US" sz="2000" b="1" kern="100" dirty="0" smtClean="0">
                          <a:solidFill>
                            <a:schemeClr val="tx1"/>
                          </a:solidFill>
                          <a:effectLst/>
                        </a:rPr>
                        <a:t>Examples</a:t>
                      </a:r>
                      <a:endParaRPr lang="zh-CN" sz="2000" b="1"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solidFill>
                      <a:schemeClr val="accent4">
                        <a:lumMod val="40000"/>
                        <a:lumOff val="60000"/>
                      </a:schemeClr>
                    </a:solidFill>
                  </a:tcPr>
                </a:tc>
                <a:tc>
                  <a:txBody>
                    <a:bodyPr/>
                    <a:lstStyle/>
                    <a:p>
                      <a:pPr algn="just"/>
                      <a:r>
                        <a:rPr lang="en-US" sz="2000" b="1" kern="100" dirty="0" smtClean="0">
                          <a:solidFill>
                            <a:schemeClr val="tx1"/>
                          </a:solidFill>
                          <a:effectLst/>
                        </a:rPr>
                        <a:t>Characteristics</a:t>
                      </a:r>
                      <a:endParaRPr lang="zh-CN" sz="2000" b="1"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solidFill>
                      <a:schemeClr val="accent4">
                        <a:lumMod val="40000"/>
                        <a:lumOff val="60000"/>
                      </a:schemeClr>
                    </a:solidFill>
                  </a:tcPr>
                </a:tc>
                <a:extLst>
                  <a:ext uri="{0D108BD9-81ED-4DB2-BD59-A6C34878D82A}">
                    <a16:rowId xmlns="" xmlns:a16="http://schemas.microsoft.com/office/drawing/2014/main" val="2596739122"/>
                  </a:ext>
                </a:extLst>
              </a:tr>
              <a:tr h="311785">
                <a:tc>
                  <a:txBody>
                    <a:bodyPr/>
                    <a:lstStyle/>
                    <a:p>
                      <a:pPr marL="342900" lvl="0" indent="-342900" algn="l">
                        <a:buFont typeface="Wingdings" panose="05000000000000000000" pitchFamily="2" charset="2"/>
                        <a:buChar char=""/>
                      </a:pPr>
                      <a:r>
                        <a:rPr lang="en-US" sz="2000" kern="100" dirty="0">
                          <a:solidFill>
                            <a:schemeClr val="tx1"/>
                          </a:solidFill>
                          <a:effectLst/>
                        </a:rPr>
                        <a:t>born out of blues and folk music</a:t>
                      </a:r>
                      <a:endParaRPr lang="zh-CN" sz="2000" kern="100" dirty="0">
                        <a:solidFill>
                          <a:schemeClr val="tx1"/>
                        </a:solidFill>
                        <a:effectLst/>
                      </a:endParaRPr>
                    </a:p>
                    <a:p>
                      <a:pPr marL="342900" lvl="0" indent="-342900" algn="just">
                        <a:buFont typeface="Wingdings" panose="05000000000000000000" pitchFamily="2" charset="2"/>
                        <a:buChar char=""/>
                      </a:pPr>
                      <a:endParaRPr lang="en-US" sz="2000" kern="100" dirty="0">
                        <a:solidFill>
                          <a:schemeClr val="tx1"/>
                        </a:solidFill>
                        <a:effectLst/>
                      </a:endParaRPr>
                    </a:p>
                    <a:p>
                      <a:pPr marL="342900" lvl="0" indent="-342900" algn="l">
                        <a:buFont typeface="Wingdings" panose="05000000000000000000" pitchFamily="2" charset="2"/>
                        <a:buChar char=""/>
                      </a:pPr>
                      <a:r>
                        <a:rPr lang="en-US" sz="2000" kern="100" dirty="0">
                          <a:solidFill>
                            <a:schemeClr val="tx1"/>
                          </a:solidFill>
                          <a:effectLst/>
                        </a:rPr>
                        <a:t>became popular:</a:t>
                      </a:r>
                      <a:endParaRPr lang="zh-CN" sz="2000" kern="100" dirty="0">
                        <a:solidFill>
                          <a:schemeClr val="tx1"/>
                        </a:solidFill>
                        <a:effectLst/>
                      </a:endParaRPr>
                    </a:p>
                    <a:p>
                      <a:pPr marL="266700" algn="just"/>
                      <a:r>
                        <a:rPr lang="en-US" sz="2000" kern="100" dirty="0">
                          <a:solidFill>
                            <a:schemeClr val="tx1"/>
                          </a:solidFill>
                          <a:effectLst/>
                        </a:rPr>
                        <a:t>time: ____________</a:t>
                      </a:r>
                      <a:endParaRPr lang="zh-CN" sz="2000" kern="100" dirty="0">
                        <a:solidFill>
                          <a:schemeClr val="tx1"/>
                        </a:solidFill>
                        <a:effectLst/>
                      </a:endParaRPr>
                    </a:p>
                    <a:p>
                      <a:pPr marL="266700" algn="just"/>
                      <a:endParaRPr lang="en-US" sz="2000" kern="100" dirty="0">
                        <a:solidFill>
                          <a:schemeClr val="tx1"/>
                        </a:solidFill>
                        <a:effectLst/>
                      </a:endParaRPr>
                    </a:p>
                    <a:p>
                      <a:pPr marL="266700" algn="just"/>
                      <a:r>
                        <a:rPr lang="en-US" sz="2000" kern="100" dirty="0">
                          <a:solidFill>
                            <a:schemeClr val="tx1"/>
                          </a:solidFill>
                          <a:effectLst/>
                        </a:rPr>
                        <a:t>place: </a:t>
                      </a:r>
                      <a:r>
                        <a:rPr lang="en-US" sz="2000" kern="100" dirty="0" smtClean="0">
                          <a:solidFill>
                            <a:schemeClr val="tx1"/>
                          </a:solidFill>
                          <a:effectLst/>
                        </a:rPr>
                        <a:t>____________________________</a:t>
                      </a:r>
                      <a:endParaRPr lang="zh-CN" sz="2000" kern="100" dirty="0">
                        <a:solidFill>
                          <a:schemeClr val="tx1"/>
                        </a:solidFill>
                        <a:effectLst/>
                      </a:endParaRPr>
                    </a:p>
                    <a:p>
                      <a:pPr algn="just"/>
                      <a:r>
                        <a:rPr lang="en-US" sz="2000" kern="100" dirty="0">
                          <a:solidFill>
                            <a:schemeClr val="tx1"/>
                          </a:solidFill>
                          <a:effectLst/>
                        </a:rPr>
                        <a:t> </a:t>
                      </a:r>
                      <a:endParaRPr lang="zh-CN" sz="2000"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solidFill>
                      <a:schemeClr val="accent4">
                        <a:lumMod val="40000"/>
                        <a:lumOff val="60000"/>
                      </a:schemeClr>
                    </a:solidFill>
                  </a:tcPr>
                </a:tc>
                <a:tc>
                  <a:txBody>
                    <a:bodyPr/>
                    <a:lstStyle/>
                    <a:p>
                      <a:pPr algn="just"/>
                      <a:endParaRPr lang="en-US" sz="2000" b="1" kern="100" dirty="0">
                        <a:solidFill>
                          <a:schemeClr val="tx1"/>
                        </a:solidFill>
                        <a:effectLst/>
                      </a:endParaRPr>
                    </a:p>
                    <a:p>
                      <a:pPr algn="just"/>
                      <a:endParaRPr lang="en-US" sz="2000" b="1" kern="100" dirty="0">
                        <a:solidFill>
                          <a:schemeClr val="tx1"/>
                        </a:solidFill>
                        <a:effectLst/>
                      </a:endParaRPr>
                    </a:p>
                    <a:p>
                      <a:pPr algn="just"/>
                      <a:r>
                        <a:rPr lang="en-US" sz="2000" b="1" kern="100" dirty="0">
                          <a:solidFill>
                            <a:schemeClr val="tx1"/>
                          </a:solidFill>
                          <a:effectLst/>
                        </a:rPr>
                        <a:t>_________</a:t>
                      </a:r>
                      <a:endParaRPr lang="zh-CN" sz="2000" b="1"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solidFill>
                      <a:schemeClr val="accent4">
                        <a:lumMod val="40000"/>
                        <a:lumOff val="60000"/>
                      </a:schemeClr>
                    </a:solidFill>
                  </a:tcPr>
                </a:tc>
                <a:tc>
                  <a:txBody>
                    <a:bodyPr/>
                    <a:lstStyle/>
                    <a:p>
                      <a:pPr marL="342900" lvl="0" indent="-342900" algn="just">
                        <a:buFont typeface="Wingdings" panose="05000000000000000000" pitchFamily="2" charset="2"/>
                        <a:buChar char=""/>
                      </a:pPr>
                      <a:r>
                        <a:rPr lang="en-US" sz="2000" b="1" kern="100" dirty="0">
                          <a:solidFill>
                            <a:schemeClr val="tx1"/>
                          </a:solidFill>
                          <a:effectLst/>
                        </a:rPr>
                        <a:t>The musician: </a:t>
                      </a:r>
                      <a:r>
                        <a:rPr lang="en-US" sz="2000" b="1" kern="100" dirty="0" smtClean="0">
                          <a:solidFill>
                            <a:schemeClr val="tx1"/>
                          </a:solidFill>
                          <a:effectLst/>
                        </a:rPr>
                        <a:t>_________</a:t>
                      </a:r>
                      <a:endParaRPr lang="en-US" sz="2000" b="1" kern="100" dirty="0">
                        <a:solidFill>
                          <a:schemeClr val="tx1"/>
                        </a:solidFill>
                        <a:effectLst/>
                      </a:endParaRPr>
                    </a:p>
                    <a:p>
                      <a:pPr marL="342900" lvl="0" indent="-342900" algn="just">
                        <a:buFont typeface="Wingdings" panose="05000000000000000000" pitchFamily="2" charset="2"/>
                        <a:buChar char=""/>
                      </a:pPr>
                      <a:endParaRPr lang="en-US" sz="2000" b="1" kern="100" dirty="0" smtClean="0">
                        <a:solidFill>
                          <a:schemeClr val="tx1"/>
                        </a:solidFill>
                        <a:effectLst/>
                      </a:endParaRPr>
                    </a:p>
                    <a:p>
                      <a:pPr marL="342900" lvl="0" indent="-342900" algn="just">
                        <a:buFont typeface="Wingdings" panose="05000000000000000000" pitchFamily="2" charset="2"/>
                        <a:buChar char=""/>
                      </a:pPr>
                      <a:r>
                        <a:rPr lang="en-US" sz="2000" b="1" kern="100" dirty="0" smtClean="0">
                          <a:solidFill>
                            <a:schemeClr val="tx1"/>
                          </a:solidFill>
                          <a:effectLst/>
                        </a:rPr>
                        <a:t>The </a:t>
                      </a:r>
                      <a:r>
                        <a:rPr lang="en-US" sz="2000" b="1" kern="100" dirty="0">
                          <a:solidFill>
                            <a:schemeClr val="tx1"/>
                          </a:solidFill>
                          <a:effectLst/>
                        </a:rPr>
                        <a:t>song: </a:t>
                      </a:r>
                      <a:r>
                        <a:rPr lang="en-US" sz="2000" b="1" kern="100" dirty="0" smtClean="0">
                          <a:solidFill>
                            <a:schemeClr val="tx1"/>
                          </a:solidFill>
                          <a:effectLst/>
                        </a:rPr>
                        <a:t>____________________________________</a:t>
                      </a:r>
                      <a:endParaRPr lang="zh-CN" sz="2000" b="1" kern="100" dirty="0">
                        <a:solidFill>
                          <a:schemeClr val="tx1"/>
                        </a:solidFill>
                        <a:effectLst/>
                      </a:endParaRPr>
                    </a:p>
                  </a:txBody>
                  <a:tcPr marL="68580" marR="68580" marT="0" marB="0">
                    <a:solidFill>
                      <a:schemeClr val="accent4">
                        <a:lumMod val="40000"/>
                        <a:lumOff val="60000"/>
                      </a:schemeClr>
                    </a:solidFill>
                  </a:tcPr>
                </a:tc>
                <a:tc>
                  <a:txBody>
                    <a:bodyPr/>
                    <a:lstStyle/>
                    <a:p>
                      <a:pPr marL="342900" lvl="0" indent="-342900" algn="just">
                        <a:buFont typeface="Wingdings" panose="05000000000000000000" pitchFamily="2" charset="2"/>
                        <a:buChar char=""/>
                      </a:pPr>
                      <a:r>
                        <a:rPr lang="en-US" sz="2000" b="1" kern="100" dirty="0">
                          <a:solidFill>
                            <a:schemeClr val="tx1"/>
                          </a:solidFill>
                          <a:effectLst/>
                        </a:rPr>
                        <a:t>tunes: _________</a:t>
                      </a:r>
                      <a:endParaRPr lang="zh-CN" sz="2000" b="1" kern="100" dirty="0">
                        <a:solidFill>
                          <a:schemeClr val="tx1"/>
                        </a:solidFill>
                        <a:effectLst/>
                      </a:endParaRPr>
                    </a:p>
                    <a:p>
                      <a:pPr marL="342900" lvl="0" indent="-342900" algn="just">
                        <a:buFont typeface="Wingdings" panose="05000000000000000000" pitchFamily="2" charset="2"/>
                        <a:buChar char=""/>
                      </a:pPr>
                      <a:endParaRPr lang="en-US" sz="2000" b="1" kern="100" dirty="0">
                        <a:solidFill>
                          <a:schemeClr val="tx1"/>
                        </a:solidFill>
                        <a:effectLst/>
                      </a:endParaRPr>
                    </a:p>
                    <a:p>
                      <a:pPr marL="342900" lvl="0" indent="-342900" algn="just">
                        <a:buFont typeface="Wingdings" panose="05000000000000000000" pitchFamily="2" charset="2"/>
                        <a:buChar char=""/>
                      </a:pPr>
                      <a:r>
                        <a:rPr lang="en-US" sz="2000" b="1" kern="100" dirty="0">
                          <a:solidFill>
                            <a:schemeClr val="tx1"/>
                          </a:solidFill>
                          <a:effectLst/>
                        </a:rPr>
                        <a:t>lyrics: ____________________</a:t>
                      </a:r>
                      <a:endParaRPr lang="zh-CN" sz="2000" b="1" kern="100" dirty="0">
                        <a:solidFill>
                          <a:schemeClr val="tx1"/>
                        </a:solidFill>
                        <a:effectLst/>
                      </a:endParaRPr>
                    </a:p>
                    <a:p>
                      <a:pPr marL="342900" lvl="0" indent="-342900" algn="just">
                        <a:buFont typeface="Wingdings" panose="05000000000000000000" pitchFamily="2" charset="2"/>
                        <a:buChar char=""/>
                      </a:pPr>
                      <a:endParaRPr lang="en-US" sz="2000" b="1" kern="100" dirty="0">
                        <a:solidFill>
                          <a:schemeClr val="tx1"/>
                        </a:solidFill>
                        <a:effectLst/>
                      </a:endParaRPr>
                    </a:p>
                    <a:p>
                      <a:pPr marL="342900" lvl="0" indent="-342900" algn="l">
                        <a:buFont typeface="Wingdings" panose="05000000000000000000" pitchFamily="2" charset="2"/>
                        <a:buChar char=""/>
                      </a:pPr>
                      <a:r>
                        <a:rPr lang="en-US" sz="2000" b="1" kern="100" dirty="0">
                          <a:solidFill>
                            <a:schemeClr val="tx1"/>
                          </a:solidFill>
                          <a:effectLst/>
                        </a:rPr>
                        <a:t>themes: hardship, heartbreak and hope</a:t>
                      </a:r>
                      <a:endParaRPr lang="zh-CN" sz="2000" b="1" kern="100" dirty="0">
                        <a:solidFill>
                          <a:schemeClr val="tx1"/>
                        </a:solidFill>
                        <a:effectLst/>
                      </a:endParaRPr>
                    </a:p>
                    <a:p>
                      <a:pPr algn="just"/>
                      <a:r>
                        <a:rPr lang="en-US" sz="2000" b="1" kern="100" dirty="0">
                          <a:solidFill>
                            <a:schemeClr val="tx1"/>
                          </a:solidFill>
                          <a:effectLst/>
                        </a:rPr>
                        <a:t> </a:t>
                      </a:r>
                      <a:endParaRPr lang="zh-CN" sz="2000" b="1" kern="100" dirty="0">
                        <a:solidFill>
                          <a:schemeClr val="tx1"/>
                        </a:solidFill>
                        <a:effectLst/>
                      </a:endParaRPr>
                    </a:p>
                    <a:p>
                      <a:pPr algn="just"/>
                      <a:r>
                        <a:rPr lang="en-US" sz="2000" b="1" kern="100" dirty="0">
                          <a:solidFill>
                            <a:schemeClr val="tx1"/>
                          </a:solidFill>
                          <a:effectLst/>
                        </a:rPr>
                        <a:t> </a:t>
                      </a:r>
                      <a:endParaRPr lang="zh-CN" sz="2000" b="1" kern="100" dirty="0">
                        <a:solidFill>
                          <a:schemeClr val="tx1"/>
                        </a:solidFill>
                        <a:effectLst/>
                      </a:endParaRPr>
                    </a:p>
                    <a:p>
                      <a:pPr algn="just"/>
                      <a:r>
                        <a:rPr lang="en-US" sz="2000" b="1" kern="100" dirty="0">
                          <a:solidFill>
                            <a:schemeClr val="tx1"/>
                          </a:solidFill>
                          <a:effectLst/>
                        </a:rPr>
                        <a:t> </a:t>
                      </a:r>
                      <a:endParaRPr lang="zh-CN" sz="2000" b="1" kern="100" dirty="0">
                        <a:solidFill>
                          <a:schemeClr val="tx1"/>
                        </a:solidFill>
                        <a:effectLst/>
                        <a:latin typeface="Times New Roman" panose="02020603050405020304" pitchFamily="18" charset="0"/>
                        <a:ea typeface="宋体" panose="02010600030101010101" pitchFamily="2" charset="-122"/>
                      </a:endParaRPr>
                    </a:p>
                  </a:txBody>
                  <a:tcPr marL="68580" marR="68580" marT="0" marB="0">
                    <a:solidFill>
                      <a:schemeClr val="accent4">
                        <a:lumMod val="40000"/>
                        <a:lumOff val="60000"/>
                      </a:schemeClr>
                    </a:solidFill>
                  </a:tcPr>
                </a:tc>
                <a:extLst>
                  <a:ext uri="{0D108BD9-81ED-4DB2-BD59-A6C34878D82A}">
                    <a16:rowId xmlns="" xmlns:a16="http://schemas.microsoft.com/office/drawing/2014/main" val="1895615268"/>
                  </a:ext>
                </a:extLst>
              </a:tr>
            </a:tbl>
          </a:graphicData>
        </a:graphic>
      </p:graphicFrame>
      <p:sp>
        <p:nvSpPr>
          <p:cNvPr id="2" name="文本框 1">
            <a:extLst>
              <a:ext uri="{FF2B5EF4-FFF2-40B4-BE49-F238E27FC236}">
                <a16:creationId xmlns="" xmlns:a16="http://schemas.microsoft.com/office/drawing/2014/main" id="{087F0097-EAFF-4B68-8809-EEB883D9815F}"/>
              </a:ext>
            </a:extLst>
          </p:cNvPr>
          <p:cNvSpPr txBox="1"/>
          <p:nvPr/>
        </p:nvSpPr>
        <p:spPr>
          <a:xfrm>
            <a:off x="903855" y="3306504"/>
            <a:ext cx="1656184" cy="400110"/>
          </a:xfrm>
          <a:prstGeom prst="rect">
            <a:avLst/>
          </a:prstGeom>
          <a:noFill/>
        </p:spPr>
        <p:txBody>
          <a:bodyPr wrap="square" rtlCol="0">
            <a:spAutoFit/>
          </a:bodyPr>
          <a:lstStyle/>
          <a:p>
            <a:r>
              <a:rPr lang="en-US" altLang="zh-CN" sz="2000" b="1" dirty="0">
                <a:solidFill>
                  <a:srgbClr val="C00000"/>
                </a:solidFill>
              </a:rPr>
              <a:t>in the 1940s</a:t>
            </a:r>
            <a:endParaRPr lang="zh-CN" altLang="en-US" sz="2000" b="1" dirty="0">
              <a:solidFill>
                <a:srgbClr val="C00000"/>
              </a:solidFill>
            </a:endParaRPr>
          </a:p>
        </p:txBody>
      </p:sp>
      <p:sp>
        <p:nvSpPr>
          <p:cNvPr id="5" name="文本框 4">
            <a:extLst>
              <a:ext uri="{FF2B5EF4-FFF2-40B4-BE49-F238E27FC236}">
                <a16:creationId xmlns="" xmlns:a16="http://schemas.microsoft.com/office/drawing/2014/main" id="{20A9C981-82B2-436A-8DC6-D5CC7BF9D1AC}"/>
              </a:ext>
            </a:extLst>
          </p:cNvPr>
          <p:cNvSpPr txBox="1"/>
          <p:nvPr/>
        </p:nvSpPr>
        <p:spPr>
          <a:xfrm>
            <a:off x="827584" y="4149080"/>
            <a:ext cx="1656184" cy="707886"/>
          </a:xfrm>
          <a:prstGeom prst="rect">
            <a:avLst/>
          </a:prstGeom>
          <a:noFill/>
        </p:spPr>
        <p:txBody>
          <a:bodyPr wrap="square" rtlCol="0">
            <a:spAutoFit/>
          </a:bodyPr>
          <a:lstStyle/>
          <a:p>
            <a:r>
              <a:rPr lang="en-US" altLang="zh-CN" sz="2000" b="1" dirty="0">
                <a:solidFill>
                  <a:srgbClr val="C00000"/>
                </a:solidFill>
              </a:rPr>
              <a:t>in the south of America</a:t>
            </a:r>
            <a:endParaRPr lang="zh-CN" altLang="en-US" sz="2000" b="1" dirty="0">
              <a:solidFill>
                <a:srgbClr val="C00000"/>
              </a:solidFill>
            </a:endParaRPr>
          </a:p>
        </p:txBody>
      </p:sp>
      <p:sp>
        <p:nvSpPr>
          <p:cNvPr id="6" name="文本框 5">
            <a:extLst>
              <a:ext uri="{FF2B5EF4-FFF2-40B4-BE49-F238E27FC236}">
                <a16:creationId xmlns="" xmlns:a16="http://schemas.microsoft.com/office/drawing/2014/main" id="{22913653-8442-4695-8DE4-F61DEE8D4ED2}"/>
              </a:ext>
            </a:extLst>
          </p:cNvPr>
          <p:cNvSpPr txBox="1"/>
          <p:nvPr/>
        </p:nvSpPr>
        <p:spPr>
          <a:xfrm>
            <a:off x="3203848" y="1988840"/>
            <a:ext cx="1656184" cy="400110"/>
          </a:xfrm>
          <a:prstGeom prst="rect">
            <a:avLst/>
          </a:prstGeom>
          <a:noFill/>
        </p:spPr>
        <p:txBody>
          <a:bodyPr wrap="square" rtlCol="0">
            <a:spAutoFit/>
          </a:bodyPr>
          <a:lstStyle/>
          <a:p>
            <a:r>
              <a:rPr lang="en-US" altLang="zh-CN" sz="2000" b="1" dirty="0">
                <a:solidFill>
                  <a:srgbClr val="C00000"/>
                </a:solidFill>
              </a:rPr>
              <a:t>the guitar</a:t>
            </a:r>
            <a:endParaRPr lang="zh-CN" altLang="en-US" sz="2000" b="1" dirty="0">
              <a:solidFill>
                <a:srgbClr val="C00000"/>
              </a:solidFill>
            </a:endParaRPr>
          </a:p>
        </p:txBody>
      </p:sp>
      <p:sp>
        <p:nvSpPr>
          <p:cNvPr id="7" name="文本框 6">
            <a:extLst>
              <a:ext uri="{FF2B5EF4-FFF2-40B4-BE49-F238E27FC236}">
                <a16:creationId xmlns="" xmlns:a16="http://schemas.microsoft.com/office/drawing/2014/main" id="{2DBB3643-C334-4B90-BA88-40FCB8ED71F8}"/>
              </a:ext>
            </a:extLst>
          </p:cNvPr>
          <p:cNvSpPr txBox="1"/>
          <p:nvPr/>
        </p:nvSpPr>
        <p:spPr>
          <a:xfrm>
            <a:off x="5111411" y="2051356"/>
            <a:ext cx="1799186" cy="400110"/>
          </a:xfrm>
          <a:prstGeom prst="rect">
            <a:avLst/>
          </a:prstGeom>
          <a:noFill/>
        </p:spPr>
        <p:txBody>
          <a:bodyPr wrap="square" rtlCol="0">
            <a:spAutoFit/>
          </a:bodyPr>
          <a:lstStyle/>
          <a:p>
            <a:r>
              <a:rPr lang="en-US" altLang="zh-CN" sz="2000" b="1" dirty="0">
                <a:solidFill>
                  <a:srgbClr val="C00000"/>
                </a:solidFill>
              </a:rPr>
              <a:t>John Denver</a:t>
            </a:r>
            <a:endParaRPr lang="zh-CN" altLang="en-US" sz="2000" b="1" dirty="0">
              <a:solidFill>
                <a:srgbClr val="C00000"/>
              </a:solidFill>
            </a:endParaRPr>
          </a:p>
        </p:txBody>
      </p:sp>
      <p:sp>
        <p:nvSpPr>
          <p:cNvPr id="8" name="文本框 7">
            <a:extLst>
              <a:ext uri="{FF2B5EF4-FFF2-40B4-BE49-F238E27FC236}">
                <a16:creationId xmlns="" xmlns:a16="http://schemas.microsoft.com/office/drawing/2014/main" id="{E54EB728-9C49-455D-ABC2-BC5734446A4A}"/>
              </a:ext>
            </a:extLst>
          </p:cNvPr>
          <p:cNvSpPr txBox="1"/>
          <p:nvPr/>
        </p:nvSpPr>
        <p:spPr>
          <a:xfrm>
            <a:off x="5364088" y="2924944"/>
            <a:ext cx="1799186" cy="1323439"/>
          </a:xfrm>
          <a:prstGeom prst="rect">
            <a:avLst/>
          </a:prstGeom>
          <a:noFill/>
        </p:spPr>
        <p:txBody>
          <a:bodyPr wrap="square" rtlCol="0">
            <a:spAutoFit/>
          </a:bodyPr>
          <a:lstStyle/>
          <a:p>
            <a:r>
              <a:rPr lang="en-US" altLang="zh-CN" sz="2000" b="1" dirty="0">
                <a:solidFill>
                  <a:srgbClr val="C00000"/>
                </a:solidFill>
              </a:rPr>
              <a:t>“Take Me Home, Country Roads”</a:t>
            </a:r>
            <a:endParaRPr lang="zh-CN" altLang="en-US" sz="2000" b="1" dirty="0">
              <a:solidFill>
                <a:srgbClr val="C00000"/>
              </a:solidFill>
            </a:endParaRPr>
          </a:p>
        </p:txBody>
      </p:sp>
      <p:sp>
        <p:nvSpPr>
          <p:cNvPr id="9" name="文本框 8">
            <a:extLst>
              <a:ext uri="{FF2B5EF4-FFF2-40B4-BE49-F238E27FC236}">
                <a16:creationId xmlns="" xmlns:a16="http://schemas.microsoft.com/office/drawing/2014/main" id="{B0014194-D98D-4A50-A3DD-5B3DF6B08044}"/>
              </a:ext>
            </a:extLst>
          </p:cNvPr>
          <p:cNvSpPr txBox="1"/>
          <p:nvPr/>
        </p:nvSpPr>
        <p:spPr>
          <a:xfrm>
            <a:off x="7020272" y="1734816"/>
            <a:ext cx="1799186" cy="400110"/>
          </a:xfrm>
          <a:prstGeom prst="rect">
            <a:avLst/>
          </a:prstGeom>
          <a:noFill/>
        </p:spPr>
        <p:txBody>
          <a:bodyPr wrap="square" rtlCol="0">
            <a:spAutoFit/>
          </a:bodyPr>
          <a:lstStyle/>
          <a:p>
            <a:r>
              <a:rPr lang="en-US" altLang="zh-CN" sz="2000" b="1" dirty="0">
                <a:solidFill>
                  <a:srgbClr val="C00000"/>
                </a:solidFill>
              </a:rPr>
              <a:t>easy to sing</a:t>
            </a:r>
            <a:endParaRPr lang="zh-CN" altLang="en-US" sz="2000" b="1" dirty="0">
              <a:solidFill>
                <a:srgbClr val="C00000"/>
              </a:solidFill>
            </a:endParaRPr>
          </a:p>
        </p:txBody>
      </p:sp>
      <p:sp>
        <p:nvSpPr>
          <p:cNvPr id="10" name="文本框 9">
            <a:extLst>
              <a:ext uri="{FF2B5EF4-FFF2-40B4-BE49-F238E27FC236}">
                <a16:creationId xmlns="" xmlns:a16="http://schemas.microsoft.com/office/drawing/2014/main" id="{31547682-1A58-4C00-813D-D371D76ED51F}"/>
              </a:ext>
            </a:extLst>
          </p:cNvPr>
          <p:cNvSpPr txBox="1"/>
          <p:nvPr/>
        </p:nvSpPr>
        <p:spPr>
          <a:xfrm>
            <a:off x="7236296" y="2664018"/>
            <a:ext cx="1799186" cy="707886"/>
          </a:xfrm>
          <a:prstGeom prst="rect">
            <a:avLst/>
          </a:prstGeom>
          <a:noFill/>
        </p:spPr>
        <p:txBody>
          <a:bodyPr wrap="square" rtlCol="0">
            <a:spAutoFit/>
          </a:bodyPr>
          <a:lstStyle/>
          <a:p>
            <a:r>
              <a:rPr lang="en-US" altLang="zh-CN" sz="2000" b="1" dirty="0" smtClean="0">
                <a:solidFill>
                  <a:srgbClr val="C00000"/>
                </a:solidFill>
              </a:rPr>
              <a:t>deep </a:t>
            </a:r>
            <a:r>
              <a:rPr lang="en-US" altLang="zh-CN" sz="2000" b="1" dirty="0">
                <a:solidFill>
                  <a:srgbClr val="C00000"/>
                </a:solidFill>
              </a:rPr>
              <a:t>in        thought</a:t>
            </a:r>
            <a:endParaRPr lang="zh-CN" altLang="en-US" sz="2000" b="1" dirty="0">
              <a:solidFill>
                <a:srgbClr val="C00000"/>
              </a:solidFill>
            </a:endParaRPr>
          </a:p>
        </p:txBody>
      </p:sp>
    </p:spTree>
    <p:extLst>
      <p:ext uri="{BB962C8B-B14F-4D97-AF65-F5344CB8AC3E}">
        <p14:creationId xmlns:p14="http://schemas.microsoft.com/office/powerpoint/2010/main" val="412852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5-1">
            <a:extLst>
              <a:ext uri="{FF2B5EF4-FFF2-40B4-BE49-F238E27FC236}">
                <a16:creationId xmlns="" xmlns:a16="http://schemas.microsoft.com/office/drawing/2014/main" id="{DC73BCBC-C0E6-430C-8B02-95BFE7C7B303}"/>
              </a:ext>
            </a:extLst>
          </p:cNvPr>
          <p:cNvPicPr>
            <a:picLocks noChangeAspect="1"/>
          </p:cNvPicPr>
          <p:nvPr/>
        </p:nvPicPr>
        <p:blipFill>
          <a:blip r:embed="rId2"/>
          <a:stretch>
            <a:fillRect/>
          </a:stretch>
        </p:blipFill>
        <p:spPr>
          <a:xfrm>
            <a:off x="71549" y="116632"/>
            <a:ext cx="8865330" cy="2664296"/>
          </a:xfrm>
          <a:prstGeom prst="rect">
            <a:avLst/>
          </a:prstGeom>
          <a:solidFill>
            <a:schemeClr val="accent4"/>
          </a:solidFill>
        </p:spPr>
      </p:pic>
      <p:sp>
        <p:nvSpPr>
          <p:cNvPr id="3" name="文本框 2">
            <a:extLst>
              <a:ext uri="{FF2B5EF4-FFF2-40B4-BE49-F238E27FC236}">
                <a16:creationId xmlns="" xmlns:a16="http://schemas.microsoft.com/office/drawing/2014/main" id="{AB5517C1-6617-4A5B-8577-42F65C1EB354}"/>
              </a:ext>
            </a:extLst>
          </p:cNvPr>
          <p:cNvSpPr txBox="1"/>
          <p:nvPr/>
        </p:nvSpPr>
        <p:spPr>
          <a:xfrm>
            <a:off x="207121" y="188640"/>
            <a:ext cx="8105775" cy="1384995"/>
          </a:xfrm>
          <a:prstGeom prst="rect">
            <a:avLst/>
          </a:prstGeom>
          <a:noFill/>
          <a:ln w="9525">
            <a:noFill/>
          </a:ln>
        </p:spPr>
        <p:txBody>
          <a:bodyPr wrap="square">
            <a:spAutoFit/>
          </a:bodyPr>
          <a:lstStyle/>
          <a:p>
            <a:r>
              <a:rPr lang="en-US" sz="2800" b="1" dirty="0">
                <a:latin typeface="Times New Roman" panose="02020603050405020304" pitchFamily="18" charset="0"/>
                <a:ea typeface="宋体" panose="02010600030101010101" pitchFamily="2" charset="-122"/>
                <a:cs typeface="Times New Roman" panose="02020603050405020304" pitchFamily="18" charset="0"/>
              </a:rPr>
              <a:t>1. </a:t>
            </a:r>
            <a:r>
              <a:rPr lang="en-US" altLang="zh-CN" sz="2800" b="1" dirty="0">
                <a:latin typeface="Times New Roman" panose="02020603050405020304" pitchFamily="18" charset="0"/>
                <a:cs typeface="Times New Roman" panose="02020603050405020304" pitchFamily="18" charset="0"/>
              </a:rPr>
              <a:t>Last night, I watched a performance of </a:t>
            </a:r>
            <a:r>
              <a:rPr lang="en-US" altLang="zh-CN" sz="2800" b="1" i="1" dirty="0">
                <a:latin typeface="Times New Roman" panose="02020603050405020304" pitchFamily="18" charset="0"/>
                <a:cs typeface="Times New Roman" panose="02020603050405020304" pitchFamily="18" charset="0"/>
              </a:rPr>
              <a:t>Butterfly Lovers</a:t>
            </a:r>
            <a:r>
              <a:rPr lang="en-US" altLang="zh-CN" sz="2800" b="1" dirty="0">
                <a:latin typeface="Times New Roman" panose="02020603050405020304" pitchFamily="18" charset="0"/>
                <a:cs typeface="Times New Roman" panose="02020603050405020304" pitchFamily="18" charset="0"/>
              </a:rPr>
              <a:t>, a beautiful violin concerto </a:t>
            </a:r>
            <a:r>
              <a:rPr lang="en-US" altLang="zh-CN" sz="2800" b="1" dirty="0">
                <a:solidFill>
                  <a:srgbClr val="C00000"/>
                </a:solidFill>
                <a:latin typeface="Times New Roman" panose="02020603050405020304" pitchFamily="18" charset="0"/>
                <a:cs typeface="Times New Roman" panose="02020603050405020304" pitchFamily="18" charset="0"/>
              </a:rPr>
              <a:t>composed</a:t>
            </a:r>
            <a:r>
              <a:rPr lang="en-US" altLang="zh-CN" sz="2800" b="1" dirty="0">
                <a:latin typeface="Times New Roman" panose="02020603050405020304" pitchFamily="18" charset="0"/>
                <a:cs typeface="Times New Roman" panose="02020603050405020304" pitchFamily="18" charset="0"/>
              </a:rPr>
              <a:t> by He Zhanhao and Chen Gang. (para. 1, lines </a:t>
            </a:r>
            <a:r>
              <a:rPr lang="en-US" altLang="zh-CN" sz="2800" b="1" dirty="0" smtClean="0">
                <a:latin typeface="Times New Roman" panose="02020603050405020304" pitchFamily="18" charset="0"/>
                <a:cs typeface="Times New Roman" panose="02020603050405020304" pitchFamily="18" charset="0"/>
              </a:rPr>
              <a:t>1–3</a:t>
            </a:r>
            <a:r>
              <a:rPr lang="en-US" altLang="zh-CN" sz="2800" b="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 xmlns:a16="http://schemas.microsoft.com/office/drawing/2014/main" id="{75C40855-F668-4A08-83F7-5C73CE0023B2}"/>
              </a:ext>
            </a:extLst>
          </p:cNvPr>
          <p:cNvSpPr txBox="1"/>
          <p:nvPr/>
        </p:nvSpPr>
        <p:spPr>
          <a:xfrm>
            <a:off x="323527" y="1484784"/>
            <a:ext cx="8105775" cy="954107"/>
          </a:xfrm>
          <a:prstGeom prst="rect">
            <a:avLst/>
          </a:prstGeom>
          <a:noFill/>
        </p:spPr>
        <p:txBody>
          <a:bodyPr wrap="square" rtlCol="0">
            <a:spAutoFit/>
          </a:bodyPr>
          <a:lstStyle/>
          <a:p>
            <a:pPr algn="just"/>
            <a:r>
              <a:rPr lang="zh-CN" altLang="zh-CN" sz="2800" dirty="0">
                <a:latin typeface="华文楷体" panose="02010600040101010101" charset="-122"/>
                <a:ea typeface="华文楷体" panose="02010600040101010101" charset="-122"/>
              </a:rPr>
              <a:t>昨晚，我观看了一场《梁祝》的演出，这是由何占豪、陈钢创作的一部动听的小提琴协奏曲。</a:t>
            </a:r>
          </a:p>
        </p:txBody>
      </p:sp>
      <p:sp>
        <p:nvSpPr>
          <p:cNvPr id="5" name="文本框 4">
            <a:extLst>
              <a:ext uri="{FF2B5EF4-FFF2-40B4-BE49-F238E27FC236}">
                <a16:creationId xmlns="" xmlns:a16="http://schemas.microsoft.com/office/drawing/2014/main" id="{B86D1DAD-0116-4ACB-A0BF-A75065FCC174}"/>
              </a:ext>
            </a:extLst>
          </p:cNvPr>
          <p:cNvSpPr txBox="1"/>
          <p:nvPr/>
        </p:nvSpPr>
        <p:spPr>
          <a:xfrm>
            <a:off x="350520" y="2780928"/>
            <a:ext cx="4077463" cy="461665"/>
          </a:xfrm>
          <a:prstGeom prst="rect">
            <a:avLst/>
          </a:prstGeom>
          <a:noFill/>
          <a:ln w="9525">
            <a:solidFill>
              <a:schemeClr val="tx1"/>
            </a:solidFill>
          </a:ln>
        </p:spPr>
        <p:txBody>
          <a:bodyPr wrap="square">
            <a:spAutoFit/>
          </a:bodyPr>
          <a:lstStyle/>
          <a:p>
            <a:r>
              <a:rPr lang="en-US" sz="24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en-US" sz="2400" b="1" dirty="0">
                <a:solidFill>
                  <a:srgbClr val="C00000"/>
                </a:solidFill>
                <a:latin typeface="Times New Roman" panose="02020603050405020304" pitchFamily="18" charset="0"/>
                <a:cs typeface="Times New Roman" panose="02020603050405020304" pitchFamily="18" charset="0"/>
              </a:rPr>
              <a:t>compose</a:t>
            </a:r>
            <a:r>
              <a:rPr lang="en-US"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en-US" sz="2400" b="1" i="1" dirty="0">
                <a:solidFill>
                  <a:srgbClr val="C00000"/>
                </a:solidFill>
                <a:latin typeface="Times New Roman" panose="02020603050405020304" pitchFamily="18" charset="0"/>
                <a:cs typeface="Times New Roman" panose="02020603050405020304" pitchFamily="18" charset="0"/>
              </a:rPr>
              <a:t>v</a:t>
            </a:r>
            <a:r>
              <a:rPr lang="en-US" sz="2400" b="1" i="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en-US" sz="24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en-US" sz="24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to </a:t>
            </a:r>
            <a:r>
              <a:rPr lang="en-US" sz="2400" dirty="0" smtClean="0">
                <a:solidFill>
                  <a:srgbClr val="C00000"/>
                </a:solidFill>
                <a:latin typeface="Times New Roman" panose="02020603050405020304" pitchFamily="18" charset="0"/>
                <a:cs typeface="Times New Roman" panose="02020603050405020304" pitchFamily="18" charset="0"/>
              </a:rPr>
              <a:t>w</a:t>
            </a:r>
            <a:r>
              <a:rPr lang="en-US" sz="24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rite </a:t>
            </a:r>
            <a:r>
              <a:rPr lang="en-US" sz="24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music</a:t>
            </a:r>
            <a:endParaRPr lang="en-US" altLang="en-US" sz="24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TextBox 5">
            <a:extLst>
              <a:ext uri="{FF2B5EF4-FFF2-40B4-BE49-F238E27FC236}">
                <a16:creationId xmlns="" xmlns:a16="http://schemas.microsoft.com/office/drawing/2014/main" id="{5E15BCFE-191C-43C8-B9CB-17779CC62433}"/>
              </a:ext>
            </a:extLst>
          </p:cNvPr>
          <p:cNvSpPr txBox="1"/>
          <p:nvPr/>
        </p:nvSpPr>
        <p:spPr>
          <a:xfrm>
            <a:off x="358633" y="3553852"/>
            <a:ext cx="1656184" cy="523220"/>
          </a:xfrm>
          <a:prstGeom prst="rect">
            <a:avLst/>
          </a:prstGeom>
          <a:solidFill>
            <a:schemeClr val="accent4">
              <a:alpha val="66000"/>
            </a:schemeClr>
          </a:solidFill>
        </p:spPr>
        <p:txBody>
          <a:bodyPr wrap="square" rtlCol="0">
            <a:spAutoFit/>
          </a:bodyPr>
          <a:lstStyle/>
          <a:p>
            <a:r>
              <a:rPr lang="en-US" altLang="zh-CN" sz="2800" dirty="0"/>
              <a:t>Practice</a:t>
            </a:r>
            <a:endParaRPr lang="zh-CN" altLang="en-US" sz="2800" dirty="0"/>
          </a:p>
        </p:txBody>
      </p:sp>
      <p:sp>
        <p:nvSpPr>
          <p:cNvPr id="8" name="文本框 7">
            <a:extLst>
              <a:ext uri="{FF2B5EF4-FFF2-40B4-BE49-F238E27FC236}">
                <a16:creationId xmlns="" xmlns:a16="http://schemas.microsoft.com/office/drawing/2014/main" id="{FA030CC8-C206-4A58-8825-7520907580EF}"/>
              </a:ext>
            </a:extLst>
          </p:cNvPr>
          <p:cNvSpPr txBox="1"/>
          <p:nvPr/>
        </p:nvSpPr>
        <p:spPr>
          <a:xfrm>
            <a:off x="305550" y="4437263"/>
            <a:ext cx="8397327" cy="523220"/>
          </a:xfrm>
          <a:prstGeom prst="rect">
            <a:avLst/>
          </a:prstGeom>
          <a:noFill/>
        </p:spPr>
        <p:txBody>
          <a:bodyPr wrap="square">
            <a:spAutoFit/>
          </a:bodyPr>
          <a:lstStyle/>
          <a:p>
            <a:pPr lvl="0" algn="just"/>
            <a:r>
              <a:rPr lang="zh-CN" altLang="zh-CN" sz="2800" dirty="0">
                <a:latin typeface="楷体" panose="02010609060101010101" pitchFamily="49" charset="-122"/>
                <a:ea typeface="楷体" panose="02010609060101010101" pitchFamily="49" charset="-122"/>
              </a:rPr>
              <a:t>莫扎特在创作出他最后一部歌剧后不久便去世了。</a:t>
            </a:r>
            <a:endParaRPr lang="zh-CN" altLang="zh-CN" sz="2800" b="1" dirty="0">
              <a:solidFill>
                <a:schemeClr val="accent2">
                  <a:lumMod val="75000"/>
                </a:schemeClr>
              </a:solidFill>
              <a:latin typeface="Times New Roman" panose="02020603050405020304" pitchFamily="18" charset="0"/>
            </a:endParaRPr>
          </a:p>
        </p:txBody>
      </p:sp>
      <p:sp>
        <p:nvSpPr>
          <p:cNvPr id="10" name="文本框 9">
            <a:extLst>
              <a:ext uri="{FF2B5EF4-FFF2-40B4-BE49-F238E27FC236}">
                <a16:creationId xmlns="" xmlns:a16="http://schemas.microsoft.com/office/drawing/2014/main" id="{A4FB7625-5387-4BDA-BB7D-1BFDAE2865D6}"/>
              </a:ext>
            </a:extLst>
          </p:cNvPr>
          <p:cNvSpPr txBox="1"/>
          <p:nvPr/>
        </p:nvSpPr>
        <p:spPr>
          <a:xfrm>
            <a:off x="305549" y="5210187"/>
            <a:ext cx="8397327" cy="523220"/>
          </a:xfrm>
          <a:prstGeom prst="rect">
            <a:avLst/>
          </a:prstGeom>
          <a:noFill/>
        </p:spPr>
        <p:txBody>
          <a:bodyPr wrap="square">
            <a:spAutoFit/>
          </a:bodyPr>
          <a:lstStyle/>
          <a:p>
            <a:r>
              <a:rPr lang="en-US" altLang="zh-CN" sz="2800" kern="100" dirty="0">
                <a:solidFill>
                  <a:srgbClr val="C00000"/>
                </a:solidFill>
                <a:latin typeface="Times New Roman" panose="02020603050405020304" pitchFamily="18" charset="0"/>
                <a:cs typeface="Times New Roman" panose="02020603050405020304" pitchFamily="18" charset="0"/>
              </a:rPr>
              <a:t>Mozart composed his last opera shortly before he died.</a:t>
            </a:r>
            <a:endParaRPr lang="zh-CN" altLang="en-US" sz="2800" kern="1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00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000" fill="hold">
                                          <p:stCondLst>
                                            <p:cond delay="0"/>
                                          </p:stCondLst>
                                        </p:cTn>
                                        <p:tgtEl>
                                          <p:spTgt spid="5"/>
                                        </p:tgtEl>
                                        <p:attrNameLst>
                                          <p:attrName>style.visibility</p:attrName>
                                        </p:attrNameLst>
                                      </p:cBhvr>
                                      <p:to>
                                        <p:strVal val="visible"/>
                                      </p:to>
                                    </p:set>
                                    <p:animEffect transition="in" filter="box(in)">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animBg="1"/>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66B6027E-740F-47D5-BDE9-F7F2C40EFB9A}"/>
              </a:ext>
            </a:extLst>
          </p:cNvPr>
          <p:cNvSpPr txBox="1"/>
          <p:nvPr/>
        </p:nvSpPr>
        <p:spPr>
          <a:xfrm>
            <a:off x="683568" y="2543925"/>
            <a:ext cx="7632848" cy="1107996"/>
          </a:xfrm>
          <a:prstGeom prst="rect">
            <a:avLst/>
          </a:prstGeom>
          <a:noFill/>
        </p:spPr>
        <p:txBody>
          <a:bodyPr wrap="square" rtlCol="0">
            <a:spAutoFit/>
          </a:bodyPr>
          <a:lstStyle/>
          <a:p>
            <a:pPr lvl="0" algn="just"/>
            <a:r>
              <a:rPr lang="zh-CN" altLang="zh-CN" sz="2400" kern="100" dirty="0">
                <a:effectLst/>
                <a:latin typeface="楷体" pitchFamily="49" charset="-122"/>
                <a:ea typeface="楷体" pitchFamily="49" charset="-122"/>
              </a:rPr>
              <a:t>他写了一封抗议信。</a:t>
            </a:r>
            <a:endParaRPr lang="en-US" altLang="zh-CN" sz="2400" kern="100" dirty="0">
              <a:effectLst/>
              <a:latin typeface="楷体" pitchFamily="49" charset="-122"/>
              <a:ea typeface="楷体" pitchFamily="49" charset="-122"/>
            </a:endParaRPr>
          </a:p>
          <a:p>
            <a:pPr lvl="0" algn="just"/>
            <a:r>
              <a:rPr lang="en-US" altLang="zh-CN" sz="2400" kern="100" dirty="0">
                <a:effectLst/>
                <a:latin typeface="Times New Roman" panose="02020603050405020304" pitchFamily="18" charset="0"/>
                <a:ea typeface="宋体" panose="02010600030101010101" pitchFamily="2" charset="-122"/>
              </a:rPr>
              <a:t>He composed a letter of protest.</a:t>
            </a:r>
            <a:endParaRPr lang="en-US" altLang="zh-CN" sz="2400" kern="100" dirty="0">
              <a:latin typeface="Times New Roman" panose="02020603050405020304" pitchFamily="18" charset="0"/>
            </a:endParaRPr>
          </a:p>
          <a:p>
            <a:pPr marL="228600" algn="just"/>
            <a:endParaRPr lang="en-US" altLang="zh-CN" kern="100" dirty="0">
              <a:latin typeface="Times New Roman" panose="02020603050405020304" pitchFamily="18" charset="0"/>
            </a:endParaRPr>
          </a:p>
        </p:txBody>
      </p:sp>
      <p:sp>
        <p:nvSpPr>
          <p:cNvPr id="3" name="文本框 2">
            <a:extLst>
              <a:ext uri="{FF2B5EF4-FFF2-40B4-BE49-F238E27FC236}">
                <a16:creationId xmlns="" xmlns:a16="http://schemas.microsoft.com/office/drawing/2014/main" id="{7F006123-8C56-4E8E-9703-DDF2A9EBD87E}"/>
              </a:ext>
            </a:extLst>
          </p:cNvPr>
          <p:cNvSpPr txBox="1"/>
          <p:nvPr/>
        </p:nvSpPr>
        <p:spPr>
          <a:xfrm>
            <a:off x="683568" y="3743870"/>
            <a:ext cx="7704856" cy="1569660"/>
          </a:xfrm>
          <a:prstGeom prst="rect">
            <a:avLst/>
          </a:prstGeom>
          <a:noFill/>
        </p:spPr>
        <p:txBody>
          <a:bodyPr wrap="square" rtlCol="0">
            <a:spAutoFit/>
          </a:bodyPr>
          <a:lstStyle/>
          <a:p>
            <a:pPr lvl="0" algn="just"/>
            <a:r>
              <a:rPr lang="en-US" altLang="zh-CN" sz="2400" kern="100" dirty="0">
                <a:effectLst/>
                <a:latin typeface="Times New Roman" panose="02020603050405020304" pitchFamily="18" charset="0"/>
                <a:ea typeface="宋体" panose="02010600030101010101" pitchFamily="2" charset="-122"/>
              </a:rPr>
              <a:t>I like classical music, particularly music __________</a:t>
            </a:r>
            <a:r>
              <a:rPr lang="en-US" altLang="zh-CN" sz="2400" kern="100" dirty="0">
                <a:solidFill>
                  <a:schemeClr val="accent2">
                    <a:lumMod val="75000"/>
                  </a:schemeClr>
                </a:solidFill>
                <a:effectLst/>
                <a:latin typeface="Times New Roman" panose="02020603050405020304" pitchFamily="18" charset="0"/>
                <a:ea typeface="宋体" panose="02010600030101010101" pitchFamily="2" charset="-122"/>
              </a:rPr>
              <a:t> </a:t>
            </a:r>
            <a:r>
              <a:rPr lang="en-US" altLang="zh-CN" sz="2400" kern="100" dirty="0">
                <a:effectLst/>
                <a:latin typeface="Times New Roman" panose="02020603050405020304" pitchFamily="18" charset="0"/>
                <a:ea typeface="宋体" panose="02010600030101010101" pitchFamily="2" charset="-122"/>
              </a:rPr>
              <a:t>by Mozart, Beethoven and other great __________. My favorite piece of music is Beethoven’s </a:t>
            </a:r>
            <a:r>
              <a:rPr lang="en-US" altLang="zh-CN" sz="2400" i="1" kern="100" dirty="0">
                <a:effectLst/>
                <a:latin typeface="Times New Roman" panose="02020603050405020304" pitchFamily="18" charset="0"/>
                <a:ea typeface="宋体" panose="02010600030101010101" pitchFamily="2" charset="-122"/>
              </a:rPr>
              <a:t>Symphony No. 9</a:t>
            </a:r>
            <a:r>
              <a:rPr lang="en-US" altLang="zh-CN" sz="2400" kern="100" dirty="0">
                <a:effectLst/>
                <a:latin typeface="Times New Roman" panose="02020603050405020304" pitchFamily="18" charset="0"/>
                <a:ea typeface="宋体" panose="02010600030101010101" pitchFamily="2" charset="-122"/>
              </a:rPr>
              <a:t>, one of his finest ___________.</a:t>
            </a:r>
            <a:endParaRPr lang="zh-CN" altLang="zh-CN" sz="2400" kern="100" dirty="0">
              <a:effectLst/>
              <a:latin typeface="Times New Roman" panose="02020603050405020304" pitchFamily="18" charset="0"/>
              <a:ea typeface="宋体" panose="02010600030101010101" pitchFamily="2" charset="-122"/>
            </a:endParaRPr>
          </a:p>
        </p:txBody>
      </p:sp>
      <p:sp>
        <p:nvSpPr>
          <p:cNvPr id="7" name="文本框 6">
            <a:extLst>
              <a:ext uri="{FF2B5EF4-FFF2-40B4-BE49-F238E27FC236}">
                <a16:creationId xmlns="" xmlns:a16="http://schemas.microsoft.com/office/drawing/2014/main" id="{F2A35176-FEB5-4AAF-A214-C7CE48D0EA5C}"/>
              </a:ext>
            </a:extLst>
          </p:cNvPr>
          <p:cNvSpPr txBox="1"/>
          <p:nvPr/>
        </p:nvSpPr>
        <p:spPr>
          <a:xfrm>
            <a:off x="683568" y="676870"/>
            <a:ext cx="3312368" cy="830997"/>
          </a:xfrm>
          <a:prstGeom prst="rect">
            <a:avLst/>
          </a:prstGeom>
          <a:noFill/>
          <a:ln w="9525">
            <a:solidFill>
              <a:schemeClr val="tx1"/>
            </a:solidFill>
          </a:ln>
        </p:spPr>
        <p:txBody>
          <a:bodyPr wrap="square">
            <a:spAutoFit/>
          </a:bodyPr>
          <a:lstStyle/>
          <a:p>
            <a:r>
              <a:rPr lang="en-US" sz="24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a:t>
            </a:r>
            <a:r>
              <a:rPr lang="en-US" sz="24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write </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usually with a lot of care and thought</a:t>
            </a:r>
            <a:endParaRPr lang="en-US" altLang="en-US" sz="24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箭头: 虚尾 7">
            <a:extLst>
              <a:ext uri="{FF2B5EF4-FFF2-40B4-BE49-F238E27FC236}">
                <a16:creationId xmlns="" xmlns:a16="http://schemas.microsoft.com/office/drawing/2014/main" id="{E2FC625B-94AB-41DF-BA4B-999A8284AC8F}"/>
              </a:ext>
            </a:extLst>
          </p:cNvPr>
          <p:cNvSpPr/>
          <p:nvPr/>
        </p:nvSpPr>
        <p:spPr bwMode="auto">
          <a:xfrm>
            <a:off x="4233258" y="930054"/>
            <a:ext cx="648072" cy="385882"/>
          </a:xfrm>
          <a:prstGeom prst="stripedRightArrow">
            <a:avLst/>
          </a:prstGeom>
          <a:solidFill>
            <a:schemeClr val="accent4"/>
          </a:solidFill>
          <a:ln>
            <a:noFill/>
          </a:ln>
        </p:spPr>
        <p:txBody>
          <a:bodyPr rtlCol="0" anchor="ct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9" name="文本框 8">
            <a:extLst>
              <a:ext uri="{FF2B5EF4-FFF2-40B4-BE49-F238E27FC236}">
                <a16:creationId xmlns="" xmlns:a16="http://schemas.microsoft.com/office/drawing/2014/main" id="{3FF98001-51A2-4AF0-8072-24A7F8EEF5AC}"/>
              </a:ext>
            </a:extLst>
          </p:cNvPr>
          <p:cNvSpPr txBox="1"/>
          <p:nvPr/>
        </p:nvSpPr>
        <p:spPr>
          <a:xfrm>
            <a:off x="5076056" y="676870"/>
            <a:ext cx="3312368" cy="830997"/>
          </a:xfrm>
          <a:prstGeom prst="rect">
            <a:avLst/>
          </a:prstGeom>
          <a:noFill/>
          <a:ln w="9525">
            <a:solidFill>
              <a:schemeClr val="tx1"/>
            </a:solidFill>
          </a:ln>
        </p:spPr>
        <p:txBody>
          <a:bodyPr wrap="square">
            <a:spAutoFit/>
          </a:bodyPr>
          <a:lstStyle/>
          <a:p>
            <a:r>
              <a:rPr lang="en-US" altLang="zh-CN" sz="2400" dirty="0"/>
              <a:t>compose a letter/ </a:t>
            </a:r>
            <a:r>
              <a:rPr lang="en-US" altLang="zh-CN" sz="2400" dirty="0" smtClean="0"/>
              <a:t>speech/poem</a:t>
            </a:r>
            <a:endParaRPr lang="zh-CN" altLang="en-US" sz="2400" dirty="0"/>
          </a:p>
        </p:txBody>
      </p:sp>
      <p:sp>
        <p:nvSpPr>
          <p:cNvPr id="10" name="TextBox 5">
            <a:extLst>
              <a:ext uri="{FF2B5EF4-FFF2-40B4-BE49-F238E27FC236}">
                <a16:creationId xmlns="" xmlns:a16="http://schemas.microsoft.com/office/drawing/2014/main" id="{74B2CF9D-050B-4527-B2E2-DFB683304CE8}"/>
              </a:ext>
            </a:extLst>
          </p:cNvPr>
          <p:cNvSpPr txBox="1"/>
          <p:nvPr/>
        </p:nvSpPr>
        <p:spPr>
          <a:xfrm>
            <a:off x="696955" y="1936464"/>
            <a:ext cx="1656184" cy="523220"/>
          </a:xfrm>
          <a:prstGeom prst="rect">
            <a:avLst/>
          </a:prstGeom>
          <a:solidFill>
            <a:schemeClr val="accent4">
              <a:alpha val="66000"/>
            </a:schemeClr>
          </a:solidFill>
        </p:spPr>
        <p:txBody>
          <a:bodyPr wrap="square" rtlCol="0">
            <a:spAutoFit/>
          </a:bodyPr>
          <a:lstStyle/>
          <a:p>
            <a:r>
              <a:rPr lang="en-US" altLang="zh-CN" sz="2800" dirty="0"/>
              <a:t>Practice</a:t>
            </a:r>
            <a:endParaRPr lang="zh-CN" altLang="en-US" sz="2800" dirty="0"/>
          </a:p>
        </p:txBody>
      </p:sp>
      <p:sp>
        <p:nvSpPr>
          <p:cNvPr id="12" name="文本框 11">
            <a:extLst>
              <a:ext uri="{FF2B5EF4-FFF2-40B4-BE49-F238E27FC236}">
                <a16:creationId xmlns="" xmlns:a16="http://schemas.microsoft.com/office/drawing/2014/main" id="{20B48D6C-0572-47BF-A78E-7823615AB53D}"/>
              </a:ext>
            </a:extLst>
          </p:cNvPr>
          <p:cNvSpPr txBox="1"/>
          <p:nvPr/>
        </p:nvSpPr>
        <p:spPr>
          <a:xfrm>
            <a:off x="6300192" y="3736162"/>
            <a:ext cx="1467036" cy="461665"/>
          </a:xfrm>
          <a:prstGeom prst="rect">
            <a:avLst/>
          </a:prstGeom>
          <a:noFill/>
        </p:spPr>
        <p:txBody>
          <a:bodyPr wrap="square">
            <a:spAutoFit/>
          </a:bodyPr>
          <a:lstStyle/>
          <a:p>
            <a:r>
              <a:rPr lang="en-US" altLang="zh-CN" sz="2400" kern="100" dirty="0">
                <a:solidFill>
                  <a:srgbClr val="C00000"/>
                </a:solidFill>
                <a:effectLst/>
                <a:latin typeface="Times New Roman" panose="02020603050405020304" pitchFamily="18" charset="0"/>
              </a:rPr>
              <a:t>composed</a:t>
            </a:r>
            <a:endParaRPr lang="zh-CN" altLang="en-US" sz="2400" dirty="0">
              <a:solidFill>
                <a:srgbClr val="C00000"/>
              </a:solidFill>
            </a:endParaRPr>
          </a:p>
        </p:txBody>
      </p:sp>
      <p:sp>
        <p:nvSpPr>
          <p:cNvPr id="14" name="文本框 13">
            <a:extLst>
              <a:ext uri="{FF2B5EF4-FFF2-40B4-BE49-F238E27FC236}">
                <a16:creationId xmlns="" xmlns:a16="http://schemas.microsoft.com/office/drawing/2014/main" id="{744A2C12-C675-45EA-A444-AD7F13CFB437}"/>
              </a:ext>
            </a:extLst>
          </p:cNvPr>
          <p:cNvSpPr txBox="1"/>
          <p:nvPr/>
        </p:nvSpPr>
        <p:spPr>
          <a:xfrm>
            <a:off x="5076056" y="4108886"/>
            <a:ext cx="1709936" cy="461665"/>
          </a:xfrm>
          <a:prstGeom prst="rect">
            <a:avLst/>
          </a:prstGeom>
          <a:noFill/>
        </p:spPr>
        <p:txBody>
          <a:bodyPr wrap="square">
            <a:spAutoFit/>
          </a:bodyPr>
          <a:lstStyle/>
          <a:p>
            <a:r>
              <a:rPr lang="en-US" altLang="zh-CN" sz="2400" kern="100" dirty="0">
                <a:solidFill>
                  <a:srgbClr val="C00000"/>
                </a:solidFill>
                <a:latin typeface="Times New Roman" panose="02020603050405020304" pitchFamily="18" charset="0"/>
              </a:rPr>
              <a:t>composers</a:t>
            </a:r>
            <a:endParaRPr lang="zh-CN" altLang="en-US" sz="2400" kern="100" dirty="0">
              <a:solidFill>
                <a:srgbClr val="C00000"/>
              </a:solidFill>
              <a:latin typeface="Times New Roman" panose="02020603050405020304" pitchFamily="18" charset="0"/>
            </a:endParaRPr>
          </a:p>
        </p:txBody>
      </p:sp>
      <p:sp>
        <p:nvSpPr>
          <p:cNvPr id="16" name="文本框 15">
            <a:extLst>
              <a:ext uri="{FF2B5EF4-FFF2-40B4-BE49-F238E27FC236}">
                <a16:creationId xmlns="" xmlns:a16="http://schemas.microsoft.com/office/drawing/2014/main" id="{275B9FBD-D967-4E9B-BB40-5A9C0568194A}"/>
              </a:ext>
            </a:extLst>
          </p:cNvPr>
          <p:cNvSpPr txBox="1"/>
          <p:nvPr/>
        </p:nvSpPr>
        <p:spPr>
          <a:xfrm>
            <a:off x="1434022" y="4797152"/>
            <a:ext cx="1838233" cy="461665"/>
          </a:xfrm>
          <a:prstGeom prst="rect">
            <a:avLst/>
          </a:prstGeom>
          <a:noFill/>
        </p:spPr>
        <p:txBody>
          <a:bodyPr wrap="square">
            <a:spAutoFit/>
          </a:bodyPr>
          <a:lstStyle/>
          <a:p>
            <a:r>
              <a:rPr lang="en-US" altLang="zh-CN" sz="2400" kern="100" dirty="0">
                <a:solidFill>
                  <a:srgbClr val="C00000"/>
                </a:solidFill>
                <a:latin typeface="Times New Roman" panose="02020603050405020304" pitchFamily="18" charset="0"/>
              </a:rPr>
              <a:t>compositions</a:t>
            </a:r>
            <a:endParaRPr lang="zh-CN" altLang="en-US" sz="2400" kern="100" dirty="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208915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0" grpId="0" animBg="1"/>
      <p:bldP spid="12"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5-1">
            <a:extLst>
              <a:ext uri="{FF2B5EF4-FFF2-40B4-BE49-F238E27FC236}">
                <a16:creationId xmlns="" xmlns:a16="http://schemas.microsoft.com/office/drawing/2014/main" id="{C838B11C-DE3F-4C0D-A8AF-CC78294FE2E1}"/>
              </a:ext>
            </a:extLst>
          </p:cNvPr>
          <p:cNvPicPr>
            <a:picLocks noChangeAspect="1"/>
          </p:cNvPicPr>
          <p:nvPr/>
        </p:nvPicPr>
        <p:blipFill>
          <a:blip r:embed="rId3"/>
          <a:stretch>
            <a:fillRect/>
          </a:stretch>
        </p:blipFill>
        <p:spPr>
          <a:xfrm>
            <a:off x="207121" y="116632"/>
            <a:ext cx="8865330" cy="1576178"/>
          </a:xfrm>
          <a:prstGeom prst="rect">
            <a:avLst/>
          </a:prstGeom>
          <a:solidFill>
            <a:schemeClr val="accent4"/>
          </a:solidFill>
        </p:spPr>
      </p:pic>
      <p:sp>
        <p:nvSpPr>
          <p:cNvPr id="4" name="文本框 3">
            <a:extLst>
              <a:ext uri="{FF2B5EF4-FFF2-40B4-BE49-F238E27FC236}">
                <a16:creationId xmlns="" xmlns:a16="http://schemas.microsoft.com/office/drawing/2014/main" id="{EBDF330F-CF7C-49AA-ADFC-D18DF0DB1B2E}"/>
              </a:ext>
            </a:extLst>
          </p:cNvPr>
          <p:cNvSpPr txBox="1"/>
          <p:nvPr/>
        </p:nvSpPr>
        <p:spPr>
          <a:xfrm>
            <a:off x="683568" y="260648"/>
            <a:ext cx="7488832" cy="1384995"/>
          </a:xfrm>
          <a:prstGeom prst="rect">
            <a:avLst/>
          </a:prstGeom>
          <a:noFill/>
        </p:spPr>
        <p:txBody>
          <a:bodyPr wrap="square">
            <a:spAutoFit/>
          </a:bodyPr>
          <a:lstStyle/>
          <a:p>
            <a:r>
              <a:rPr lang="en-US" altLang="zh-CN" sz="2800" b="1" dirty="0">
                <a:latin typeface="Times New Roman" panose="02020603050405020304" pitchFamily="18" charset="0"/>
                <a:cs typeface="Times New Roman" panose="02020603050405020304" pitchFamily="18" charset="0"/>
              </a:rPr>
              <a:t>2. It’s a piece that really </a:t>
            </a:r>
            <a:r>
              <a:rPr lang="en-US" altLang="zh-CN" sz="2800" b="1" dirty="0">
                <a:solidFill>
                  <a:srgbClr val="C00000"/>
                </a:solidFill>
                <a:latin typeface="Times New Roman" panose="02020603050405020304" pitchFamily="18" charset="0"/>
                <a:cs typeface="Times New Roman" panose="02020603050405020304" pitchFamily="18" charset="0"/>
              </a:rPr>
              <a:t>deserves</a:t>
            </a:r>
            <a:r>
              <a:rPr lang="en-US" altLang="zh-CN" sz="2800" b="1" dirty="0">
                <a:latin typeface="Times New Roman" panose="02020603050405020304" pitchFamily="18" charset="0"/>
                <a:cs typeface="Times New Roman" panose="02020603050405020304" pitchFamily="18" charset="0"/>
              </a:rPr>
              <a:t> to be heard. (para. 1, lines </a:t>
            </a:r>
            <a:r>
              <a:rPr lang="en-US" altLang="zh-CN" sz="2800" b="1" dirty="0" smtClean="0">
                <a:latin typeface="Times New Roman" panose="02020603050405020304" pitchFamily="18" charset="0"/>
                <a:cs typeface="Times New Roman" panose="02020603050405020304" pitchFamily="18" charset="0"/>
              </a:rPr>
              <a:t>4–5)</a:t>
            </a:r>
            <a:endParaRPr lang="en-US" altLang="zh-CN" sz="2800" b="1" dirty="0">
              <a:latin typeface="Times New Roman" panose="02020603050405020304" pitchFamily="18" charset="0"/>
              <a:cs typeface="Times New Roman" panose="02020603050405020304" pitchFamily="18" charset="0"/>
            </a:endParaRPr>
          </a:p>
          <a:p>
            <a:endParaRPr lang="zh-CN" altLang="en-US" sz="2800" b="1"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 xmlns:a16="http://schemas.microsoft.com/office/drawing/2014/main" id="{35AE7A8C-06C3-4379-B9A2-A1BB84DF0631}"/>
              </a:ext>
            </a:extLst>
          </p:cNvPr>
          <p:cNvSpPr txBox="1"/>
          <p:nvPr/>
        </p:nvSpPr>
        <p:spPr>
          <a:xfrm>
            <a:off x="864714" y="1122423"/>
            <a:ext cx="5760640" cy="523220"/>
          </a:xfrm>
          <a:prstGeom prst="rect">
            <a:avLst/>
          </a:prstGeom>
          <a:noFill/>
        </p:spPr>
        <p:txBody>
          <a:bodyPr wrap="square" rtlCol="0">
            <a:spAutoFit/>
          </a:bodyPr>
          <a:lstStyle/>
          <a:p>
            <a:r>
              <a:rPr lang="zh-CN" altLang="en-US" sz="2800" dirty="0">
                <a:latin typeface="华文楷体" panose="02010600040101010101" charset="-122"/>
                <a:ea typeface="华文楷体" panose="02010600040101010101" charset="-122"/>
              </a:rPr>
              <a:t>这部作品真的值得一听</a:t>
            </a:r>
            <a:r>
              <a:rPr lang="zh-CN" altLang="en-US" sz="2800" dirty="0" smtClean="0">
                <a:latin typeface="华文楷体" panose="02010600040101010101" charset="-122"/>
                <a:ea typeface="华文楷体" panose="02010600040101010101" charset="-122"/>
              </a:rPr>
              <a:t>。</a:t>
            </a:r>
            <a:endParaRPr lang="zh-CN" altLang="en-US" sz="2800" dirty="0">
              <a:latin typeface="华文楷体" panose="02010600040101010101" charset="-122"/>
              <a:ea typeface="华文楷体" panose="02010600040101010101" charset="-122"/>
            </a:endParaRPr>
          </a:p>
        </p:txBody>
      </p:sp>
      <p:sp>
        <p:nvSpPr>
          <p:cNvPr id="7" name="文本框 6">
            <a:extLst>
              <a:ext uri="{FF2B5EF4-FFF2-40B4-BE49-F238E27FC236}">
                <a16:creationId xmlns="" xmlns:a16="http://schemas.microsoft.com/office/drawing/2014/main" id="{AF7FB9D6-7139-452E-83B7-6372B3237206}"/>
              </a:ext>
            </a:extLst>
          </p:cNvPr>
          <p:cNvSpPr txBox="1"/>
          <p:nvPr/>
        </p:nvSpPr>
        <p:spPr>
          <a:xfrm>
            <a:off x="319306" y="1692810"/>
            <a:ext cx="8640960" cy="1200329"/>
          </a:xfrm>
          <a:prstGeom prst="rect">
            <a:avLst/>
          </a:prstGeom>
          <a:noFill/>
          <a:ln w="9525">
            <a:solidFill>
              <a:schemeClr val="tx1"/>
            </a:solidFill>
          </a:ln>
        </p:spPr>
        <p:txBody>
          <a:bodyPr wrap="square">
            <a:spAutoFit/>
          </a:bodyPr>
          <a:lstStyle/>
          <a:p>
            <a:r>
              <a:rPr lang="zh-CN" altLang="zh-CN" sz="2400" kern="100" dirty="0">
                <a:effectLst/>
                <a:ea typeface="Times New Roman" panose="02020603050405020304" pitchFamily="18" charset="0"/>
              </a:rPr>
              <a:t> </a:t>
            </a:r>
            <a:r>
              <a:rPr lang="en-US" altLang="zh-CN" sz="2400" i="1" kern="100" dirty="0">
                <a:effectLst/>
                <a:ea typeface="Times New Roman" panose="02020603050405020304" pitchFamily="18" charset="0"/>
              </a:rPr>
              <a:t>If somebody or something deserves something, it is right that they should have it, because of the way they have behaved or because of what they are</a:t>
            </a:r>
            <a:r>
              <a:rPr lang="en-US" altLang="zh-CN" sz="2400" i="1" kern="100" dirty="0">
                <a:ea typeface="Times New Roman" panose="02020603050405020304" pitchFamily="18" charset="0"/>
              </a:rPr>
              <a:t>.</a:t>
            </a:r>
            <a:endParaRPr lang="en-US" altLang="en-US" sz="2400" i="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矩形 7">
            <a:extLst>
              <a:ext uri="{FF2B5EF4-FFF2-40B4-BE49-F238E27FC236}">
                <a16:creationId xmlns="" xmlns:a16="http://schemas.microsoft.com/office/drawing/2014/main" id="{DA2D7094-4B81-4D6F-9209-2EFB9988BB6E}"/>
              </a:ext>
            </a:extLst>
          </p:cNvPr>
          <p:cNvSpPr/>
          <p:nvPr/>
        </p:nvSpPr>
        <p:spPr bwMode="auto">
          <a:xfrm>
            <a:off x="308390" y="3152165"/>
            <a:ext cx="8640960" cy="3168352"/>
          </a:xfrm>
          <a:prstGeom prst="rect">
            <a:avLst/>
          </a:prstGeom>
          <a:noFill/>
          <a:ln>
            <a:noFill/>
          </a:ln>
        </p:spPr>
        <p:txBody>
          <a:bodyPr rtlCol="0" anchor="ctr"/>
          <a:lstStyle/>
          <a:p>
            <a:pPr lvl="0" algn="just"/>
            <a:r>
              <a:rPr lang="en-US" altLang="zh-CN" sz="2400" kern="100" dirty="0" smtClean="0">
                <a:effectLst/>
                <a:latin typeface="楷体" pitchFamily="49" charset="-122"/>
                <a:ea typeface="楷体" pitchFamily="49" charset="-122"/>
              </a:rPr>
              <a:t>• </a:t>
            </a:r>
            <a:r>
              <a:rPr lang="zh-CN" altLang="zh-CN" sz="2400" kern="100" dirty="0" smtClean="0">
                <a:effectLst/>
                <a:latin typeface="楷体" pitchFamily="49" charset="-122"/>
                <a:ea typeface="楷体" pitchFamily="49" charset="-122"/>
              </a:rPr>
              <a:t>这个</a:t>
            </a:r>
            <a:r>
              <a:rPr lang="zh-CN" altLang="zh-CN" sz="2400" kern="100" dirty="0">
                <a:effectLst/>
                <a:latin typeface="楷体" pitchFamily="49" charset="-122"/>
                <a:ea typeface="楷体" pitchFamily="49" charset="-122"/>
              </a:rPr>
              <a:t>建议应该给予认真考虑。</a:t>
            </a:r>
            <a:endParaRPr lang="en-US" altLang="zh-CN" sz="2400" kern="100" dirty="0">
              <a:effectLst/>
              <a:latin typeface="楷体" pitchFamily="49" charset="-122"/>
              <a:ea typeface="楷体" pitchFamily="49" charset="-122"/>
            </a:endParaRPr>
          </a:p>
          <a:p>
            <a:pPr lvl="0" algn="just"/>
            <a:r>
              <a:rPr lang="en-US" altLang="zh-CN" sz="2400" kern="100" dirty="0">
                <a:effectLst/>
                <a:latin typeface="Times New Roman" panose="02020603050405020304" pitchFamily="18" charset="0"/>
                <a:ea typeface="宋体" panose="02010600030101010101" pitchFamily="2" charset="-122"/>
              </a:rPr>
              <a:t>     </a:t>
            </a:r>
            <a:endParaRPr lang="zh-CN" altLang="zh-CN" sz="2400" kern="100" dirty="0">
              <a:effectLst/>
              <a:latin typeface="Times New Roman" panose="02020603050405020304" pitchFamily="18" charset="0"/>
              <a:ea typeface="宋体" panose="02010600030101010101" pitchFamily="2" charset="-122"/>
            </a:endParaRPr>
          </a:p>
          <a:p>
            <a:pPr lvl="0" algn="just"/>
            <a:r>
              <a:rPr lang="en-US" altLang="zh-CN" sz="2400" kern="100" dirty="0">
                <a:latin typeface="楷体" pitchFamily="49" charset="-122"/>
                <a:ea typeface="楷体" pitchFamily="49" charset="-122"/>
              </a:rPr>
              <a:t>• </a:t>
            </a:r>
            <a:r>
              <a:rPr lang="zh-CN" altLang="zh-CN" sz="2400" kern="100" dirty="0">
                <a:latin typeface="楷体" pitchFamily="49" charset="-122"/>
                <a:ea typeface="楷体" pitchFamily="49" charset="-122"/>
              </a:rPr>
              <a:t>设计师所做的工作特别值得一提。</a:t>
            </a:r>
            <a:endParaRPr lang="en-US" altLang="zh-CN" sz="2400" kern="100" dirty="0">
              <a:latin typeface="楷体" pitchFamily="49" charset="-122"/>
              <a:ea typeface="楷体" pitchFamily="49" charset="-122"/>
            </a:endParaRPr>
          </a:p>
          <a:p>
            <a:pPr marL="342900" lvl="0" indent="-342900" algn="just">
              <a:buFont typeface="Wingdings" panose="05000000000000000000" pitchFamily="2" charset="2"/>
              <a:buChar char="Ø"/>
            </a:pPr>
            <a:endParaRPr lang="en-US" altLang="zh-CN" sz="2400" kern="100" dirty="0">
              <a:effectLst/>
              <a:latin typeface="Times New Roman" panose="02020603050405020304" pitchFamily="18" charset="0"/>
              <a:ea typeface="宋体" panose="02010600030101010101" pitchFamily="2" charset="-122"/>
            </a:endParaRPr>
          </a:p>
          <a:p>
            <a:pPr algn="just"/>
            <a:r>
              <a:rPr lang="en-US" altLang="zh-CN" sz="2400" kern="100" dirty="0">
                <a:latin typeface="楷体" pitchFamily="49" charset="-122"/>
                <a:ea typeface="楷体" pitchFamily="49" charset="-122"/>
              </a:rPr>
              <a:t>• </a:t>
            </a:r>
            <a:r>
              <a:rPr lang="zh-CN" altLang="zh-CN" sz="2400" kern="100" dirty="0">
                <a:latin typeface="楷体" pitchFamily="49" charset="-122"/>
                <a:ea typeface="楷体" pitchFamily="49" charset="-122"/>
              </a:rPr>
              <a:t>这本英文小说值得反复阅读。</a:t>
            </a:r>
            <a:endParaRPr lang="en-US" altLang="zh-CN" sz="2400" kern="100" dirty="0">
              <a:latin typeface="楷体" pitchFamily="49" charset="-122"/>
              <a:ea typeface="楷体" pitchFamily="49" charset="-122"/>
            </a:endParaRPr>
          </a:p>
          <a:p>
            <a:pPr lvl="0" algn="just"/>
            <a:r>
              <a:rPr lang="en-US" altLang="zh-CN" sz="2400" kern="100" dirty="0">
                <a:effectLst/>
                <a:latin typeface="Times New Roman" panose="02020603050405020304" pitchFamily="18" charset="0"/>
                <a:ea typeface="宋体" panose="02010600030101010101" pitchFamily="2" charset="-122"/>
              </a:rPr>
              <a:t>     </a:t>
            </a:r>
            <a:endParaRPr lang="zh-CN" altLang="zh-CN" sz="2400" kern="100" dirty="0">
              <a:effectLst/>
              <a:latin typeface="Times New Roman" panose="02020603050405020304" pitchFamily="18" charset="0"/>
              <a:ea typeface="宋体" panose="02010600030101010101" pitchFamily="2" charset="-122"/>
            </a:endParaRPr>
          </a:p>
        </p:txBody>
      </p:sp>
      <p:sp>
        <p:nvSpPr>
          <p:cNvPr id="9" name="矩形 8">
            <a:extLst>
              <a:ext uri="{FF2B5EF4-FFF2-40B4-BE49-F238E27FC236}">
                <a16:creationId xmlns="" xmlns:a16="http://schemas.microsoft.com/office/drawing/2014/main" id="{CE650F02-D216-493B-B5E2-8285F43F0116}"/>
              </a:ext>
            </a:extLst>
          </p:cNvPr>
          <p:cNvSpPr/>
          <p:nvPr/>
        </p:nvSpPr>
        <p:spPr bwMode="auto">
          <a:xfrm>
            <a:off x="319306" y="3459013"/>
            <a:ext cx="8640960" cy="2880320"/>
          </a:xfrm>
          <a:prstGeom prst="rect">
            <a:avLst/>
          </a:prstGeom>
          <a:noFill/>
          <a:ln>
            <a:solidFill>
              <a:srgbClr val="FFC000"/>
            </a:solidFill>
          </a:ln>
        </p:spPr>
        <p:txBody>
          <a:bodyPr rtlCol="0" anchor="ct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10" name="文本框 9">
            <a:extLst>
              <a:ext uri="{FF2B5EF4-FFF2-40B4-BE49-F238E27FC236}">
                <a16:creationId xmlns="" xmlns:a16="http://schemas.microsoft.com/office/drawing/2014/main" id="{0AF1751E-4209-47AF-A30F-22F1E87F9FEC}"/>
              </a:ext>
            </a:extLst>
          </p:cNvPr>
          <p:cNvSpPr txBox="1"/>
          <p:nvPr/>
        </p:nvSpPr>
        <p:spPr>
          <a:xfrm>
            <a:off x="512130" y="3973655"/>
            <a:ext cx="7660269" cy="461665"/>
          </a:xfrm>
          <a:prstGeom prst="rect">
            <a:avLst/>
          </a:prstGeom>
          <a:noFill/>
        </p:spPr>
        <p:txBody>
          <a:bodyPr wrap="square">
            <a:spAutoFit/>
          </a:bodyPr>
          <a:lstStyle/>
          <a:p>
            <a:r>
              <a:rPr lang="en-US" altLang="zh-CN" sz="2400" kern="100" dirty="0" smtClean="0">
                <a:effectLst/>
                <a:latin typeface="Times New Roman" panose="02020603050405020304" pitchFamily="18" charset="0"/>
                <a:ea typeface="宋体" panose="02010600030101010101" pitchFamily="2" charset="-122"/>
              </a:rPr>
              <a:t>  </a:t>
            </a:r>
            <a:r>
              <a:rPr lang="en-US" altLang="zh-CN" sz="2400" kern="100" dirty="0" smtClean="0">
                <a:solidFill>
                  <a:srgbClr val="C00000"/>
                </a:solidFill>
                <a:effectLst/>
                <a:latin typeface="Times New Roman" panose="02020603050405020304" pitchFamily="18" charset="0"/>
                <a:ea typeface="宋体" panose="02010600030101010101" pitchFamily="2" charset="-122"/>
              </a:rPr>
              <a:t>This </a:t>
            </a:r>
            <a:r>
              <a:rPr lang="en-US" altLang="zh-CN" sz="2400" kern="100" dirty="0">
                <a:solidFill>
                  <a:srgbClr val="C00000"/>
                </a:solidFill>
                <a:effectLst/>
                <a:latin typeface="Times New Roman" panose="02020603050405020304" pitchFamily="18" charset="0"/>
              </a:rPr>
              <a:t>suggestion deserves careful consideration.</a:t>
            </a:r>
            <a:endParaRPr lang="zh-CN" altLang="en-US" sz="2400" dirty="0">
              <a:solidFill>
                <a:srgbClr val="C00000"/>
              </a:solidFill>
            </a:endParaRPr>
          </a:p>
        </p:txBody>
      </p:sp>
      <p:sp>
        <p:nvSpPr>
          <p:cNvPr id="11" name="文本框 10">
            <a:extLst>
              <a:ext uri="{FF2B5EF4-FFF2-40B4-BE49-F238E27FC236}">
                <a16:creationId xmlns="" xmlns:a16="http://schemas.microsoft.com/office/drawing/2014/main" id="{26859DFC-0CCC-47D2-A08A-E235B3CE2ACB}"/>
              </a:ext>
            </a:extLst>
          </p:cNvPr>
          <p:cNvSpPr txBox="1"/>
          <p:nvPr/>
        </p:nvSpPr>
        <p:spPr>
          <a:xfrm>
            <a:off x="512131" y="4668341"/>
            <a:ext cx="7128792" cy="461665"/>
          </a:xfrm>
          <a:prstGeom prst="rect">
            <a:avLst/>
          </a:prstGeom>
          <a:noFill/>
        </p:spPr>
        <p:txBody>
          <a:bodyPr wrap="square">
            <a:spAutoFit/>
          </a:bodyPr>
          <a:lstStyle/>
          <a:p>
            <a:pPr lvl="0" algn="just"/>
            <a:r>
              <a:rPr lang="en-US" altLang="zh-CN" sz="2400" kern="100" dirty="0" smtClean="0">
                <a:latin typeface="Times New Roman" panose="02020603050405020304" pitchFamily="18" charset="0"/>
              </a:rPr>
              <a:t>  </a:t>
            </a:r>
            <a:r>
              <a:rPr lang="en-US" altLang="zh-CN" sz="2400" kern="100" dirty="0" smtClean="0">
                <a:solidFill>
                  <a:srgbClr val="C00000"/>
                </a:solidFill>
                <a:latin typeface="Times New Roman" panose="02020603050405020304" pitchFamily="18" charset="0"/>
              </a:rPr>
              <a:t>The </a:t>
            </a:r>
            <a:r>
              <a:rPr lang="en-US" altLang="zh-CN" sz="2400" kern="100" dirty="0">
                <a:solidFill>
                  <a:srgbClr val="C00000"/>
                </a:solidFill>
                <a:latin typeface="Times New Roman" panose="02020603050405020304" pitchFamily="18" charset="0"/>
              </a:rPr>
              <a:t>work of the designers deserves a special mention.</a:t>
            </a:r>
            <a:endParaRPr lang="zh-CN" altLang="zh-CN" sz="2400" kern="100" dirty="0">
              <a:solidFill>
                <a:srgbClr val="C00000"/>
              </a:solidFill>
              <a:latin typeface="Times New Roman" panose="02020603050405020304" pitchFamily="18" charset="0"/>
            </a:endParaRPr>
          </a:p>
        </p:txBody>
      </p:sp>
      <p:sp>
        <p:nvSpPr>
          <p:cNvPr id="13" name="文本框 12">
            <a:extLst>
              <a:ext uri="{FF2B5EF4-FFF2-40B4-BE49-F238E27FC236}">
                <a16:creationId xmlns="" xmlns:a16="http://schemas.microsoft.com/office/drawing/2014/main" id="{01FBBA0D-2C27-434B-B804-A0B94A19E3B4}"/>
              </a:ext>
            </a:extLst>
          </p:cNvPr>
          <p:cNvSpPr txBox="1"/>
          <p:nvPr/>
        </p:nvSpPr>
        <p:spPr>
          <a:xfrm>
            <a:off x="539552" y="5425179"/>
            <a:ext cx="8064896" cy="830997"/>
          </a:xfrm>
          <a:prstGeom prst="rect">
            <a:avLst/>
          </a:prstGeom>
          <a:noFill/>
        </p:spPr>
        <p:txBody>
          <a:bodyPr wrap="square">
            <a:spAutoFit/>
          </a:bodyPr>
          <a:lstStyle/>
          <a:p>
            <a:pPr lvl="0" algn="just"/>
            <a:r>
              <a:rPr lang="en-US" altLang="zh-CN" sz="2400" kern="100" dirty="0" smtClean="0">
                <a:latin typeface="Times New Roman" panose="02020603050405020304" pitchFamily="18" charset="0"/>
              </a:rPr>
              <a:t>  </a:t>
            </a:r>
            <a:r>
              <a:rPr lang="en-US" altLang="zh-CN" sz="2400" kern="100" dirty="0" smtClean="0">
                <a:solidFill>
                  <a:srgbClr val="C00000"/>
                </a:solidFill>
                <a:latin typeface="Times New Roman" panose="02020603050405020304" pitchFamily="18" charset="0"/>
              </a:rPr>
              <a:t>This </a:t>
            </a:r>
            <a:r>
              <a:rPr lang="en-US" altLang="zh-CN" sz="2400" kern="100" dirty="0">
                <a:solidFill>
                  <a:srgbClr val="C00000"/>
                </a:solidFill>
                <a:latin typeface="Times New Roman" panose="02020603050405020304" pitchFamily="18" charset="0"/>
              </a:rPr>
              <a:t>English novel deserves to be read again and again.  </a:t>
            </a:r>
          </a:p>
          <a:p>
            <a:pPr lvl="0" algn="just"/>
            <a:r>
              <a:rPr lang="en-US" altLang="zh-CN" sz="2400" kern="100" dirty="0" smtClean="0">
                <a:solidFill>
                  <a:srgbClr val="C00000"/>
                </a:solidFill>
                <a:latin typeface="Times New Roman" panose="02020603050405020304" pitchFamily="18" charset="0"/>
              </a:rPr>
              <a:t>  This </a:t>
            </a:r>
            <a:r>
              <a:rPr lang="en-US" altLang="zh-CN" sz="2400" kern="100" dirty="0">
                <a:solidFill>
                  <a:srgbClr val="C00000"/>
                </a:solidFill>
                <a:latin typeface="Times New Roman" panose="02020603050405020304" pitchFamily="18" charset="0"/>
              </a:rPr>
              <a:t>English novel deserves reading again and again.</a:t>
            </a:r>
            <a:endParaRPr lang="zh-CN" altLang="zh-CN" sz="2400" kern="100" dirty="0">
              <a:solidFill>
                <a:srgbClr val="C00000"/>
              </a:solidFill>
              <a:latin typeface="Times New Roman" panose="02020603050405020304" pitchFamily="18" charset="0"/>
            </a:endParaRPr>
          </a:p>
        </p:txBody>
      </p:sp>
      <p:sp>
        <p:nvSpPr>
          <p:cNvPr id="12" name="TextBox 5">
            <a:extLst>
              <a:ext uri="{FF2B5EF4-FFF2-40B4-BE49-F238E27FC236}">
                <a16:creationId xmlns="" xmlns:a16="http://schemas.microsoft.com/office/drawing/2014/main" id="{74B2CF9D-050B-4527-B2E2-DFB683304CE8}"/>
              </a:ext>
            </a:extLst>
          </p:cNvPr>
          <p:cNvSpPr txBox="1"/>
          <p:nvPr/>
        </p:nvSpPr>
        <p:spPr>
          <a:xfrm>
            <a:off x="308390" y="2939316"/>
            <a:ext cx="1656184" cy="523220"/>
          </a:xfrm>
          <a:prstGeom prst="rect">
            <a:avLst/>
          </a:prstGeom>
          <a:solidFill>
            <a:schemeClr val="accent4">
              <a:alpha val="66000"/>
            </a:schemeClr>
          </a:solidFill>
        </p:spPr>
        <p:txBody>
          <a:bodyPr wrap="square" rtlCol="0">
            <a:spAutoFit/>
          </a:bodyPr>
          <a:lstStyle/>
          <a:p>
            <a:r>
              <a:rPr lang="en-US" altLang="zh-CN" sz="2800" dirty="0"/>
              <a:t>Practice</a:t>
            </a:r>
            <a:endParaRPr lang="zh-CN" altLang="en-US" sz="2800" dirty="0"/>
          </a:p>
        </p:txBody>
      </p:sp>
    </p:spTree>
    <p:extLst>
      <p:ext uri="{BB962C8B-B14F-4D97-AF65-F5344CB8AC3E}">
        <p14:creationId xmlns:p14="http://schemas.microsoft.com/office/powerpoint/2010/main" val="85469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0" grpId="0"/>
      <p:bldP spid="11" grpId="0"/>
      <p:bldP spid="13"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5-1">
            <a:extLst>
              <a:ext uri="{FF2B5EF4-FFF2-40B4-BE49-F238E27FC236}">
                <a16:creationId xmlns="" xmlns:a16="http://schemas.microsoft.com/office/drawing/2014/main" id="{92D4CC67-9872-4B72-A10F-DBF33A713817}"/>
              </a:ext>
            </a:extLst>
          </p:cNvPr>
          <p:cNvPicPr>
            <a:picLocks noChangeAspect="1"/>
          </p:cNvPicPr>
          <p:nvPr/>
        </p:nvPicPr>
        <p:blipFill>
          <a:blip r:embed="rId2"/>
          <a:stretch>
            <a:fillRect/>
          </a:stretch>
        </p:blipFill>
        <p:spPr>
          <a:xfrm>
            <a:off x="193316" y="114891"/>
            <a:ext cx="8829375" cy="2304256"/>
          </a:xfrm>
          <a:prstGeom prst="rect">
            <a:avLst/>
          </a:prstGeom>
          <a:solidFill>
            <a:schemeClr val="accent4"/>
          </a:solidFill>
        </p:spPr>
      </p:pic>
      <p:sp>
        <p:nvSpPr>
          <p:cNvPr id="3" name="文本框 2">
            <a:extLst>
              <a:ext uri="{FF2B5EF4-FFF2-40B4-BE49-F238E27FC236}">
                <a16:creationId xmlns="" xmlns:a16="http://schemas.microsoft.com/office/drawing/2014/main" id="{E1D40B0F-B14B-4B12-B4F4-DCAEA7512BAB}"/>
              </a:ext>
            </a:extLst>
          </p:cNvPr>
          <p:cNvSpPr txBox="1"/>
          <p:nvPr/>
        </p:nvSpPr>
        <p:spPr>
          <a:xfrm>
            <a:off x="381732" y="187749"/>
            <a:ext cx="8640959" cy="1815882"/>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3. The music took me through the twists and turns of a classic story about a young couple </a:t>
            </a:r>
            <a:r>
              <a:rPr lang="en-US" altLang="zh-CN" sz="2800" b="1" dirty="0">
                <a:solidFill>
                  <a:srgbClr val="C00000"/>
                </a:solidFill>
                <a:latin typeface="Times New Roman" panose="02020603050405020304" pitchFamily="18" charset="0"/>
                <a:cs typeface="Times New Roman" panose="02020603050405020304" pitchFamily="18" charset="0"/>
              </a:rPr>
              <a:t>torn apart </a:t>
            </a:r>
            <a:r>
              <a:rPr lang="en-US" altLang="zh-CN" sz="2800" b="1" dirty="0">
                <a:latin typeface="Times New Roman" panose="02020603050405020304" pitchFamily="18" charset="0"/>
                <a:cs typeface="Times New Roman" panose="02020603050405020304" pitchFamily="18" charset="0"/>
              </a:rPr>
              <a:t>by their families. (para. </a:t>
            </a:r>
            <a:r>
              <a:rPr lang="en-US" altLang="zh-CN" sz="2800" b="1" dirty="0" smtClean="0">
                <a:latin typeface="Times New Roman" panose="02020603050405020304" pitchFamily="18" charset="0"/>
                <a:cs typeface="Times New Roman" panose="02020603050405020304" pitchFamily="18" charset="0"/>
              </a:rPr>
              <a:t>2, </a:t>
            </a:r>
            <a:r>
              <a:rPr lang="en-US" altLang="zh-CN" sz="2800" b="1" dirty="0">
                <a:latin typeface="Times New Roman" panose="02020603050405020304" pitchFamily="18" charset="0"/>
                <a:cs typeface="Times New Roman" panose="02020603050405020304" pitchFamily="18" charset="0"/>
              </a:rPr>
              <a:t>lines </a:t>
            </a:r>
            <a:r>
              <a:rPr lang="en-US" altLang="zh-CN" sz="2800" b="1" dirty="0" smtClean="0">
                <a:latin typeface="Times New Roman" panose="02020603050405020304" pitchFamily="18" charset="0"/>
                <a:cs typeface="Times New Roman" panose="02020603050405020304" pitchFamily="18" charset="0"/>
              </a:rPr>
              <a:t>6–7)</a:t>
            </a:r>
            <a:endParaRPr lang="en-US" altLang="zh-CN" sz="2800" b="1" dirty="0">
              <a:latin typeface="Times New Roman" panose="02020603050405020304" pitchFamily="18" charset="0"/>
              <a:cs typeface="Times New Roman" panose="02020603050405020304" pitchFamily="18" charset="0"/>
            </a:endParaRPr>
          </a:p>
          <a:p>
            <a:endParaRPr lang="zh-CN" altLang="en-US" sz="2800" b="1"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 xmlns:a16="http://schemas.microsoft.com/office/drawing/2014/main" id="{479C2374-D34F-415D-B197-8D678041990B}"/>
              </a:ext>
            </a:extLst>
          </p:cNvPr>
          <p:cNvSpPr txBox="1"/>
          <p:nvPr/>
        </p:nvSpPr>
        <p:spPr>
          <a:xfrm>
            <a:off x="381731" y="1431571"/>
            <a:ext cx="8546751" cy="954107"/>
          </a:xfrm>
          <a:prstGeom prst="rect">
            <a:avLst/>
          </a:prstGeom>
          <a:noFill/>
        </p:spPr>
        <p:txBody>
          <a:bodyPr wrap="square" rtlCol="0">
            <a:spAutoFit/>
          </a:bodyPr>
          <a:lstStyle/>
          <a:p>
            <a:r>
              <a:rPr lang="zh-CN" altLang="en-US" sz="2800" dirty="0">
                <a:latin typeface="华文楷体" panose="02010600040101010101" charset="-122"/>
                <a:ea typeface="华文楷体" panose="02010600040101010101" charset="-122"/>
              </a:rPr>
              <a:t>乐曲带我进入了一个跌宕起伏的经典故事，讲述的是一对年轻情侣被他们家庭拆散的遭遇。</a:t>
            </a:r>
          </a:p>
        </p:txBody>
      </p:sp>
      <p:sp>
        <p:nvSpPr>
          <p:cNvPr id="5" name="矩形 4">
            <a:extLst>
              <a:ext uri="{FF2B5EF4-FFF2-40B4-BE49-F238E27FC236}">
                <a16:creationId xmlns="" xmlns:a16="http://schemas.microsoft.com/office/drawing/2014/main" id="{DD18664E-0B1F-4747-8097-59C40BDE7BAF}"/>
              </a:ext>
            </a:extLst>
          </p:cNvPr>
          <p:cNvSpPr/>
          <p:nvPr/>
        </p:nvSpPr>
        <p:spPr bwMode="auto">
          <a:xfrm>
            <a:off x="290768" y="2529384"/>
            <a:ext cx="8637714" cy="89961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en-US" altLang="zh-CN" sz="2800" dirty="0"/>
              <a:t>tear apart, tear at, tear … away from, tear down, tear … between … and …, tear … into pieces</a:t>
            </a:r>
            <a:endParaRPr lang="zh-CN" altLang="zh-CN" sz="2800" dirty="0"/>
          </a:p>
        </p:txBody>
      </p:sp>
      <p:sp>
        <p:nvSpPr>
          <p:cNvPr id="6" name="矩形 5">
            <a:extLst>
              <a:ext uri="{FF2B5EF4-FFF2-40B4-BE49-F238E27FC236}">
                <a16:creationId xmlns="" xmlns:a16="http://schemas.microsoft.com/office/drawing/2014/main" id="{765CD376-B812-495A-A013-A3D2FB279EBF}"/>
              </a:ext>
            </a:extLst>
          </p:cNvPr>
          <p:cNvSpPr/>
          <p:nvPr/>
        </p:nvSpPr>
        <p:spPr bwMode="auto">
          <a:xfrm>
            <a:off x="287523" y="3531605"/>
            <a:ext cx="8637714" cy="2968862"/>
          </a:xfrm>
          <a:prstGeom prst="rect">
            <a:avLst/>
          </a:prstGeom>
          <a:solidFill>
            <a:schemeClr val="bg1"/>
          </a:solidFill>
          <a:ln>
            <a:solidFill>
              <a:schemeClr val="bg1"/>
            </a:solidFill>
          </a:ln>
        </p:spPr>
        <p:txBody>
          <a:bodyPr rtlCol="0" anchor="ct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9" name="文本框 8">
            <a:extLst>
              <a:ext uri="{FF2B5EF4-FFF2-40B4-BE49-F238E27FC236}">
                <a16:creationId xmlns="" xmlns:a16="http://schemas.microsoft.com/office/drawing/2014/main" id="{EAC947A4-70D9-41B4-9C08-FF5452170E20}"/>
              </a:ext>
            </a:extLst>
          </p:cNvPr>
          <p:cNvSpPr txBox="1"/>
          <p:nvPr/>
        </p:nvSpPr>
        <p:spPr>
          <a:xfrm>
            <a:off x="375909" y="3677208"/>
            <a:ext cx="8460941" cy="2677656"/>
          </a:xfrm>
          <a:prstGeom prst="rect">
            <a:avLst/>
          </a:prstGeom>
          <a:noFill/>
          <a:ln>
            <a:solidFill>
              <a:schemeClr val="accent4"/>
            </a:solidFill>
          </a:ln>
        </p:spPr>
        <p:txBody>
          <a:bodyPr wrap="square">
            <a:spAutoFit/>
          </a:bodyPr>
          <a:lstStyle/>
          <a:p>
            <a:pPr lvl="0" algn="just"/>
            <a:r>
              <a:rPr lang="en-US" altLang="zh-CN" sz="2800" kern="100" dirty="0" smtClean="0">
                <a:effectLst/>
                <a:latin typeface="楷体" pitchFamily="49" charset="-122"/>
                <a:ea typeface="楷体" pitchFamily="49" charset="-122"/>
              </a:rPr>
              <a:t>• </a:t>
            </a:r>
            <a:r>
              <a:rPr lang="zh-CN" altLang="zh-CN" sz="2800" kern="100" dirty="0" smtClean="0">
                <a:effectLst/>
                <a:latin typeface="楷体" pitchFamily="49" charset="-122"/>
                <a:ea typeface="楷体" pitchFamily="49" charset="-122"/>
              </a:rPr>
              <a:t>我</a:t>
            </a:r>
            <a:r>
              <a:rPr lang="zh-CN" altLang="zh-CN" sz="2800" kern="100" dirty="0">
                <a:effectLst/>
                <a:latin typeface="楷体" pitchFamily="49" charset="-122"/>
                <a:ea typeface="楷体" pitchFamily="49" charset="-122"/>
              </a:rPr>
              <a:t>在父母和朋友之间左右为难。</a:t>
            </a:r>
            <a:endParaRPr lang="en-US" altLang="zh-CN" sz="2800" kern="100" dirty="0">
              <a:effectLst/>
              <a:latin typeface="楷体" pitchFamily="49" charset="-122"/>
              <a:ea typeface="楷体" pitchFamily="49" charset="-122"/>
            </a:endParaRPr>
          </a:p>
          <a:p>
            <a:pPr lvl="0" algn="just"/>
            <a:r>
              <a:rPr lang="en-US" altLang="zh-CN" sz="2800" kern="100" dirty="0">
                <a:effectLst/>
                <a:latin typeface="Times New Roman" panose="02020603050405020304" pitchFamily="18" charset="0"/>
                <a:ea typeface="宋体" panose="02010600030101010101" pitchFamily="2" charset="-122"/>
              </a:rPr>
              <a:t>    </a:t>
            </a:r>
            <a:r>
              <a:rPr lang="en-US" altLang="zh-CN" sz="2800" kern="100" dirty="0" smtClean="0">
                <a:effectLst/>
                <a:latin typeface="Times New Roman" panose="02020603050405020304" pitchFamily="18" charset="0"/>
                <a:ea typeface="宋体" panose="02010600030101010101" pitchFamily="2" charset="-122"/>
              </a:rPr>
              <a:t> I </a:t>
            </a:r>
            <a:r>
              <a:rPr lang="en-US" altLang="zh-CN" sz="2800" kern="100" dirty="0">
                <a:effectLst/>
                <a:latin typeface="Times New Roman" panose="02020603050405020304" pitchFamily="18" charset="0"/>
                <a:ea typeface="宋体" panose="02010600030101010101" pitchFamily="2" charset="-122"/>
              </a:rPr>
              <a:t>was ____________ my parents </a:t>
            </a:r>
            <a:r>
              <a:rPr lang="en-US" altLang="zh-CN" sz="2800" kern="100" dirty="0">
                <a:latin typeface="Times New Roman" panose="02020603050405020304" pitchFamily="18" charset="0"/>
              </a:rPr>
              <a:t> </a:t>
            </a:r>
            <a:r>
              <a:rPr lang="en-US" altLang="zh-CN" sz="2800" kern="100" dirty="0" smtClean="0">
                <a:latin typeface="Times New Roman" panose="02020603050405020304" pitchFamily="18" charset="0"/>
              </a:rPr>
              <a:t>______ </a:t>
            </a:r>
            <a:r>
              <a:rPr lang="en-US" altLang="zh-CN" sz="2800" kern="100" dirty="0">
                <a:latin typeface="Times New Roman" panose="02020603050405020304" pitchFamily="18" charset="0"/>
              </a:rPr>
              <a:t>my </a:t>
            </a:r>
            <a:r>
              <a:rPr lang="en-US" altLang="zh-CN" sz="2800" kern="100" dirty="0">
                <a:effectLst/>
                <a:latin typeface="Times New Roman" panose="02020603050405020304" pitchFamily="18" charset="0"/>
                <a:ea typeface="宋体" panose="02010600030101010101" pitchFamily="2" charset="-122"/>
              </a:rPr>
              <a:t>friend.</a:t>
            </a:r>
          </a:p>
          <a:p>
            <a:pPr lvl="0" algn="just"/>
            <a:r>
              <a:rPr lang="en-US" altLang="zh-CN" sz="2800" kern="100" dirty="0">
                <a:latin typeface="楷体" pitchFamily="49" charset="-122"/>
                <a:ea typeface="楷体" pitchFamily="49" charset="-122"/>
              </a:rPr>
              <a:t>• </a:t>
            </a:r>
            <a:r>
              <a:rPr lang="zh-CN" altLang="zh-CN" sz="2800" kern="100" dirty="0">
                <a:latin typeface="楷体" pitchFamily="49" charset="-122"/>
                <a:ea typeface="楷体" pitchFamily="49" charset="-122"/>
              </a:rPr>
              <a:t>战争正在把这个国家搞得四分五裂。</a:t>
            </a:r>
            <a:endParaRPr lang="en-US" altLang="zh-CN" sz="2800" kern="100" dirty="0">
              <a:latin typeface="楷体" pitchFamily="49" charset="-122"/>
              <a:ea typeface="楷体" pitchFamily="49" charset="-122"/>
            </a:endParaRPr>
          </a:p>
          <a:p>
            <a:pPr lvl="0" algn="just"/>
            <a:r>
              <a:rPr lang="en-US" altLang="zh-CN" sz="2800" kern="100" dirty="0">
                <a:effectLst/>
                <a:latin typeface="Times New Roman" panose="02020603050405020304" pitchFamily="18" charset="0"/>
                <a:ea typeface="宋体" panose="02010600030101010101" pitchFamily="2" charset="-122"/>
              </a:rPr>
              <a:t>    War is ____________________________.</a:t>
            </a:r>
            <a:endParaRPr lang="en-US" altLang="zh-CN" sz="2800" kern="100" dirty="0">
              <a:latin typeface="Times New Roman" panose="02020603050405020304" pitchFamily="18" charset="0"/>
            </a:endParaRPr>
          </a:p>
          <a:p>
            <a:pPr lvl="0" algn="just"/>
            <a:r>
              <a:rPr lang="en-US" altLang="zh-CN" sz="2800" kern="100" dirty="0">
                <a:latin typeface="楷体" pitchFamily="49" charset="-122"/>
                <a:ea typeface="楷体" pitchFamily="49" charset="-122"/>
              </a:rPr>
              <a:t>• </a:t>
            </a:r>
            <a:r>
              <a:rPr lang="zh-CN" altLang="zh-CN" sz="2800" kern="100" dirty="0">
                <a:latin typeface="楷体" pitchFamily="49" charset="-122"/>
                <a:ea typeface="楷体" pitchFamily="49" charset="-122"/>
              </a:rPr>
              <a:t>他只凭两只手就要把肉撕碎。</a:t>
            </a:r>
            <a:endParaRPr lang="en-US" altLang="zh-CN" sz="2800" kern="100" dirty="0">
              <a:latin typeface="楷体" pitchFamily="49" charset="-122"/>
              <a:ea typeface="楷体" pitchFamily="49" charset="-122"/>
            </a:endParaRPr>
          </a:p>
          <a:p>
            <a:pPr lvl="0" algn="just"/>
            <a:r>
              <a:rPr lang="en-US" altLang="zh-CN" sz="2800" kern="100" dirty="0">
                <a:effectLst/>
                <a:latin typeface="Times New Roman" panose="02020603050405020304" pitchFamily="18" charset="0"/>
                <a:ea typeface="宋体" panose="02010600030101010101" pitchFamily="2" charset="-122"/>
              </a:rPr>
              <a:t>    He __________ the meat with his bare hands.</a:t>
            </a:r>
            <a:endParaRPr lang="zh-CN" altLang="zh-CN" sz="2800" kern="100" dirty="0">
              <a:effectLst/>
              <a:latin typeface="Times New Roman" panose="02020603050405020304" pitchFamily="18" charset="0"/>
              <a:ea typeface="宋体" panose="02010600030101010101" pitchFamily="2" charset="-122"/>
            </a:endParaRPr>
          </a:p>
        </p:txBody>
      </p:sp>
      <p:sp>
        <p:nvSpPr>
          <p:cNvPr id="10" name="文本框 9">
            <a:extLst>
              <a:ext uri="{FF2B5EF4-FFF2-40B4-BE49-F238E27FC236}">
                <a16:creationId xmlns="" xmlns:a16="http://schemas.microsoft.com/office/drawing/2014/main" id="{4565E7C4-56A9-46F9-82DB-708E33CFC483}"/>
              </a:ext>
            </a:extLst>
          </p:cNvPr>
          <p:cNvSpPr txBox="1"/>
          <p:nvPr/>
        </p:nvSpPr>
        <p:spPr>
          <a:xfrm>
            <a:off x="1691680" y="4077072"/>
            <a:ext cx="2160240" cy="523220"/>
          </a:xfrm>
          <a:prstGeom prst="rect">
            <a:avLst/>
          </a:prstGeom>
          <a:noFill/>
        </p:spPr>
        <p:txBody>
          <a:bodyPr wrap="square">
            <a:spAutoFit/>
          </a:bodyPr>
          <a:lstStyle/>
          <a:p>
            <a:r>
              <a:rPr lang="en-US" altLang="zh-CN" sz="2800" kern="100" dirty="0">
                <a:solidFill>
                  <a:srgbClr val="C00000"/>
                </a:solidFill>
                <a:latin typeface="Times New Roman" panose="02020603050405020304" pitchFamily="18" charset="0"/>
                <a:cs typeface="Times New Roman" panose="02020603050405020304" pitchFamily="18" charset="0"/>
              </a:rPr>
              <a:t>torn between </a:t>
            </a:r>
            <a:endParaRPr lang="zh-CN" altLang="en-US" sz="2800" kern="100" dirty="0">
              <a:solidFill>
                <a:srgbClr val="C00000"/>
              </a:solidFill>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 xmlns:a16="http://schemas.microsoft.com/office/drawing/2014/main" id="{B1998509-7976-445F-AB09-7CC4C6366BFD}"/>
              </a:ext>
            </a:extLst>
          </p:cNvPr>
          <p:cNvSpPr txBox="1"/>
          <p:nvPr/>
        </p:nvSpPr>
        <p:spPr>
          <a:xfrm>
            <a:off x="2051720" y="4970435"/>
            <a:ext cx="4572000" cy="523220"/>
          </a:xfrm>
          <a:prstGeom prst="rect">
            <a:avLst/>
          </a:prstGeom>
          <a:noFill/>
        </p:spPr>
        <p:txBody>
          <a:bodyPr wrap="square">
            <a:spAutoFit/>
          </a:bodyPr>
          <a:lstStyle/>
          <a:p>
            <a:r>
              <a:rPr lang="en-US" altLang="zh-CN" sz="2800" kern="100" dirty="0">
                <a:solidFill>
                  <a:srgbClr val="C00000"/>
                </a:solidFill>
                <a:latin typeface="Times New Roman" panose="02020603050405020304" pitchFamily="18" charset="0"/>
                <a:cs typeface="Times New Roman" panose="02020603050405020304" pitchFamily="18" charset="0"/>
              </a:rPr>
              <a:t>tearing the country apart</a:t>
            </a:r>
            <a:endParaRPr lang="zh-CN" altLang="en-US" sz="2800" kern="100" dirty="0">
              <a:solidFill>
                <a:srgbClr val="C00000"/>
              </a:solidFill>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 xmlns:a16="http://schemas.microsoft.com/office/drawing/2014/main" id="{FC72385A-0894-45E3-97F4-9337F3C84415}"/>
              </a:ext>
            </a:extLst>
          </p:cNvPr>
          <p:cNvSpPr txBox="1"/>
          <p:nvPr/>
        </p:nvSpPr>
        <p:spPr>
          <a:xfrm>
            <a:off x="1534674" y="5733256"/>
            <a:ext cx="1586408" cy="523220"/>
          </a:xfrm>
          <a:prstGeom prst="rect">
            <a:avLst/>
          </a:prstGeom>
          <a:noFill/>
        </p:spPr>
        <p:txBody>
          <a:bodyPr wrap="square">
            <a:spAutoFit/>
          </a:bodyPr>
          <a:lstStyle/>
          <a:p>
            <a:r>
              <a:rPr lang="en-US" altLang="zh-CN" sz="2800" kern="100" dirty="0">
                <a:solidFill>
                  <a:srgbClr val="C00000"/>
                </a:solidFill>
                <a:latin typeface="Times New Roman" panose="02020603050405020304" pitchFamily="18" charset="0"/>
                <a:cs typeface="Times New Roman" panose="02020603050405020304" pitchFamily="18" charset="0"/>
              </a:rPr>
              <a:t>tore at </a:t>
            </a:r>
            <a:endParaRPr lang="zh-CN" altLang="en-US" sz="2800" kern="100" dirty="0">
              <a:solidFill>
                <a:srgbClr val="C00000"/>
              </a:solidFill>
              <a:latin typeface="Times New Roman" panose="02020603050405020304" pitchFamily="18" charset="0"/>
              <a:cs typeface="Times New Roman" panose="02020603050405020304" pitchFamily="18" charset="0"/>
            </a:endParaRPr>
          </a:p>
        </p:txBody>
      </p:sp>
      <p:sp>
        <p:nvSpPr>
          <p:cNvPr id="12" name="文本框 9">
            <a:extLst>
              <a:ext uri="{FF2B5EF4-FFF2-40B4-BE49-F238E27FC236}">
                <a16:creationId xmlns="" xmlns:a16="http://schemas.microsoft.com/office/drawing/2014/main" id="{4565E7C4-56A9-46F9-82DB-708E33CFC483}"/>
              </a:ext>
            </a:extLst>
          </p:cNvPr>
          <p:cNvSpPr txBox="1"/>
          <p:nvPr/>
        </p:nvSpPr>
        <p:spPr>
          <a:xfrm>
            <a:off x="5868144" y="4073850"/>
            <a:ext cx="899592" cy="523220"/>
          </a:xfrm>
          <a:prstGeom prst="rect">
            <a:avLst/>
          </a:prstGeom>
          <a:noFill/>
        </p:spPr>
        <p:txBody>
          <a:bodyPr wrap="square">
            <a:spAutoFit/>
          </a:bodyPr>
          <a:lstStyle/>
          <a:p>
            <a:r>
              <a:rPr lang="en-US" altLang="zh-CN" sz="2800" kern="100" dirty="0" smtClean="0">
                <a:solidFill>
                  <a:srgbClr val="C00000"/>
                </a:solidFill>
                <a:latin typeface="Times New Roman" panose="02020603050405020304" pitchFamily="18" charset="0"/>
                <a:cs typeface="Times New Roman" panose="02020603050405020304" pitchFamily="18" charset="0"/>
              </a:rPr>
              <a:t>and</a:t>
            </a:r>
            <a:endParaRPr lang="zh-CN" altLang="en-US" sz="2800" kern="1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114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9" grpId="0" animBg="1"/>
      <p:bldP spid="10" grpId="0"/>
      <p:bldP spid="11" grpId="0"/>
      <p:bldP spid="13" grpId="0"/>
      <p:bldP spid="12" grpId="0"/>
    </p:bldLst>
  </p:timing>
</p:sld>
</file>

<file path=ppt/theme/theme1.xml><?xml version="1.0" encoding="utf-8"?>
<a:theme xmlns:a="http://schemas.openxmlformats.org/drawingml/2006/main" name="默认设计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lumMod val="60000"/>
            <a:lumOff val="40000"/>
          </a:schemeClr>
        </a:solidFill>
        <a:ln>
          <a:noFill/>
        </a:ln>
      </a:spPr>
      <a:bodyPr anchor="ctr"/>
      <a:lstStyle>
        <a:defPPr algn="ctr" eaLnBrk="1" hangingPunct="1">
          <a:lnSpc>
            <a:spcPct val="100000"/>
          </a:lnSpc>
          <a:spcBef>
            <a:spcPct val="0"/>
          </a:spcBef>
          <a:buFont typeface="Arial" panose="020B0604020202020204" pitchFamily="34" charset="0"/>
          <a:buNone/>
          <a:defRPr sz="1800">
            <a:solidFill>
              <a:srgbClr val="FFFFFF"/>
            </a:solidFill>
            <a:latin typeface="宋体" panose="02010600030101010101" pitchFamily="2" charset="-122"/>
            <a:sym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TotalTime>
  <Words>2300</Words>
  <Application>Microsoft Office PowerPoint</Application>
  <PresentationFormat>全屏显示(4:3)</PresentationFormat>
  <Paragraphs>261</Paragraphs>
  <Slides>30</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30</vt:i4>
      </vt:variant>
    </vt:vector>
  </HeadingPairs>
  <TitlesOfParts>
    <vt:vector size="40" baseType="lpstr">
      <vt:lpstr>Arial</vt:lpstr>
      <vt:lpstr>宋体</vt:lpstr>
      <vt:lpstr>Comic Sans MS</vt:lpstr>
      <vt:lpstr>Segoe UI Black</vt:lpstr>
      <vt:lpstr>Footlight MT Light</vt:lpstr>
      <vt:lpstr>楷体</vt:lpstr>
      <vt:lpstr>Times New Roman</vt:lpstr>
      <vt:lpstr>Wingdings</vt:lpstr>
      <vt:lpstr>华文楷体</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Chen Yifan</cp:lastModifiedBy>
  <cp:revision>640</cp:revision>
  <cp:lastPrinted>2021-04-25T01:27:18Z</cp:lastPrinted>
  <dcterms:created xsi:type="dcterms:W3CDTF">2014-10-10T12:32:00Z</dcterms:created>
  <dcterms:modified xsi:type="dcterms:W3CDTF">2021-04-26T09:02:36Z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