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50" r:id="rId2"/>
    <p:sldId id="352" r:id="rId3"/>
    <p:sldId id="456" r:id="rId4"/>
    <p:sldId id="567" r:id="rId5"/>
    <p:sldId id="458" r:id="rId6"/>
    <p:sldId id="518" r:id="rId7"/>
    <p:sldId id="497" r:id="rId8"/>
    <p:sldId id="758" r:id="rId9"/>
    <p:sldId id="739" r:id="rId10"/>
    <p:sldId id="726" r:id="rId11"/>
    <p:sldId id="740" r:id="rId12"/>
    <p:sldId id="741" r:id="rId13"/>
    <p:sldId id="742" r:id="rId14"/>
    <p:sldId id="647" r:id="rId15"/>
    <p:sldId id="691" r:id="rId16"/>
    <p:sldId id="695" r:id="rId17"/>
    <p:sldId id="699" r:id="rId18"/>
    <p:sldId id="738" r:id="rId19"/>
    <p:sldId id="405" r:id="rId20"/>
  </p:sldIdLst>
  <p:sldSz cx="9144000" cy="6858000" type="screen4x3"/>
  <p:notesSz cx="6797675" cy="9929813"/>
  <p:embeddedFontLst>
    <p:embeddedFont>
      <p:font typeface="Bodoni MT Black" pitchFamily="18" charset="0"/>
      <p:bold r:id="rId23"/>
      <p:boldItalic r:id="rId24"/>
    </p:embeddedFont>
    <p:embeddedFont>
      <p:font typeface="Brush Script MT" pitchFamily="66" charset="0"/>
      <p:italic r:id="rId25"/>
    </p:embeddedFont>
    <p:embeddedFont>
      <p:font typeface="楷体" pitchFamily="49" charset="-122"/>
      <p:regular r:id="rId26"/>
    </p:embeddedFont>
    <p:embeddedFont>
      <p:font typeface="Britannic Bold" pitchFamily="34" charset="0"/>
      <p:regular r:id="rId27"/>
    </p:embeddedFont>
    <p:embeddedFont>
      <p:font typeface="Bell MT" pitchFamily="18" charset="0"/>
      <p:regular r:id="rId28"/>
      <p:bold r:id="rId29"/>
      <p:italic r:id="rId30"/>
    </p:embeddedFont>
    <p:embeddedFont>
      <p:font typeface="华文楷体" pitchFamily="2" charset="-122"/>
      <p:regular r:id="rId31"/>
    </p:embeddedFont>
    <p:embeddedFont>
      <p:font typeface="Berlin Sans FB Demi" pitchFamily="34" charset="0"/>
      <p:bold r:id="rId32"/>
    </p:embeddedFont>
    <p:embeddedFont>
      <p:font typeface="Bahnschrift" pitchFamily="34" charset="0"/>
      <p:regular r:id="rId33"/>
      <p:bold r:id="rId34"/>
    </p:embeddedFont>
    <p:embeddedFont>
      <p:font typeface="Comic Sans MS" pitchFamily="66" charset="0"/>
      <p:regular r:id="rId35"/>
      <p:bold r:id="rId36"/>
      <p:italic r:id="rId37"/>
      <p:boldItalic r:id="rId38"/>
    </p:embeddedFont>
    <p:embeddedFont>
      <p:font typeface="Arial Black" pitchFamily="34" charset="0"/>
      <p:bold r:id="rId39"/>
    </p:embeddedFont>
    <p:embeddedFont>
      <p:font typeface="Calibri" pitchFamily="34" charset="0"/>
      <p:regular r:id="rId40"/>
      <p:bold r:id="rId41"/>
      <p:italic r:id="rId42"/>
      <p:boldItalic r:id="rId43"/>
    </p:embeddedFont>
  </p:embeddedFont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0F2FC"/>
    <a:srgbClr val="ABDCF7"/>
    <a:srgbClr val="2D91B9"/>
    <a:srgbClr val="6600FF"/>
    <a:srgbClr val="6666FF"/>
    <a:srgbClr val="9933FF"/>
    <a:srgbClr val="3366CC"/>
    <a:srgbClr val="0000F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541" autoAdjust="0"/>
  </p:normalViewPr>
  <p:slideViewPr>
    <p:cSldViewPr showGuides="1">
      <p:cViewPr>
        <p:scale>
          <a:sx n="110" d="100"/>
          <a:sy n="110" d="100"/>
        </p:scale>
        <p:origin x="-1644" y="-114"/>
      </p:cViewPr>
      <p:guideLst>
        <p:guide orient="horz" pos="1975"/>
        <p:guide pos="27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AC5C2-B525-483F-A0E8-B0EF6A8820B2}" type="datetimeFigureOut">
              <a:rPr lang="zh-CN" altLang="en-US" smtClean="0"/>
              <a:t>2021-04-30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08C35-7473-4053-926D-7E3A8D8637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575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086" cy="4964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869" y="0"/>
            <a:ext cx="2947233" cy="4964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0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6661"/>
            <a:ext cx="5438140" cy="44684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599"/>
            <a:ext cx="2944086" cy="4964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869" y="9431599"/>
            <a:ext cx="2947233" cy="4964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/>
              <a:t>‹#›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38748800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260"/>
            <a:ext cx="9144000" cy="690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435"/>
            <a:ext cx="9144000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82550"/>
            <a:ext cx="9144000" cy="69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 flipV="1">
            <a:off x="5868144" y="6140880"/>
            <a:ext cx="3275856" cy="387425"/>
          </a:xfrm>
          <a:prstGeom prst="rect">
            <a:avLst/>
          </a:prstGeom>
          <a:solidFill>
            <a:srgbClr val="FFC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/>
          </a:p>
        </p:txBody>
      </p:sp>
      <p:sp>
        <p:nvSpPr>
          <p:cNvPr id="6" name="任意多边形: 形状 11"/>
          <p:cNvSpPr/>
          <p:nvPr/>
        </p:nvSpPr>
        <p:spPr>
          <a:xfrm flipV="1">
            <a:off x="5354505" y="6140880"/>
            <a:ext cx="873679" cy="387425"/>
          </a:xfrm>
          <a:custGeom>
            <a:avLst/>
            <a:gdLst>
              <a:gd name="connsiteX0" fmla="*/ 0 w 10965543"/>
              <a:gd name="connsiteY0" fmla="*/ 0 h 3542400"/>
              <a:gd name="connsiteX1" fmla="*/ 508000 w 10965543"/>
              <a:gd name="connsiteY1" fmla="*/ 0 h 3542400"/>
              <a:gd name="connsiteX2" fmla="*/ 508000 w 10965543"/>
              <a:gd name="connsiteY2" fmla="*/ 592 h 3542400"/>
              <a:gd name="connsiteX3" fmla="*/ 1764391 w 10965543"/>
              <a:gd name="connsiteY3" fmla="*/ 592 h 3542400"/>
              <a:gd name="connsiteX4" fmla="*/ 1764391 w 10965543"/>
              <a:gd name="connsiteY4" fmla="*/ 4518 h 3542400"/>
              <a:gd name="connsiteX5" fmla="*/ 8215747 w 10965543"/>
              <a:gd name="connsiteY5" fmla="*/ 4518 h 3542400"/>
              <a:gd name="connsiteX6" fmla="*/ 8215747 w 10965543"/>
              <a:gd name="connsiteY6" fmla="*/ 4517 h 3542400"/>
              <a:gd name="connsiteX7" fmla="*/ 10965543 w 10965543"/>
              <a:gd name="connsiteY7" fmla="*/ 3541808 h 3542400"/>
              <a:gd name="connsiteX8" fmla="*/ 8215747 w 10965543"/>
              <a:gd name="connsiteY8" fmla="*/ 3541808 h 3542400"/>
              <a:gd name="connsiteX9" fmla="*/ 1535793 w 10965543"/>
              <a:gd name="connsiteY9" fmla="*/ 3541808 h 3542400"/>
              <a:gd name="connsiteX10" fmla="*/ 1535793 w 10965543"/>
              <a:gd name="connsiteY10" fmla="*/ 3539392 h 3542400"/>
              <a:gd name="connsiteX11" fmla="*/ 508000 w 10965543"/>
              <a:gd name="connsiteY11" fmla="*/ 3539392 h 3542400"/>
              <a:gd name="connsiteX12" fmla="*/ 508000 w 10965543"/>
              <a:gd name="connsiteY12" fmla="*/ 3542400 h 3542400"/>
              <a:gd name="connsiteX13" fmla="*/ 0 w 10965543"/>
              <a:gd name="connsiteY13" fmla="*/ 3542400 h 354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65543" h="3542400">
                <a:moveTo>
                  <a:pt x="0" y="0"/>
                </a:moveTo>
                <a:lnTo>
                  <a:pt x="508000" y="0"/>
                </a:lnTo>
                <a:lnTo>
                  <a:pt x="508000" y="592"/>
                </a:lnTo>
                <a:lnTo>
                  <a:pt x="1764391" y="592"/>
                </a:lnTo>
                <a:lnTo>
                  <a:pt x="1764391" y="4518"/>
                </a:lnTo>
                <a:lnTo>
                  <a:pt x="8215747" y="4518"/>
                </a:lnTo>
                <a:lnTo>
                  <a:pt x="8215747" y="4517"/>
                </a:lnTo>
                <a:lnTo>
                  <a:pt x="10965543" y="3541808"/>
                </a:lnTo>
                <a:lnTo>
                  <a:pt x="8215747" y="3541808"/>
                </a:lnTo>
                <a:lnTo>
                  <a:pt x="1535793" y="3541808"/>
                </a:lnTo>
                <a:lnTo>
                  <a:pt x="1535793" y="3539392"/>
                </a:lnTo>
                <a:lnTo>
                  <a:pt x="508000" y="3539392"/>
                </a:lnTo>
                <a:lnTo>
                  <a:pt x="508000" y="3542400"/>
                </a:lnTo>
                <a:lnTo>
                  <a:pt x="0" y="35424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1" name="标题 1"/>
          <p:cNvSpPr txBox="1"/>
          <p:nvPr/>
        </p:nvSpPr>
        <p:spPr>
          <a:xfrm>
            <a:off x="-36056" y="4290027"/>
            <a:ext cx="9144635" cy="190246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2 The universal language</a:t>
            </a:r>
          </a:p>
          <a:p>
            <a:pPr algn="ctr"/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Extended </a:t>
            </a:r>
            <a:r>
              <a:rPr lang="en-US" altLang="zh-CN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endParaRPr lang="en-US" altLang="zh-CN"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 txBox="1"/>
          <p:nvPr/>
        </p:nvSpPr>
        <p:spPr>
          <a:xfrm>
            <a:off x="5151795" y="6114752"/>
            <a:ext cx="3453159" cy="482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徐淑芬　江苏省通州高级中学</a:t>
            </a:r>
            <a:endParaRPr lang="zh-CN" altLang="en-US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流程图: 或者 17"/>
          <p:cNvSpPr/>
          <p:nvPr/>
        </p:nvSpPr>
        <p:spPr>
          <a:xfrm>
            <a:off x="539750" y="1628775"/>
            <a:ext cx="7560945" cy="4824730"/>
          </a:xfrm>
          <a:prstGeom prst="flowChartO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文本框 2"/>
          <p:cNvSpPr txBox="1"/>
          <p:nvPr/>
        </p:nvSpPr>
        <p:spPr>
          <a:xfrm>
            <a:off x="611505" y="404495"/>
            <a:ext cx="8126730" cy="119888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 algn="l">
              <a:buClrTx/>
              <a:buSzTx/>
            </a:pPr>
            <a:r>
              <a:rPr lang="zh-CN" altLang="en-US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 personality did Beethoven show during his struggle against the fate?</a:t>
            </a:r>
          </a:p>
        </p:txBody>
      </p:sp>
      <p:sp>
        <p:nvSpPr>
          <p:cNvPr id="9" name="矩形 8"/>
          <p:cNvSpPr/>
          <p:nvPr/>
        </p:nvSpPr>
        <p:spPr>
          <a:xfrm rot="1380000">
            <a:off x="4284345" y="2853690"/>
            <a:ext cx="1971040" cy="5067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numCol="1" spcCol="0" rtlCol="0" fromWordArt="0" anchor="ctr" anchorCtr="0" forceAA="0" compatLnSpc="0">
            <a:noAutofit/>
          </a:bodyPr>
          <a:lstStyle/>
          <a:p>
            <a:pPr lvl="0" algn="ctr">
              <a:buClrTx/>
              <a:buSzTx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diligence</a:t>
            </a:r>
          </a:p>
        </p:txBody>
      </p:sp>
      <p:sp>
        <p:nvSpPr>
          <p:cNvPr id="14" name="矩形 13"/>
          <p:cNvSpPr/>
          <p:nvPr/>
        </p:nvSpPr>
        <p:spPr>
          <a:xfrm rot="20460000">
            <a:off x="1911350" y="2564765"/>
            <a:ext cx="2009140" cy="5067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numCol="1" spcCol="0" rtlCol="0" fromWordArt="0" anchor="ctr" anchorCtr="0" forceAA="0" compatLnSpc="0">
            <a:noAutofit/>
          </a:bodyPr>
          <a:lstStyle/>
          <a:p>
            <a:pPr lvl="0" algn="ctr">
              <a:buClrTx/>
              <a:buSzTx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optimism</a:t>
            </a:r>
          </a:p>
        </p:txBody>
      </p:sp>
      <p:sp>
        <p:nvSpPr>
          <p:cNvPr id="15" name="矩形 14"/>
          <p:cNvSpPr/>
          <p:nvPr/>
        </p:nvSpPr>
        <p:spPr>
          <a:xfrm rot="20760000">
            <a:off x="1479550" y="3716655"/>
            <a:ext cx="2357755" cy="5067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numCol="1" spcCol="0" rtlCol="0" fromWordArt="0" anchor="ctr" anchorCtr="0" forceAA="0" compatLnSpc="0">
            <a:noAutofit/>
          </a:bodyPr>
          <a:lstStyle/>
          <a:p>
            <a:pPr lvl="0" algn="ctr">
              <a:buClrTx/>
              <a:buSzTx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persistence</a:t>
            </a:r>
          </a:p>
        </p:txBody>
      </p:sp>
      <p:sp>
        <p:nvSpPr>
          <p:cNvPr id="16" name="矩形 15"/>
          <p:cNvSpPr/>
          <p:nvPr/>
        </p:nvSpPr>
        <p:spPr>
          <a:xfrm rot="1260000">
            <a:off x="4359275" y="3861435"/>
            <a:ext cx="2355850" cy="568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numCol="1" spcCol="0" rtlCol="0" fromWordArt="0" anchor="ctr" anchorCtr="0" forceAA="0" compatLnSpc="0">
            <a:noAutofit/>
          </a:bodyPr>
          <a:lstStyle/>
          <a:p>
            <a:pPr lvl="0" algn="ctr">
              <a:buClrTx/>
              <a:buSzTx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dedication</a:t>
            </a:r>
          </a:p>
        </p:txBody>
      </p:sp>
      <p:sp>
        <p:nvSpPr>
          <p:cNvPr id="17" name="矩形 16"/>
          <p:cNvSpPr/>
          <p:nvPr/>
        </p:nvSpPr>
        <p:spPr>
          <a:xfrm>
            <a:off x="2700020" y="4869180"/>
            <a:ext cx="2753360" cy="568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numCol="1" spcCol="0" rtlCol="0" fromWordArt="0" anchor="ctr" anchorCtr="0" forceAA="0" compatLnSpc="0">
            <a:noAutofit/>
          </a:bodyPr>
          <a:lstStyle/>
          <a:p>
            <a:pPr lvl="0" algn="ctr">
              <a:buClrTx/>
              <a:buSzTx/>
            </a:pP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fearlessness </a:t>
            </a:r>
          </a:p>
          <a:p>
            <a:pPr lvl="0" algn="ctr">
              <a:buClrTx/>
              <a:buSzTx/>
            </a:pP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/>
      <p:bldP spid="14" grpId="0" bldLvl="0" animBg="1"/>
      <p:bldP spid="14" grpId="1"/>
      <p:bldP spid="15" grpId="0" bldLvl="0" animBg="1"/>
      <p:bldP spid="15" grpId="1"/>
      <p:bldP spid="16" grpId="0" bldLvl="0" animBg="1"/>
      <p:bldP spid="16" grpId="1"/>
      <p:bldP spid="17" grpId="0" bldLvl="0" animBg="1"/>
      <p:bldP spid="1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27355" y="712470"/>
            <a:ext cx="5488940" cy="5542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540"/>
              </a:lnSpc>
            </a:pPr>
            <a:r>
              <a:rPr lang="en-US" altLang="zh-CN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day, Beethoven’s </a:t>
            </a:r>
            <a:r>
              <a:rPr lang="en-US" altLang="zh-CN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Symphony No. 9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become one of the most famous and treasured pieces in the history of classical music.</a:t>
            </a:r>
            <a:r>
              <a:rPr lang="en-US" altLang="zh-CN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movement starts quietly, but all of a sudden the whole orchestra breaks into an energetic them</a:t>
            </a:r>
            <a:r>
              <a:rPr lang="en-US" altLang="zh-C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soon feel the 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determination—a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Beethoven understood well because of his hearing 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difficulties—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coursing through the music. </a:t>
            </a:r>
            <a:r>
              <a:rPr lang="en-US" altLang="zh-CN" sz="2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two movements are full of desperate 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lows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uplifting highs which perhaps reflect both his suffering and his strong will to fight </a:t>
            </a:r>
            <a:r>
              <a:rPr lang="en-US" altLang="zh-C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altLang="zh-CN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music moves through technically difficult sections with ease, showing his genius as a composer.</a:t>
            </a:r>
            <a:r>
              <a:rPr lang="en-US" altLang="zh-CN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Finally, in the fourth movement, he connects all of the 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variations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a joyful chorus.</a:t>
            </a:r>
            <a:endParaRPr lang="zh-CN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2095" y="-19050"/>
            <a:ext cx="2034540" cy="731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lvl="0" algn="ctr">
              <a:buClrTx/>
              <a:buSzTx/>
            </a:pPr>
            <a:r>
              <a:rPr lang="en-US" altLang="zh-CN" sz="3200" b="1" dirty="0">
                <a:latin typeface="Arial Black" pitchFamily="34" charset="0"/>
                <a:cs typeface="Bodoni MT Black" panose="02070A03080606020203" charset="0"/>
                <a:sym typeface="+mn-ea"/>
              </a:rPr>
              <a:t>Para. 4</a:t>
            </a: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6280150" y="1040130"/>
          <a:ext cx="2588260" cy="5057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8240"/>
                <a:gridCol w="1430020"/>
              </a:tblGrid>
              <a:tr h="82232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470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470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470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464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470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6565265" y="2202815"/>
            <a:ext cx="555625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S2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548755" y="1295400"/>
            <a:ext cx="57213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S1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532245" y="3748405"/>
            <a:ext cx="555625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S4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515735" y="4664710"/>
            <a:ext cx="555625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S5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499225" y="2997835"/>
            <a:ext cx="555625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S3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554470" y="5564505"/>
            <a:ext cx="555625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S6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773669" y="1265555"/>
            <a:ext cx="572135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TS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688897" y="2186305"/>
            <a:ext cx="758825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SS1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680325" y="3820160"/>
            <a:ext cx="758825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buClrTx/>
              <a:buSzTx/>
            </a:pPr>
            <a:r>
              <a:rPr lang="en-US" altLang="zh-CN" sz="24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SS2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680325" y="3014345"/>
            <a:ext cx="77597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DS1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688897" y="4719955"/>
            <a:ext cx="77597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buClrTx/>
              <a:buSzTx/>
            </a:pP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DS2</a:t>
            </a:r>
            <a:endParaRPr lang="en-US" altLang="zh-CN" sz="24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688897" y="5564504"/>
            <a:ext cx="758825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buClrTx/>
              <a:buSzTx/>
            </a:pPr>
            <a:r>
              <a:rPr lang="en-US" altLang="zh-CN" sz="24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SS3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VCG411078751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935" y="3068955"/>
            <a:ext cx="2578100" cy="3255645"/>
          </a:xfrm>
          <a:prstGeom prst="rect">
            <a:avLst/>
          </a:prstGeom>
          <a:noFill/>
          <a:effectLst>
            <a:softEdge rad="457200"/>
          </a:effectLst>
        </p:spPr>
      </p:pic>
      <p:sp>
        <p:nvSpPr>
          <p:cNvPr id="2" name="矩形 1"/>
          <p:cNvSpPr/>
          <p:nvPr/>
        </p:nvSpPr>
        <p:spPr>
          <a:xfrm>
            <a:off x="179070" y="44450"/>
            <a:ext cx="1826260" cy="828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lvl="0" algn="ctr">
              <a:buClrTx/>
              <a:buSzTx/>
            </a:pPr>
            <a:r>
              <a:rPr lang="en-US" altLang="zh-CN" sz="3200" b="1" dirty="0">
                <a:latin typeface="Arial Black" pitchFamily="34" charset="0"/>
                <a:cs typeface="Bodoni MT Black" panose="02070A03080606020203" charset="0"/>
                <a:sym typeface="+mn-ea"/>
              </a:rPr>
              <a:t>Para. 5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99795" y="1844675"/>
            <a:ext cx="6595745" cy="175323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 algn="l">
              <a:buClrTx/>
              <a:buSzTx/>
            </a:pP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Why is Beethoven regarded as one of the most remarkable musicians in history?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VCG41N8291121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60000">
            <a:off x="-518795" y="2197735"/>
            <a:ext cx="10181590" cy="157988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圆角矩形 1"/>
          <p:cNvSpPr/>
          <p:nvPr/>
        </p:nvSpPr>
        <p:spPr>
          <a:xfrm>
            <a:off x="107504" y="0"/>
            <a:ext cx="4176464" cy="7016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pPr lvl="0" algn="ctr">
              <a:buClrTx/>
              <a:buSzTx/>
            </a:pPr>
            <a:r>
              <a:rPr lang="en-US" altLang="zh-CN" sz="3200" b="1" dirty="0">
                <a:latin typeface="Arial Black" pitchFamily="34" charset="0"/>
                <a:cs typeface="Bodoni MT Black" panose="02070A03080606020203" charset="0"/>
                <a:sym typeface="宋体" panose="02010600030101010101" pitchFamily="2" charset="-122"/>
              </a:rPr>
              <a:t>Critical </a:t>
            </a:r>
            <a:r>
              <a:rPr lang="en-US" altLang="zh-CN" sz="3200" b="1" dirty="0" smtClean="0">
                <a:latin typeface="Arial Black" pitchFamily="34" charset="0"/>
                <a:cs typeface="Bodoni MT Black" panose="02070A03080606020203" charset="0"/>
                <a:sym typeface="宋体" panose="02010600030101010101" pitchFamily="2" charset="-122"/>
              </a:rPr>
              <a:t>thinking</a:t>
            </a:r>
            <a:endParaRPr lang="en-US" altLang="zh-CN" sz="3200" b="1" dirty="0">
              <a:latin typeface="Arial Black" pitchFamily="34" charset="0"/>
              <a:cs typeface="Bodoni MT Black" panose="02070A03080606020203" charset="0"/>
              <a:sym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67560" y="868045"/>
            <a:ext cx="4880610" cy="5346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lvl="0" algn="ctr">
              <a:buClrTx/>
              <a:buSzTx/>
            </a:pPr>
            <a:r>
              <a:rPr lang="en-US" altLang="zh-CN" sz="2800" b="1" dirty="0">
                <a:latin typeface="Bahnschrift" pitchFamily="34" charset="0"/>
                <a:cs typeface="Bodoni MT Black" panose="02070A03080606020203" charset="0"/>
                <a:sym typeface="宋体" panose="02010600030101010101" pitchFamily="2" charset="-122"/>
              </a:rPr>
              <a:t>The string of the passage</a:t>
            </a:r>
          </a:p>
        </p:txBody>
      </p:sp>
      <p:sp>
        <p:nvSpPr>
          <p:cNvPr id="113" name="Rectangle 5"/>
          <p:cNvSpPr/>
          <p:nvPr/>
        </p:nvSpPr>
        <p:spPr>
          <a:xfrm>
            <a:off x="275805" y="1725958"/>
            <a:ext cx="3270453" cy="1415010"/>
          </a:xfrm>
          <a:prstGeom prst="rect">
            <a:avLst/>
          </a:prstGeom>
          <a:solidFill>
            <a:schemeClr val="accent6">
              <a:lumMod val="40000"/>
              <a:lumOff val="60000"/>
              <a:alpha val="38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160"/>
              </a:lnSpc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On 7 May 1824, a crowd of music lovers streamed into a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theatre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 Vienna to hear ... Beethoven’s 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Symphony 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</a:t>
            </a:r>
            <a:r>
              <a:rPr lang="en-US" altLang="zh-CN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9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Para. 1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lang="en-US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275805" y="3287395"/>
            <a:ext cx="3216075" cy="1306195"/>
          </a:xfrm>
          <a:prstGeom prst="rect">
            <a:avLst/>
          </a:prstGeom>
          <a:solidFill>
            <a:schemeClr val="accent6">
              <a:lumMod val="40000"/>
              <a:lumOff val="60000"/>
              <a:alpha val="38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>
              <a:lnSpc>
                <a:spcPts val="2160"/>
              </a:lnSpc>
              <a:buClrTx/>
              <a:buSzTx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Symphony No. 9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was Beethoven’s last major piece of  music in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Para. 2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</a:p>
        </p:txBody>
      </p:sp>
      <p:sp>
        <p:nvSpPr>
          <p:cNvPr id="11" name="Rectangle 5"/>
          <p:cNvSpPr/>
          <p:nvPr/>
        </p:nvSpPr>
        <p:spPr>
          <a:xfrm>
            <a:off x="275805" y="4872355"/>
            <a:ext cx="3216075" cy="1332865"/>
          </a:xfrm>
          <a:prstGeom prst="rect">
            <a:avLst/>
          </a:prstGeom>
          <a:solidFill>
            <a:schemeClr val="accent6">
              <a:lumMod val="40000"/>
              <a:lumOff val="60000"/>
              <a:alpha val="38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>
              <a:lnSpc>
                <a:spcPts val="2160"/>
              </a:lnSpc>
              <a:buClrTx/>
              <a:buSzTx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When Beethoven presented 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Symphony No. 9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 Vienna in 1824, it was his first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time ...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Para. 3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</a:p>
        </p:txBody>
      </p:sp>
      <p:sp>
        <p:nvSpPr>
          <p:cNvPr id="12" name="Rectangle 5"/>
          <p:cNvSpPr/>
          <p:nvPr/>
        </p:nvSpPr>
        <p:spPr>
          <a:xfrm>
            <a:off x="5795645" y="1916430"/>
            <a:ext cx="3179445" cy="2088515"/>
          </a:xfrm>
          <a:prstGeom prst="rect">
            <a:avLst/>
          </a:prstGeom>
          <a:solidFill>
            <a:schemeClr val="accent6">
              <a:lumMod val="40000"/>
              <a:lumOff val="60000"/>
              <a:alpha val="38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>
              <a:lnSpc>
                <a:spcPts val="2160"/>
              </a:lnSpc>
              <a:buClrTx/>
              <a:buSzTx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Since that day, Beethoven’s 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Symphony No. 9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has  become one of the most famous and treasured pieces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 (Para. 4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</a:p>
        </p:txBody>
      </p:sp>
      <p:sp>
        <p:nvSpPr>
          <p:cNvPr id="13" name="Rectangle 5"/>
          <p:cNvSpPr/>
          <p:nvPr/>
        </p:nvSpPr>
        <p:spPr>
          <a:xfrm>
            <a:off x="5796915" y="4724400"/>
            <a:ext cx="3258820" cy="1224880"/>
          </a:xfrm>
          <a:prstGeom prst="rect">
            <a:avLst/>
          </a:prstGeom>
          <a:solidFill>
            <a:schemeClr val="accent6">
              <a:lumMod val="40000"/>
              <a:lumOff val="60000"/>
              <a:alpha val="38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>
              <a:lnSpc>
                <a:spcPts val="2160"/>
              </a:lnSpc>
              <a:buClrTx/>
              <a:buSzTx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As Beethoven’s last great work, his 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Symphony No. 9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was also a grand finale to his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life ...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Para. 5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</a:p>
        </p:txBody>
      </p:sp>
      <p:sp>
        <p:nvSpPr>
          <p:cNvPr id="3" name="矩形 2"/>
          <p:cNvSpPr/>
          <p:nvPr/>
        </p:nvSpPr>
        <p:spPr>
          <a:xfrm>
            <a:off x="3780155" y="1725930"/>
            <a:ext cx="1840230" cy="47440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Symphony No. 9</a:t>
            </a:r>
            <a:endParaRPr lang="zh-CN" altLang="en-US" sz="2700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bldLvl="0" animBg="1"/>
      <p:bldP spid="113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3" grpId="0" bldLvl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VCG41N8291121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">
            <a:off x="429260" y="3132455"/>
            <a:ext cx="7926070" cy="149796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flipV="1">
            <a:off x="406400" y="3884930"/>
            <a:ext cx="7889240" cy="76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/>
          <p:cNvSpPr/>
          <p:nvPr/>
        </p:nvSpPr>
        <p:spPr>
          <a:xfrm>
            <a:off x="7740015" y="3040380"/>
            <a:ext cx="850265" cy="934085"/>
          </a:xfrm>
          <a:prstGeom prst="ellipse">
            <a:avLst/>
          </a:prstGeom>
          <a:solidFill>
            <a:schemeClr val="accent4">
              <a:alpha val="57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</a:pPr>
            <a:r>
              <a:rPr lang="ko-KR" altLang="en-US" sz="3200" b="1">
                <a:latin typeface="Calibri" panose="020F0502020204030204" charset="0"/>
              </a:rPr>
              <a:t>⑤</a:t>
            </a:r>
          </a:p>
        </p:txBody>
      </p:sp>
      <p:sp>
        <p:nvSpPr>
          <p:cNvPr id="18" name="Oval 17"/>
          <p:cNvSpPr/>
          <p:nvPr/>
        </p:nvSpPr>
        <p:spPr>
          <a:xfrm>
            <a:off x="4067810" y="3886835"/>
            <a:ext cx="779780" cy="877570"/>
          </a:xfrm>
          <a:prstGeom prst="ellipse">
            <a:avLst/>
          </a:prstGeom>
          <a:solidFill>
            <a:schemeClr val="bg2">
              <a:lumMod val="50000"/>
              <a:alpha val="86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</a:pPr>
            <a:r>
              <a:rPr lang="ko-KR" altLang="en-US" sz="3200" b="1" dirty="0">
                <a:latin typeface="Calibri" panose="020F0502020204030204" charset="0"/>
              </a:rPr>
              <a:t>③</a:t>
            </a:r>
          </a:p>
        </p:txBody>
      </p:sp>
      <p:sp>
        <p:nvSpPr>
          <p:cNvPr id="19" name="Oval 18"/>
          <p:cNvSpPr/>
          <p:nvPr/>
        </p:nvSpPr>
        <p:spPr>
          <a:xfrm>
            <a:off x="278130" y="3031490"/>
            <a:ext cx="826135" cy="899795"/>
          </a:xfrm>
          <a:prstGeom prst="ellipse">
            <a:avLst/>
          </a:prstGeom>
          <a:solidFill>
            <a:schemeClr val="accent2">
              <a:alpha val="65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latin typeface="Calibri" panose="020F0502020204030204" charset="0"/>
              </a:rPr>
              <a:t>①</a:t>
            </a:r>
          </a:p>
        </p:txBody>
      </p:sp>
      <p:sp>
        <p:nvSpPr>
          <p:cNvPr id="20" name="Oval 19"/>
          <p:cNvSpPr/>
          <p:nvPr/>
        </p:nvSpPr>
        <p:spPr>
          <a:xfrm>
            <a:off x="5920105" y="3312795"/>
            <a:ext cx="772160" cy="878205"/>
          </a:xfrm>
          <a:prstGeom prst="ellipse">
            <a:avLst/>
          </a:prstGeom>
          <a:gradFill>
            <a:gsLst>
              <a:gs pos="23000">
                <a:srgbClr val="FBFB11">
                  <a:alpha val="65000"/>
                </a:srgbClr>
              </a:gs>
              <a:gs pos="100000">
                <a:srgbClr val="838309"/>
              </a:gs>
            </a:gsLst>
            <a:lin ang="1200000" scaled="0"/>
          </a:gra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</a:pPr>
            <a:r>
              <a:rPr lang="ko-KR" altLang="en-US" sz="3200" b="1">
                <a:latin typeface="Calibri" panose="020F0502020204030204" charset="0"/>
              </a:rPr>
              <a:t>④</a:t>
            </a:r>
          </a:p>
        </p:txBody>
      </p:sp>
      <p:sp>
        <p:nvSpPr>
          <p:cNvPr id="36" name="Isosceles Triangle 35"/>
          <p:cNvSpPr/>
          <p:nvPr/>
        </p:nvSpPr>
        <p:spPr>
          <a:xfrm rot="5400000">
            <a:off x="8197215" y="3783330"/>
            <a:ext cx="321310" cy="233045"/>
          </a:xfrm>
          <a:prstGeom prst="triangle">
            <a:avLst/>
          </a:prstGeom>
          <a:gradFill>
            <a:gsLst>
              <a:gs pos="0">
                <a:srgbClr val="FE4444">
                  <a:alpha val="0"/>
                  <a:lumMod val="78000"/>
                  <a:lumOff val="22000"/>
                </a:srgbClr>
              </a:gs>
              <a:gs pos="100000">
                <a:srgbClr val="832B2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19"/>
          <p:cNvSpPr/>
          <p:nvPr/>
        </p:nvSpPr>
        <p:spPr>
          <a:xfrm>
            <a:off x="2051685" y="3378200"/>
            <a:ext cx="787400" cy="894715"/>
          </a:xfrm>
          <a:prstGeom prst="ellipse">
            <a:avLst/>
          </a:prstGeom>
          <a:solidFill>
            <a:schemeClr val="accent1">
              <a:alpha val="87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</a:pPr>
            <a:r>
              <a:rPr lang="ko-KR" altLang="en-US" sz="3200">
                <a:latin typeface="Calibri" panose="020F0502020204030204" charset="0"/>
              </a:rPr>
              <a:t>②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700020" y="4941570"/>
            <a:ext cx="38576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</a:pPr>
            <a:r>
              <a:rPr lang="en-US" altLang="zh-CN" sz="4000" b="1" dirty="0">
                <a:latin typeface="Brush Script MT" panose="03060802040406070304" charset="0"/>
                <a:cs typeface="Brush Script MT" panose="03060802040406070304" charset="0"/>
                <a:sym typeface="+mn-ea"/>
              </a:rPr>
              <a:t>Symphony No. 9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77208" y="476885"/>
            <a:ext cx="5702935" cy="175323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 algn="l">
              <a:buClrTx/>
              <a:buSzTx/>
            </a:pP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Why does the author choose </a:t>
            </a:r>
          </a:p>
          <a:p>
            <a:pPr lvl="0" algn="l">
              <a:buClrTx/>
              <a:buSzTx/>
            </a:pPr>
            <a:r>
              <a:rPr lang="en-US" altLang="zh-CN" sz="3600" i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Symphony No. 9 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as the string of the whole passage?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Administrator/AppData/Local/Temp/picturecompress_20210418232310/output_1.jpgoutput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5" y="-243205"/>
            <a:ext cx="8655050" cy="6858000"/>
          </a:xfrm>
          <a:prstGeom prst="rect">
            <a:avLst/>
          </a:prstGeom>
          <a:effectLst>
            <a:softEdge rad="1016000"/>
          </a:effectLst>
        </p:spPr>
      </p:pic>
      <p:sp>
        <p:nvSpPr>
          <p:cNvPr id="2" name="文本框 1"/>
          <p:cNvSpPr txBox="1"/>
          <p:nvPr/>
        </p:nvSpPr>
        <p:spPr>
          <a:xfrm>
            <a:off x="1403350" y="1052830"/>
            <a:ext cx="596836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>
                <a:latin typeface="宋体" panose="02010600030101010101" pitchFamily="2" charset="-122"/>
                <a:cs typeface="Times New Roman" panose="02020603050405020304" pitchFamily="18" charset="0"/>
              </a:rPr>
              <a:t>●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Symphony No.9 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regarded as Beethoven’s greatest work. “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Ode to Joy” is sung during the final movement of the symphony.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Beethoven is the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musician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lost hearing but brought joy to the world. 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45565" y="3933190"/>
            <a:ext cx="609790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buClrTx/>
              <a:buSzTx/>
            </a:pPr>
            <a:r>
              <a:rPr lang="en-US" altLang="zh-CN" sz="2800" dirty="0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●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desperate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lows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and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uplifting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highs of the symphony perfectly indicate twists and turns of the musician’s life.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注: 上箭头 8"/>
          <p:cNvSpPr/>
          <p:nvPr/>
        </p:nvSpPr>
        <p:spPr>
          <a:xfrm>
            <a:off x="538480" y="3285490"/>
            <a:ext cx="3188335" cy="3191510"/>
          </a:xfrm>
          <a:prstGeom prst="upArrowCallout">
            <a:avLst/>
          </a:prstGeom>
          <a:solidFill>
            <a:schemeClr val="bg1"/>
          </a:solidFill>
          <a:ln w="127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/>
          </a:p>
        </p:txBody>
      </p:sp>
      <p:sp>
        <p:nvSpPr>
          <p:cNvPr id="10" name="文本框 9"/>
          <p:cNvSpPr txBox="1"/>
          <p:nvPr/>
        </p:nvSpPr>
        <p:spPr>
          <a:xfrm>
            <a:off x="1389931" y="1860693"/>
            <a:ext cx="134581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chemeClr val="tx1"/>
                </a:solidFill>
                <a:latin typeface="Calibri" panose="020F0502020204030204" charset="0"/>
                <a:sym typeface="+mn-ea"/>
              </a:rPr>
              <a:t>Para</a:t>
            </a:r>
            <a:r>
              <a:rPr lang="en-US" altLang="zh-CN" sz="3200" b="1" dirty="0" smtClean="0">
                <a:solidFill>
                  <a:schemeClr val="tx1"/>
                </a:solidFill>
                <a:latin typeface="Calibri" panose="020F0502020204030204" charset="0"/>
                <a:sym typeface="+mn-ea"/>
              </a:rPr>
              <a:t>. 1</a:t>
            </a:r>
            <a:endParaRPr lang="zh-CN" altLang="en-US" sz="3200" b="1" dirty="0">
              <a:solidFill>
                <a:schemeClr val="tx1"/>
              </a:solidFill>
              <a:latin typeface="Calibri" panose="020F050202020403020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34385" y="1905821"/>
            <a:ext cx="134581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sym typeface="+mn-ea"/>
              </a:rPr>
              <a:t>Para</a:t>
            </a:r>
            <a:r>
              <a:rPr lang="en-US" altLang="zh-CN" sz="3200" b="1" dirty="0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sym typeface="+mn-ea"/>
              </a:rPr>
              <a:t>. 2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97464" y="1877818"/>
            <a:ext cx="134581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none" rtlCol="0">
            <a:spAutoFit/>
          </a:bodyPr>
          <a:lstStyle/>
          <a:p>
            <a:pPr lvl="0" algn="l">
              <a:buClrTx/>
              <a:buSzTx/>
            </a:pPr>
            <a:r>
              <a:rPr lang="en-US" altLang="zh-CN" sz="3200" b="1" dirty="0">
                <a:solidFill>
                  <a:schemeClr val="tx1"/>
                </a:solidFill>
                <a:latin typeface="Calibri" panose="020F0502020204030204" charset="0"/>
                <a:sym typeface="+mn-ea"/>
              </a:rPr>
              <a:t>Para</a:t>
            </a:r>
            <a:r>
              <a:rPr lang="en-US" altLang="zh-CN" sz="3200" b="1" dirty="0" smtClean="0">
                <a:solidFill>
                  <a:schemeClr val="tx1"/>
                </a:solidFill>
                <a:latin typeface="Calibri" panose="020F0502020204030204" charset="0"/>
                <a:sym typeface="+mn-ea"/>
              </a:rPr>
              <a:t>. 3</a:t>
            </a:r>
            <a:endParaRPr lang="en-US" altLang="zh-CN" sz="3200" b="1" dirty="0">
              <a:solidFill>
                <a:schemeClr val="tx1"/>
              </a:solidFill>
              <a:latin typeface="Calibri" panose="020F050202020403020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28184" y="1905821"/>
            <a:ext cx="134581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chemeClr val="tx1"/>
                </a:solidFill>
                <a:latin typeface="Calibri" panose="020F0502020204030204" charset="0"/>
                <a:sym typeface="+mn-ea"/>
              </a:rPr>
              <a:t>Para</a:t>
            </a:r>
            <a:r>
              <a:rPr lang="en-US" altLang="zh-CN" sz="3200" b="1" dirty="0" smtClean="0">
                <a:solidFill>
                  <a:schemeClr val="tx1"/>
                </a:solidFill>
                <a:latin typeface="Calibri" panose="020F0502020204030204" charset="0"/>
                <a:sym typeface="+mn-ea"/>
              </a:rPr>
              <a:t>. 4</a:t>
            </a:r>
            <a:endParaRPr lang="en-US" altLang="zh-CN" sz="3200" b="1" dirty="0">
              <a:solidFill>
                <a:schemeClr val="tx1"/>
              </a:solidFill>
              <a:latin typeface="Calibri" panose="020F0502020204030204" charset="0"/>
              <a:sym typeface="+mn-ea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6195" y="-99695"/>
            <a:ext cx="3298825" cy="7264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en-US" altLang="zh-CN" sz="3200" b="1" dirty="0">
                <a:latin typeface="Arial Black" pitchFamily="34" charset="0"/>
                <a:cs typeface="Bodoni MT Black" panose="02070A03080606020203" charset="0"/>
                <a:sym typeface="宋体" panose="02010600030101010101" pitchFamily="2" charset="-122"/>
              </a:rPr>
              <a:t>Appreciation</a:t>
            </a:r>
          </a:p>
        </p:txBody>
      </p:sp>
      <p:sp>
        <p:nvSpPr>
          <p:cNvPr id="22" name="Rectangle 7"/>
          <p:cNvSpPr/>
          <p:nvPr/>
        </p:nvSpPr>
        <p:spPr>
          <a:xfrm>
            <a:off x="3982720" y="692785"/>
            <a:ext cx="2366010" cy="6718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  <a:latin typeface="Bahnschrift" pitchFamily="34" charset="0"/>
                <a:ea typeface="宋体" panose="02010600030101010101" pitchFamily="2" charset="-122"/>
                <a:cs typeface="Bodoni MT Black" panose="02070A03080606020203" charset="0"/>
              </a:rPr>
              <a:t>Flashback</a:t>
            </a:r>
          </a:p>
        </p:txBody>
      </p:sp>
      <p:sp>
        <p:nvSpPr>
          <p:cNvPr id="3" name="矩形 2"/>
          <p:cNvSpPr/>
          <p:nvPr/>
        </p:nvSpPr>
        <p:spPr>
          <a:xfrm>
            <a:off x="3418840" y="2741930"/>
            <a:ext cx="5498465" cy="46037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ctr">
            <a:noAutofit/>
          </a:bodyPr>
          <a:lstStyle/>
          <a:p>
            <a:pPr lvl="0" algn="ctr">
              <a:buClrTx/>
              <a:buSzTx/>
            </a:pPr>
            <a:r>
              <a:rPr lang="en-US" altLang="zh-CN" sz="2400" b="1" dirty="0">
                <a:latin typeface="Berlin Sans FB Demi" panose="020E0802020502020306" charset="0"/>
                <a:cs typeface="Berlin Sans FB Demi" panose="020E0802020502020306" charset="0"/>
                <a:sym typeface="+mn-ea"/>
              </a:rPr>
              <a:t>Life  and  work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675284" y="1897503"/>
            <a:ext cx="134581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chemeClr val="tx1"/>
                </a:solidFill>
                <a:latin typeface="Calibri" panose="020F0502020204030204" charset="0"/>
                <a:sym typeface="+mn-ea"/>
              </a:rPr>
              <a:t>Para</a:t>
            </a:r>
            <a:r>
              <a:rPr lang="en-US" altLang="zh-CN" sz="3200" b="1" dirty="0" smtClean="0">
                <a:solidFill>
                  <a:schemeClr val="tx1"/>
                </a:solidFill>
                <a:latin typeface="Calibri" panose="020F0502020204030204" charset="0"/>
                <a:sym typeface="+mn-ea"/>
              </a:rPr>
              <a:t>. 5</a:t>
            </a:r>
            <a:endParaRPr lang="en-US" altLang="zh-CN" sz="3200" b="1" dirty="0">
              <a:solidFill>
                <a:schemeClr val="tx1"/>
              </a:solidFill>
              <a:latin typeface="Calibri" panose="020F0502020204030204" charset="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2220" y="2708910"/>
            <a:ext cx="1595120" cy="398780"/>
          </a:xfrm>
          <a:prstGeom prst="rect">
            <a:avLst/>
          </a:prstGeom>
          <a:noFill/>
          <a:ln w="22225" cmpd="sng">
            <a:solidFill>
              <a:srgbClr val="FF0000"/>
            </a:solidFill>
            <a:prstDash val="solid"/>
          </a:ln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</a:pPr>
            <a:r>
              <a:rPr lang="en-US" altLang="zh-CN" sz="2400" b="1" dirty="0">
                <a:latin typeface="Berlin Sans FB Demi" panose="020E0802020502020306" charset="0"/>
                <a:cs typeface="Berlin Sans FB Demi" panose="020E0802020502020306" charset="0"/>
                <a:sym typeface="+mn-ea"/>
              </a:rPr>
              <a:t>Highlight</a:t>
            </a:r>
          </a:p>
        </p:txBody>
      </p:sp>
      <p:sp>
        <p:nvSpPr>
          <p:cNvPr id="14" name="矩形 13"/>
          <p:cNvSpPr/>
          <p:nvPr/>
        </p:nvSpPr>
        <p:spPr>
          <a:xfrm>
            <a:off x="815975" y="4436745"/>
            <a:ext cx="2633345" cy="603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Autofit/>
          </a:bodyPr>
          <a:lstStyle/>
          <a:p>
            <a:pPr lvl="0" algn="l">
              <a:buClrTx/>
              <a:buSzTx/>
            </a:pPr>
            <a:r>
              <a:rPr lang="en-US" altLang="zh-CN" sz="2400" b="1" dirty="0">
                <a:latin typeface="Berlin Sans FB Demi" panose="020E0802020502020306" charset="0"/>
                <a:cs typeface="Berlin Sans FB Demi" panose="020E0802020502020306" charset="0"/>
                <a:sym typeface="+mn-ea"/>
              </a:rPr>
              <a:t>To arouse interest </a:t>
            </a:r>
          </a:p>
        </p:txBody>
      </p:sp>
      <p:sp>
        <p:nvSpPr>
          <p:cNvPr id="16" name="矩形 15"/>
          <p:cNvSpPr/>
          <p:nvPr/>
        </p:nvSpPr>
        <p:spPr>
          <a:xfrm>
            <a:off x="824865" y="5022850"/>
            <a:ext cx="2509520" cy="51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Autofit/>
          </a:bodyPr>
          <a:lstStyle/>
          <a:p>
            <a:pPr lvl="0" algn="l">
              <a:buClrTx/>
              <a:buSzTx/>
            </a:pPr>
            <a:r>
              <a:rPr lang="en-US" altLang="zh-CN" sz="2400" b="1" dirty="0">
                <a:latin typeface="Berlin Sans FB Demi" panose="020E0802020502020306" charset="0"/>
                <a:cs typeface="Berlin Sans FB Demi" panose="020E0802020502020306" charset="0"/>
                <a:sym typeface="+mn-ea"/>
              </a:rPr>
              <a:t>To create twists</a:t>
            </a:r>
          </a:p>
        </p:txBody>
      </p:sp>
      <p:sp>
        <p:nvSpPr>
          <p:cNvPr id="17" name="矩形 16"/>
          <p:cNvSpPr/>
          <p:nvPr/>
        </p:nvSpPr>
        <p:spPr>
          <a:xfrm>
            <a:off x="815975" y="5734050"/>
            <a:ext cx="2850515" cy="585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Autofit/>
          </a:bodyPr>
          <a:lstStyle/>
          <a:p>
            <a:pPr lvl="0" algn="l">
              <a:buClrTx/>
              <a:buSzTx/>
            </a:pPr>
            <a:r>
              <a:rPr lang="en-US" altLang="zh-CN" sz="2400" b="1" dirty="0">
                <a:latin typeface="Berlin Sans FB Demi" panose="020E0802020502020306" charset="0"/>
                <a:cs typeface="Berlin Sans FB Demi" panose="020E0802020502020306" charset="0"/>
                <a:sym typeface="+mn-ea"/>
              </a:rPr>
              <a:t>To avoid stereotype</a:t>
            </a:r>
          </a:p>
          <a:p>
            <a:pPr lvl="0" algn="l">
              <a:buClrTx/>
              <a:buSzTx/>
            </a:pPr>
            <a:r>
              <a:rPr lang="en-US" altLang="zh-CN" sz="2400" b="1" dirty="0">
                <a:latin typeface="Berlin Sans FB Demi" panose="020E0802020502020306" charset="0"/>
                <a:cs typeface="Berlin Sans FB Demi" panose="020E0802020502020306" charset="0"/>
                <a:sym typeface="+mn-ea"/>
              </a:rPr>
              <a:t>...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22" grpId="0" bldLvl="0" animBg="1"/>
      <p:bldP spid="22" grpId="1" animBg="1"/>
      <p:bldP spid="3" grpId="0" bldLvl="0" animBg="1"/>
      <p:bldP spid="5" grpId="0" bldLvl="0" animBg="1"/>
      <p:bldP spid="5" grpId="1" animBg="1"/>
      <p:bldP spid="14" grpId="0" bldLvl="0" animBg="1"/>
      <p:bldP spid="14" grpId="1" animBg="1"/>
      <p:bldP spid="16" grpId="0" bldLvl="0" animBg="1"/>
      <p:bldP spid="16" grpId="1" animBg="1"/>
      <p:bldP spid="17" grpId="0" bldLvl="0" animBg="1"/>
      <p:bldP spid="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VCG4153006450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923665" y="3357245"/>
            <a:ext cx="4665980" cy="301561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outerShdw dist="50800" dir="5400000" algn="ctr" rotWithShape="0">
              <a:srgbClr val="000000">
                <a:alpha val="43000"/>
              </a:srgbClr>
            </a:outerShdw>
            <a:softEdge rad="1117600"/>
          </a:effectLst>
        </p:spPr>
      </p:pic>
      <p:sp>
        <p:nvSpPr>
          <p:cNvPr id="9" name="Text Box 4"/>
          <p:cNvSpPr>
            <a:spLocks noChangeArrowheads="1"/>
          </p:cNvSpPr>
          <p:nvPr/>
        </p:nvSpPr>
        <p:spPr bwMode="auto">
          <a:xfrm>
            <a:off x="0" y="-70485"/>
            <a:ext cx="2776855" cy="6534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numCol="1" spcCol="0" rtlCol="0" fromWordArt="0" anchor="ctr" anchorCtr="0" forceAA="0" compatLnSpc="0">
            <a:noAutofit/>
          </a:bodyPr>
          <a:lstStyle/>
          <a:p>
            <a:pPr lvl="0" algn="ctr">
              <a:buClrTx/>
              <a:buSzTx/>
            </a:pPr>
            <a:r>
              <a:rPr lang="en-US" altLang="zh-CN" sz="3200" b="1" dirty="0">
                <a:latin typeface="Arial Black" pitchFamily="34" charset="0"/>
                <a:cs typeface="Bodoni MT Black" panose="02070A03080606020203" charset="0"/>
                <a:sym typeface="+mn-ea"/>
              </a:rPr>
              <a:t>Homework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07340" y="1049655"/>
            <a:ext cx="843597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Suppose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friend Li Lei is suffering from depression and feeling ashamed of his terrible condition. Use what you’ve learned from the story of Beethoven and write a letter to comfort him.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07340" y="3356610"/>
            <a:ext cx="78212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</a:pP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2. Explore the Internet and find more about Beethoven and his works.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23850" y="1052830"/>
            <a:ext cx="8595995" cy="5015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Dear </a:t>
            </a:r>
            <a:r>
              <a:rPr lang="en-US" sz="20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Li Lei, </a:t>
            </a:r>
            <a:endParaRPr lang="en-US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en-US" sz="2000" dirty="0">
                <a:latin typeface="Times New Roman" panose="02020603050405020304" pitchFamily="18" charset="0"/>
                <a:sym typeface="+mn-ea"/>
              </a:rPr>
              <a:t>Thank you for your trust. </a:t>
            </a:r>
            <a:r>
              <a:rPr 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I’m sorry to hear about your current situation. Actually, life can be tough sometimes, and anybody can hardly avoid stress and negative feelings, including you and me. </a:t>
            </a:r>
          </a:p>
          <a:p>
            <a:r>
              <a:rPr 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      I’d like to share with you a story of Beethoven I recently read. As a musician, he suffered from the loss of hearing most of his life.  At the beginning, he found it hard to admit his problem and kept it a secret. But later, he wrote to </a:t>
            </a:r>
            <a:r>
              <a:rPr lang="en-US" sz="2000">
                <a:latin typeface="Times New Roman" panose="02020603050405020304" pitchFamily="18" charset="0"/>
                <a:ea typeface="宋体" panose="02010600030101010101" pitchFamily="2" charset="-122"/>
              </a:rPr>
              <a:t>his </a:t>
            </a:r>
            <a:r>
              <a:rPr lang="en-US" sz="2000" smtClean="0">
                <a:latin typeface="Times New Roman" panose="02020603050405020304" pitchFamily="18" charset="0"/>
                <a:ea typeface="宋体" panose="02010600030101010101" pitchFamily="2" charset="-122"/>
              </a:rPr>
              <a:t>brother </a:t>
            </a:r>
            <a:r>
              <a:rPr 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and sought for effective ways to live a life full of music. With great determination during the darkest time, he composed the well-known symphonies, such as No. 5 </a:t>
            </a:r>
            <a:r>
              <a:rPr lang="en-US" sz="20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“Fate</a:t>
            </a:r>
            <a:r>
              <a:rPr lang="en-US" sz="2000" dirty="0" smtClean="0">
                <a:latin typeface="Times New Roman" panose="02020603050405020304" pitchFamily="18" charset="0"/>
              </a:rPr>
              <a:t>”</a:t>
            </a:r>
            <a:r>
              <a:rPr lang="en-US" sz="20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and No. 9 </a:t>
            </a:r>
            <a:r>
              <a:rPr lang="en-US" sz="20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“Ode </a:t>
            </a:r>
            <a:r>
              <a:rPr 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to </a:t>
            </a:r>
            <a:r>
              <a:rPr lang="en-US" sz="20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Joy”. </a:t>
            </a:r>
            <a:r>
              <a:rPr 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I strongly recommend you to listen to his symphonies, in which you can feel twists and turns of life and perseverance of the musician. </a:t>
            </a:r>
          </a:p>
          <a:p>
            <a:r>
              <a:rPr 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     If you’d like to have a chat, don’t hesitate to contact me. Hope you’ll feel better and we’ll appreciate Beethoven’s symphonies together. 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							Yours faithfully 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						     	</a:t>
            </a:r>
            <a:r>
              <a:rPr lang="en-US" sz="20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Li Hua</a:t>
            </a:r>
            <a:endParaRPr lang="zh-CN" altLang="en-US"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-12700" y="-24765"/>
            <a:ext cx="3959225" cy="460375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buClrTx/>
              <a:buSzTx/>
            </a:pPr>
            <a:r>
              <a:rPr lang="en-US" altLang="ko-KR" sz="2400" b="1" dirty="0">
                <a:solidFill>
                  <a:schemeClr val="bg1"/>
                </a:solidFill>
                <a:latin typeface="Arial Black" pitchFamily="34" charset="0"/>
                <a:cs typeface="Bodoni MT Black" panose="02070A03080606020203" charset="0"/>
                <a:sym typeface="+mn-ea"/>
              </a:rPr>
              <a:t>One possible version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23850" y="909638"/>
            <a:ext cx="859472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4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3600" b="1" kern="1200" cap="none" spc="0" normalizeH="0" baseline="0" noProof="0" dirty="0">
                <a:solidFill>
                  <a:srgbClr val="00CC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    </a:t>
            </a:r>
            <a:endParaRPr kumimoji="0" lang="zh-CN" altLang="en-US" sz="3600" b="1" kern="1200" cap="none" spc="0" normalizeH="0" baseline="0" noProof="0">
              <a:solidFill>
                <a:srgbClr val="00CCFF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9" cy="685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"/>
          <p:cNvSpPr txBox="1"/>
          <p:nvPr/>
        </p:nvSpPr>
        <p:spPr>
          <a:xfrm>
            <a:off x="7092315" y="817245"/>
            <a:ext cx="1285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>
                <a:latin typeface="宋体" panose="02010600030101010101" pitchFamily="2" charset="-122"/>
              </a:rPr>
              <a:t>徐淑芬</a:t>
            </a:r>
          </a:p>
        </p:txBody>
      </p:sp>
      <p:cxnSp>
        <p:nvCxnSpPr>
          <p:cNvPr id="7" name="直接连接符 6"/>
          <p:cNvCxnSpPr/>
          <p:nvPr/>
        </p:nvCxnSpPr>
        <p:spPr bwMode="auto">
          <a:xfrm flipH="1">
            <a:off x="-20900" y="1337971"/>
            <a:ext cx="8532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图片 2" descr="徐淑芬苏州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95" y="2204864"/>
            <a:ext cx="3047561" cy="395820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矩形 15"/>
          <p:cNvSpPr/>
          <p:nvPr/>
        </p:nvSpPr>
        <p:spPr>
          <a:xfrm>
            <a:off x="4005580" y="3789040"/>
            <a:ext cx="4371975" cy="20148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5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中学高级教师</a:t>
            </a:r>
            <a:endParaRPr lang="en-US" altLang="zh-CN" sz="2400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>
              <a:lnSpc>
                <a:spcPts val="5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南通市通州区十佳高三教师</a:t>
            </a:r>
          </a:p>
          <a:p>
            <a:pPr>
              <a:lnSpc>
                <a:spcPts val="5000"/>
              </a:lnSpc>
            </a:pPr>
            <a:r>
              <a:rPr lang="zh-CN" altLang="zh-CN" sz="2400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南通市通州区优课评比一等奖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对角圆角矩形 3"/>
          <p:cNvSpPr/>
          <p:nvPr/>
        </p:nvSpPr>
        <p:spPr>
          <a:xfrm>
            <a:off x="1638300" y="1756410"/>
            <a:ext cx="2397125" cy="1137920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pPr lvl="0" algn="ctr">
              <a:buClrTx/>
              <a:buSzTx/>
            </a:pPr>
            <a:r>
              <a:rPr lang="en-US" altLang="zh-CN" sz="2800" dirty="0">
                <a:latin typeface="Britannic Bold" panose="020B0903060703020204" charset="0"/>
                <a:cs typeface="Britannic Bold" panose="020B0903060703020204" charset="0"/>
                <a:sym typeface="宋体" panose="02010600030101010101" pitchFamily="2" charset="-122"/>
              </a:rPr>
              <a:t>born in Germany</a:t>
            </a:r>
          </a:p>
        </p:txBody>
      </p:sp>
      <p:sp>
        <p:nvSpPr>
          <p:cNvPr id="9" name="对角圆角矩形 8"/>
          <p:cNvSpPr/>
          <p:nvPr/>
        </p:nvSpPr>
        <p:spPr>
          <a:xfrm>
            <a:off x="516890" y="3499485"/>
            <a:ext cx="2903220" cy="1565910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pPr lvl="0" algn="ctr">
              <a:buClrTx/>
              <a:buSzTx/>
            </a:pPr>
            <a:r>
              <a:rPr lang="en-US" altLang="zh-CN" sz="2800" dirty="0">
                <a:latin typeface="Britannic Bold" panose="020B0903060703020204" charset="0"/>
                <a:cs typeface="Britannic Bold" panose="020B0903060703020204" charset="0"/>
                <a:sym typeface="宋体" panose="02010600030101010101" pitchFamily="2" charset="-122"/>
              </a:rPr>
              <a:t>every orchestra plays his works</a:t>
            </a:r>
          </a:p>
        </p:txBody>
      </p:sp>
      <p:sp>
        <p:nvSpPr>
          <p:cNvPr id="10" name="对角圆角矩形 9"/>
          <p:cNvSpPr/>
          <p:nvPr/>
        </p:nvSpPr>
        <p:spPr>
          <a:xfrm>
            <a:off x="6300470" y="3501390"/>
            <a:ext cx="2241550" cy="1225550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pPr lvl="0" algn="ctr">
              <a:buClrTx/>
              <a:buSzTx/>
            </a:pPr>
            <a:r>
              <a:rPr lang="en-US" altLang="zh-CN" sz="2800" dirty="0">
                <a:latin typeface="Britannic Bold" panose="020B0903060703020204" charset="0"/>
                <a:cs typeface="Britannic Bold" panose="020B0903060703020204" charset="0"/>
                <a:sym typeface="宋体" panose="02010600030101010101" pitchFamily="2" charset="-122"/>
              </a:rPr>
              <a:t>composer &amp; pianist</a:t>
            </a:r>
          </a:p>
        </p:txBody>
      </p:sp>
      <p:sp>
        <p:nvSpPr>
          <p:cNvPr id="11" name="对角圆角矩形 10"/>
          <p:cNvSpPr/>
          <p:nvPr/>
        </p:nvSpPr>
        <p:spPr>
          <a:xfrm>
            <a:off x="5292090" y="1484630"/>
            <a:ext cx="1920875" cy="1241425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pPr lvl="0" algn="ctr">
              <a:buClrTx/>
              <a:buSzTx/>
            </a:pPr>
            <a:r>
              <a:rPr lang="en-US" altLang="zh-CN" sz="2800" dirty="0">
                <a:latin typeface="Britannic Bold" panose="020B0903060703020204" charset="0"/>
                <a:cs typeface="Britannic Bold" panose="020B0903060703020204" charset="0"/>
                <a:sym typeface="宋体" panose="02010600030101010101" pitchFamily="2" charset="-122"/>
              </a:rPr>
              <a:t>music genius</a:t>
            </a:r>
          </a:p>
        </p:txBody>
      </p:sp>
      <p:sp>
        <p:nvSpPr>
          <p:cNvPr id="14" name="对角圆角矩形 13"/>
          <p:cNvSpPr/>
          <p:nvPr/>
        </p:nvSpPr>
        <p:spPr>
          <a:xfrm>
            <a:off x="3635375" y="4867910"/>
            <a:ext cx="2698750" cy="1172845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pPr lvl="0" algn="ctr">
              <a:buClrTx/>
              <a:buSzTx/>
            </a:pPr>
            <a:r>
              <a:rPr lang="en-US" altLang="zh-CN" sz="2800" dirty="0" smtClean="0">
                <a:latin typeface="Britannic Bold" panose="020B0903060703020204" charset="0"/>
                <a:cs typeface="Britannic Bold" panose="020B0903060703020204" charset="0"/>
                <a:sym typeface="宋体" panose="02010600030101010101" pitchFamily="2" charset="-122"/>
              </a:rPr>
              <a:t>suffer from </a:t>
            </a:r>
            <a:r>
              <a:rPr lang="en-US" altLang="zh-CN" sz="2800" dirty="0">
                <a:latin typeface="Britannic Bold" panose="020B0903060703020204" charset="0"/>
                <a:cs typeface="Britannic Bold" panose="020B0903060703020204" charset="0"/>
                <a:sym typeface="宋体" panose="02010600030101010101" pitchFamily="2" charset="-122"/>
              </a:rPr>
              <a:t>loss of hearing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0" y="-27305"/>
            <a:ext cx="2302510" cy="7613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pPr lvl="0" algn="ctr">
              <a:buClrTx/>
              <a:buSzTx/>
            </a:pPr>
            <a:r>
              <a:rPr lang="en-US" altLang="zh-CN" sz="3200" b="1" dirty="0">
                <a:latin typeface="Arial Black" pitchFamily="34" charset="0"/>
                <a:cs typeface="Bodoni MT Black" panose="02070A03080606020203" charset="0"/>
                <a:sym typeface="宋体" panose="02010600030101010101" pitchFamily="2" charset="-122"/>
              </a:rPr>
              <a:t>Lead-in</a:t>
            </a:r>
          </a:p>
        </p:txBody>
      </p:sp>
      <p:sp>
        <p:nvSpPr>
          <p:cNvPr id="18" name="椭圆 17"/>
          <p:cNvSpPr/>
          <p:nvPr/>
        </p:nvSpPr>
        <p:spPr>
          <a:xfrm>
            <a:off x="3420110" y="2635885"/>
            <a:ext cx="2880360" cy="2232025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pPr lvl="0" algn="ctr">
              <a:buClrTx/>
              <a:buSzTx/>
            </a:pPr>
            <a:r>
              <a:rPr lang="en-US" altLang="zh-CN" sz="3600" b="1" dirty="0">
                <a:latin typeface="Calibri" panose="020F0502020204030204" charset="0"/>
                <a:sym typeface="宋体" panose="02010600030101010101" pitchFamily="2" charset="-122"/>
              </a:rPr>
              <a:t>?</a:t>
            </a:r>
          </a:p>
        </p:txBody>
      </p:sp>
      <p:sp>
        <p:nvSpPr>
          <p:cNvPr id="2" name="矩形 1"/>
          <p:cNvSpPr/>
          <p:nvPr/>
        </p:nvSpPr>
        <p:spPr>
          <a:xfrm>
            <a:off x="3590290" y="286385"/>
            <a:ext cx="2255520" cy="5835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lvl="0" algn="ctr">
              <a:buClrTx/>
              <a:buSzTx/>
            </a:pPr>
            <a:r>
              <a:rPr lang="en-US" altLang="zh-CN" sz="3200" b="1" dirty="0">
                <a:latin typeface="Bell MT" pitchFamily="18" charset="0"/>
                <a:cs typeface="Bodoni MT Black" panose="02070A03080606020203" charset="0"/>
                <a:sym typeface="+mn-ea"/>
              </a:rPr>
              <a:t>QUIZ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/Users/Administrator/AppData/Local/Temp/picturecompress_20210416175748/output_1.jpgoutput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235" y="260350"/>
            <a:ext cx="3568065" cy="4585335"/>
          </a:xfrm>
          <a:prstGeom prst="rect">
            <a:avLst/>
          </a:prstGeom>
          <a:effectLst>
            <a:softEdge rad="812800"/>
          </a:effectLst>
        </p:spPr>
      </p:pic>
      <p:sp>
        <p:nvSpPr>
          <p:cNvPr id="2" name="文本框 1"/>
          <p:cNvSpPr txBox="1"/>
          <p:nvPr/>
        </p:nvSpPr>
        <p:spPr>
          <a:xfrm>
            <a:off x="395605" y="2348865"/>
            <a:ext cx="5669915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4000" dirty="0">
                <a:latin typeface="Bodoni MT Black" panose="02070A03080606020203" charset="0"/>
                <a:cs typeface="Bodoni MT Black" panose="02070A03080606020203" charset="0"/>
              </a:rPr>
              <a:t>Beethoven: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4000" dirty="0">
                <a:latin typeface="Bodoni MT Black" panose="02070A03080606020203" charset="0"/>
                <a:cs typeface="Bodoni MT Black" panose="02070A03080606020203" charset="0"/>
              </a:rPr>
              <a:t>      a remarkable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4469130" y="4453255"/>
            <a:ext cx="3928745" cy="13373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pPr lvl="0" algn="ctr">
              <a:buClrTx/>
              <a:buSzTx/>
            </a:pPr>
            <a:endParaRPr lang="zh-CN" altLang="en-US" sz="3600" b="1">
              <a:latin typeface="Calibri" panose="020F0502020204030204" charset="0"/>
              <a:sym typeface="+mn-ea"/>
            </a:endParaRPr>
          </a:p>
          <a:p>
            <a:pPr lvl="0" algn="ctr">
              <a:buClrTx/>
              <a:buSzTx/>
            </a:pPr>
            <a:endParaRPr lang="zh-CN" altLang="en-US" sz="3600" b="1">
              <a:solidFill>
                <a:srgbClr val="FFFFFF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500245" y="2433955"/>
            <a:ext cx="3898265" cy="18103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pPr lvl="0" algn="ctr">
              <a:buClrTx/>
              <a:buSzTx/>
            </a:pPr>
            <a:endParaRPr lang="zh-CN" altLang="en-US" sz="3600" b="1">
              <a:latin typeface="Calibri" panose="020F0502020204030204" charset="0"/>
              <a:sym typeface="+mn-ea"/>
            </a:endParaRPr>
          </a:p>
          <a:p>
            <a:pPr lvl="0" algn="ctr">
              <a:buClrTx/>
              <a:buSzTx/>
            </a:pPr>
            <a:endParaRPr lang="zh-CN" altLang="en-US" sz="3600" b="1">
              <a:solidFill>
                <a:srgbClr val="FFFFFF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5605" y="4723765"/>
            <a:ext cx="3696335" cy="14738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pPr lvl="0" algn="ctr">
              <a:buClrTx/>
              <a:buSzTx/>
            </a:pPr>
            <a:endParaRPr lang="zh-CN" altLang="en-US" sz="3600" b="1">
              <a:latin typeface="Calibri" panose="020F0502020204030204" charset="0"/>
              <a:sym typeface="+mn-ea"/>
            </a:endParaRPr>
          </a:p>
          <a:p>
            <a:pPr lvl="0" algn="ctr">
              <a:buClrTx/>
              <a:buSzTx/>
            </a:pPr>
            <a:endParaRPr lang="zh-CN" altLang="en-US" sz="3600" b="1">
              <a:solidFill>
                <a:srgbClr val="FFFFFF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5605" y="3203575"/>
            <a:ext cx="3688080" cy="1377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pPr lvl="0" algn="ctr">
              <a:buClrTx/>
              <a:buSzTx/>
            </a:pPr>
            <a:endParaRPr lang="zh-CN" altLang="en-US" sz="3600" b="1">
              <a:latin typeface="Calibri" panose="020F0502020204030204" charset="0"/>
              <a:sym typeface="+mn-ea"/>
            </a:endParaRPr>
          </a:p>
          <a:p>
            <a:pPr lvl="0" algn="ctr">
              <a:buClrTx/>
              <a:buSzTx/>
            </a:pPr>
            <a:endParaRPr lang="zh-CN" altLang="en-US" sz="3600" b="1">
              <a:solidFill>
                <a:srgbClr val="FFFFFF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5605" y="1772285"/>
            <a:ext cx="3708400" cy="12623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pPr lvl="0" algn="ctr">
              <a:buClrTx/>
              <a:buSzTx/>
            </a:pPr>
            <a:endParaRPr lang="zh-CN" altLang="en-US" sz="2800" b="1">
              <a:latin typeface="Calibri" panose="020F0502020204030204" charset="0"/>
              <a:sym typeface="+mn-ea"/>
            </a:endParaRPr>
          </a:p>
          <a:p>
            <a:pPr lvl="0" algn="ctr">
              <a:buClrTx/>
              <a:buSzTx/>
            </a:pPr>
            <a:endParaRPr lang="zh-CN" altLang="en-US" sz="2800" b="1">
              <a:solidFill>
                <a:srgbClr val="FFFFFF"/>
              </a:solidFill>
              <a:latin typeface="Calibri" panose="020F05020202040302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46860" y="908050"/>
            <a:ext cx="536956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>
              <a:buClrTx/>
              <a:buSzTx/>
            </a:pPr>
            <a:r>
              <a:rPr lang="en-US" altLang="zh-CN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Main idea of each paragraph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68630" y="1696720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Arial Black" pitchFamily="34" charset="0"/>
                <a:cs typeface="Bodoni MT Black" panose="02070A03080606020203" charset="0"/>
              </a:rPr>
              <a:t>Para. 1</a:t>
            </a:r>
            <a:endParaRPr lang="en-US" altLang="zh-CN" sz="2400" b="1" dirty="0">
              <a:latin typeface="Arial Black" pitchFamily="34" charset="0"/>
              <a:cs typeface="Bodoni MT Black" panose="02070A03080606020203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9270" y="3140710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Tx/>
              <a:buSzTx/>
            </a:pPr>
            <a:r>
              <a:rPr lang="en-US" altLang="zh-CN" sz="2400" b="1" dirty="0">
                <a:latin typeface="Arial Black" pitchFamily="34" charset="0"/>
                <a:cs typeface="Bodoni MT Black" panose="02070A03080606020203" charset="0"/>
                <a:sym typeface="+mn-ea"/>
              </a:rPr>
              <a:t>Para. 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41020" y="4652010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Arial Black" pitchFamily="34" charset="0"/>
                <a:cs typeface="Bodoni MT Black" panose="02070A03080606020203" charset="0"/>
                <a:sym typeface="+mn-ea"/>
              </a:rPr>
              <a:t>Para. 3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500245" y="2459990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Tx/>
              <a:buSzTx/>
            </a:pPr>
            <a:r>
              <a:rPr lang="en-US" altLang="zh-CN" sz="2400" b="1" dirty="0">
                <a:latin typeface="Arial Black" pitchFamily="34" charset="0"/>
                <a:cs typeface="Bodoni MT Black" panose="02070A03080606020203" charset="0"/>
                <a:sym typeface="+mn-ea"/>
              </a:rPr>
              <a:t>Para. 4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69130" y="4437380"/>
            <a:ext cx="204708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 Black" pitchFamily="34" charset="0"/>
                <a:cs typeface="Bodoni MT Black" panose="02070A03080606020203" charset="0"/>
                <a:sym typeface="+mn-ea"/>
              </a:rPr>
              <a:t>Para. 5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67995" y="2132965"/>
            <a:ext cx="38259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ClrTx/>
              <a:buSzTx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first-ever performance </a:t>
            </a:r>
          </a:p>
          <a:p>
            <a:pPr lvl="0" algn="l">
              <a:buClrTx/>
              <a:buSzTx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of 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Symphony No. 9</a:t>
            </a:r>
            <a:endParaRPr lang="en-US" altLang="zh-CN" sz="2400" b="1" i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1020" y="3572510"/>
            <a:ext cx="3569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Beethoven’s life journey before his late twenties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9115" y="5084445"/>
            <a:ext cx="33968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Beethoven’s attitudes in </a:t>
            </a:r>
          </a:p>
          <a:p>
            <a:pPr lvl="0"/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face of the loss of </a:t>
            </a:r>
          </a:p>
          <a:p>
            <a:pPr lvl="0"/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hearing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40885" y="2926715"/>
            <a:ext cx="3857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Introduction to 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Symphony No. 9</a:t>
            </a:r>
          </a:p>
          <a:p>
            <a:pPr lvl="0" algn="l">
              <a:buClrTx/>
              <a:buSzTx/>
            </a:pP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503420" y="4868545"/>
            <a:ext cx="3862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Beethoven’s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reputation and achievements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76847" y="-27305"/>
            <a:ext cx="4145915" cy="86169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en-US" altLang="zh-CN" sz="3200" b="1" dirty="0">
                <a:latin typeface="Arial Black" pitchFamily="34" charset="0"/>
                <a:cs typeface="Bodoni MT Black" panose="02070A03080606020203" charset="0"/>
                <a:sym typeface="宋体" panose="02010600030101010101" pitchFamily="2" charset="-122"/>
              </a:rPr>
              <a:t>Global reading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77460" y="4217670"/>
            <a:ext cx="2035175" cy="10490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pPr lvl="0" algn="ctr">
              <a:buClrTx/>
              <a:buSzTx/>
            </a:pPr>
            <a:r>
              <a:rPr lang="en-US" altLang="zh-CN" sz="3600" b="1" dirty="0">
                <a:latin typeface="Calibri" panose="020F0502020204030204" charset="0"/>
                <a:sym typeface="宋体" panose="02010600030101010101" pitchFamily="2" charset="-122"/>
              </a:rPr>
              <a:t>  </a:t>
            </a:r>
          </a:p>
        </p:txBody>
      </p:sp>
      <p:sp>
        <p:nvSpPr>
          <p:cNvPr id="14" name="矩形 13"/>
          <p:cNvSpPr/>
          <p:nvPr/>
        </p:nvSpPr>
        <p:spPr>
          <a:xfrm>
            <a:off x="5076643" y="3004990"/>
            <a:ext cx="2035175" cy="8013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pPr lvl="0" algn="ctr">
              <a:buClrTx/>
              <a:buSzTx/>
            </a:pPr>
            <a:r>
              <a:rPr lang="en-US" altLang="zh-CN" sz="3600" b="1" dirty="0">
                <a:latin typeface="Calibri" panose="020F0502020204030204" charset="0"/>
                <a:sym typeface="宋体" panose="02010600030101010101" pitchFamily="2" charset="-122"/>
              </a:rPr>
              <a:t>  </a:t>
            </a:r>
          </a:p>
        </p:txBody>
      </p:sp>
      <p:sp>
        <p:nvSpPr>
          <p:cNvPr id="13" name="矩形 12"/>
          <p:cNvSpPr/>
          <p:nvPr/>
        </p:nvSpPr>
        <p:spPr>
          <a:xfrm>
            <a:off x="5077278" y="1921680"/>
            <a:ext cx="2035175" cy="8013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pPr lvl="0" algn="ctr">
              <a:buClrTx/>
              <a:buSzTx/>
            </a:pPr>
            <a:r>
              <a:rPr lang="en-US" altLang="zh-CN" sz="3600" b="1" dirty="0">
                <a:latin typeface="Calibri" panose="020F0502020204030204" charset="0"/>
                <a:sym typeface="宋体" panose="02010600030101010101" pitchFamily="2" charset="-122"/>
              </a:rPr>
              <a:t>  </a:t>
            </a:r>
          </a:p>
        </p:txBody>
      </p:sp>
      <p:sp>
        <p:nvSpPr>
          <p:cNvPr id="17" name="矩形 16"/>
          <p:cNvSpPr/>
          <p:nvPr/>
        </p:nvSpPr>
        <p:spPr>
          <a:xfrm>
            <a:off x="5078729" y="5501640"/>
            <a:ext cx="2033905" cy="6457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pPr lvl="0" algn="ctr">
              <a:buClrTx/>
              <a:buSzTx/>
            </a:pPr>
            <a:endParaRPr lang="en-US" altLang="zh-CN" sz="3600" b="1" dirty="0"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77143" y="5516880"/>
            <a:ext cx="178117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>
              <a:buClrTx/>
              <a:buSzTx/>
            </a:pPr>
            <a:r>
              <a:rPr lang="en-US" altLang="zh-CN" sz="2800" b="1" dirty="0">
                <a:latin typeface="Calibri" panose="020F0502020204030204" charset="0"/>
                <a:sym typeface="宋体" panose="02010600030101010101" pitchFamily="2" charset="-122"/>
              </a:rPr>
              <a:t> Life finale 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418428" y="4487555"/>
            <a:ext cx="1154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ClrTx/>
              <a:buSzTx/>
            </a:pPr>
            <a:r>
              <a:rPr lang="en-US" altLang="zh-CN" sz="2800" b="1" dirty="0">
                <a:latin typeface="Calibri" panose="020F0502020204030204" charset="0"/>
                <a:sym typeface="+mn-ea"/>
              </a:rPr>
              <a:t>Music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221922" y="2060807"/>
            <a:ext cx="15093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>
              <a:buClrTx/>
              <a:buSzTx/>
            </a:pPr>
            <a:r>
              <a:rPr lang="en-US" altLang="zh-CN" sz="2800" b="1" dirty="0">
                <a:latin typeface="Calibri" panose="020F0502020204030204" charset="0"/>
                <a:sym typeface="+mn-ea"/>
              </a:rPr>
              <a:t>Highlight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149155" y="2924979"/>
            <a:ext cx="1866900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>
              <a:buClrTx/>
              <a:buSzTx/>
            </a:pPr>
            <a:r>
              <a:rPr lang="en-US" altLang="zh-CN" sz="2800" b="1" dirty="0">
                <a:latin typeface="Calibri" panose="020F0502020204030204" charset="0"/>
                <a:sym typeface="宋体" panose="02010600030101010101" pitchFamily="2" charset="-122"/>
              </a:rPr>
              <a:t>Early life </a:t>
            </a:r>
          </a:p>
          <a:p>
            <a:pPr lvl="0" algn="l">
              <a:buClrTx/>
              <a:buSzTx/>
            </a:pPr>
            <a:r>
              <a:rPr lang="en-US" altLang="zh-CN" sz="2800" b="1" dirty="0">
                <a:latin typeface="Calibri" panose="020F0502020204030204" charset="0"/>
                <a:sym typeface="宋体" panose="02010600030101010101" pitchFamily="2" charset="-122"/>
              </a:rPr>
              <a:t>&amp; adversity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35150" y="764540"/>
            <a:ext cx="6012180" cy="5835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>
              <a:buClrTx/>
              <a:buSzTx/>
            </a:pPr>
            <a:r>
              <a:rPr lang="en-US" altLang="zh-CN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Analyzing the structure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550160" y="1960880"/>
            <a:ext cx="1195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Arial Black" pitchFamily="34" charset="0"/>
                <a:cs typeface="Bodoni MT Black" panose="02070A03080606020203" charset="0"/>
              </a:rPr>
              <a:t>Part 1</a:t>
            </a:r>
            <a:endParaRPr lang="en-US" altLang="zh-CN" sz="2400" b="1" dirty="0">
              <a:latin typeface="Arial Black" pitchFamily="34" charset="0"/>
              <a:cs typeface="Bodoni MT Black" panose="02070A03080606020203" charset="0"/>
            </a:endParaRPr>
          </a:p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(Para. 1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548890" y="3138805"/>
            <a:ext cx="13949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Tx/>
              <a:buSzTx/>
            </a:pPr>
            <a:r>
              <a:rPr lang="en-US" altLang="zh-CN" sz="2400" b="1" dirty="0">
                <a:latin typeface="Arial Black" pitchFamily="34" charset="0"/>
                <a:cs typeface="Bodoni MT Black" panose="02070A03080606020203" charset="0"/>
                <a:sym typeface="+mn-ea"/>
              </a:rPr>
              <a:t>Part 2</a:t>
            </a:r>
          </a:p>
          <a:p>
            <a:pPr lvl="0" algn="l">
              <a:buClrTx/>
              <a:buSzTx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(Para. 2–3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549525" y="4364990"/>
            <a:ext cx="1195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Arial Black" pitchFamily="34" charset="0"/>
                <a:cs typeface="Bodoni MT Black" panose="02070A03080606020203" charset="0"/>
                <a:sym typeface="+mn-ea"/>
              </a:rPr>
              <a:t>Part 3</a:t>
            </a:r>
          </a:p>
          <a:p>
            <a:pPr lvl="0" algn="l">
              <a:buClrTx/>
              <a:buSzTx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(Para. 4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550160" y="5543550"/>
            <a:ext cx="1195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Tx/>
              <a:buSzTx/>
            </a:pPr>
            <a:r>
              <a:rPr lang="en-US" altLang="zh-CN" sz="2400" b="1" dirty="0">
                <a:latin typeface="Arial Black" pitchFamily="34" charset="0"/>
                <a:cs typeface="Bodoni MT Black" panose="02070A03080606020203" charset="0"/>
                <a:sym typeface="+mn-ea"/>
              </a:rPr>
              <a:t>Part 4</a:t>
            </a:r>
          </a:p>
          <a:p>
            <a:pPr lvl="0" algn="l">
              <a:buClrTx/>
              <a:buSzTx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(Para. 5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  <p:bldP spid="14" grpId="0" animBg="1"/>
      <p:bldP spid="14" grpId="1" animBg="1"/>
      <p:bldP spid="13" grpId="0" animBg="1"/>
      <p:bldP spid="13" grpId="1" animBg="1"/>
      <p:bldP spid="17" grpId="0" animBg="1"/>
      <p:bldP spid="17" grpId="1" animBg="1"/>
      <p:bldP spid="18" grpId="0"/>
      <p:bldP spid="18" grpId="1"/>
      <p:bldP spid="23" grpId="0"/>
      <p:bldP spid="23" grpId="1"/>
      <p:bldP spid="3" grpId="0"/>
      <p:bldP spid="3" grpId="1"/>
      <p:bldP spid="6" grpId="0"/>
      <p:bldP spid="6" grpId="1"/>
      <p:bldP spid="16" grpId="0"/>
      <p:bldP spid="16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2164" y="765175"/>
            <a:ext cx="1986186" cy="5835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lvl="0" algn="ctr">
              <a:buClrTx/>
              <a:buSzTx/>
            </a:pPr>
            <a:r>
              <a:rPr lang="en-US" altLang="zh-CN" sz="3200" b="1" dirty="0">
                <a:latin typeface="Arial Black" pitchFamily="34" charset="0"/>
                <a:cs typeface="Bodoni MT Black" panose="02070A03080606020203" charset="0"/>
                <a:sym typeface="+mn-ea"/>
              </a:rPr>
              <a:t>Para. 1</a:t>
            </a:r>
          </a:p>
        </p:txBody>
      </p:sp>
      <p:sp>
        <p:nvSpPr>
          <p:cNvPr id="7" name="流程图: 决策 6"/>
          <p:cNvSpPr/>
          <p:nvPr/>
        </p:nvSpPr>
        <p:spPr>
          <a:xfrm>
            <a:off x="4644008" y="1958099"/>
            <a:ext cx="4499991" cy="3055077"/>
          </a:xfrm>
          <a:prstGeom prst="flowChartDecis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pPr lvl="0" algn="ctr">
              <a:buClrTx/>
              <a:buSzTx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5" name="流程图: 决策 54"/>
          <p:cNvSpPr/>
          <p:nvPr/>
        </p:nvSpPr>
        <p:spPr>
          <a:xfrm>
            <a:off x="-180528" y="1958099"/>
            <a:ext cx="5006975" cy="3237471"/>
          </a:xfrm>
          <a:prstGeom prst="flowChartDecision">
            <a:avLst/>
          </a:prstGeom>
          <a:solidFill>
            <a:schemeClr val="accent4">
              <a:lumMod val="40000"/>
              <a:lumOff val="60000"/>
              <a:alpha val="68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pPr lvl="0" algn="ctr">
              <a:buClrTx/>
              <a:buSzTx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331640" y="1484784"/>
            <a:ext cx="15544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Audience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6102191" y="1484784"/>
            <a:ext cx="1351280" cy="36830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buClrTx/>
              <a:buSzTx/>
            </a:pPr>
            <a:r>
              <a:rPr lang="en-US" altLang="zh-CN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Beethoven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0" y="-99060"/>
            <a:ext cx="3637915" cy="627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pPr lvl="0" algn="ctr">
              <a:buClrTx/>
              <a:buSzTx/>
            </a:pPr>
            <a:r>
              <a:rPr lang="en-US" altLang="zh-CN" sz="3200" b="1" dirty="0">
                <a:latin typeface="Arial Black" pitchFamily="34" charset="0"/>
                <a:cs typeface="Bodoni MT Black" panose="02070A03080606020203" charset="0"/>
                <a:sym typeface="宋体" panose="02010600030101010101" pitchFamily="2" charset="-122"/>
              </a:rPr>
              <a:t>Close reading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78786" y="2976669"/>
            <a:ext cx="41376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broke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enthusiastic cheers</a:t>
            </a:r>
          </a:p>
          <a:p>
            <a:pPr algn="l"/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standing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clapping, waving</a:t>
            </a:r>
          </a:p>
          <a:p>
            <a:pPr algn="l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hats and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handkerchiefs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20301" y="2792003"/>
            <a:ext cx="27622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unaware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audience’s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until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turned him 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around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云形 7"/>
          <p:cNvSpPr/>
          <p:nvPr/>
        </p:nvSpPr>
        <p:spPr>
          <a:xfrm>
            <a:off x="1007790" y="4869159"/>
            <a:ext cx="3636218" cy="1656183"/>
          </a:xfrm>
          <a:prstGeom prst="cloud">
            <a:avLst/>
          </a:prstGeom>
          <a:solidFill>
            <a:schemeClr val="accent4">
              <a:lumMod val="40000"/>
              <a:lumOff val="60000"/>
              <a:alpha val="68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pPr algn="ctr"/>
            <a:endParaRPr lang="en-US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astonished</a:t>
            </a:r>
          </a:p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admired </a:t>
            </a:r>
          </a:p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moved</a:t>
            </a:r>
          </a:p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respectful</a:t>
            </a:r>
          </a:p>
          <a:p>
            <a:pPr algn="ctr"/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9" name="云形 8"/>
          <p:cNvSpPr/>
          <p:nvPr/>
        </p:nvSpPr>
        <p:spPr>
          <a:xfrm>
            <a:off x="5154108" y="4869159"/>
            <a:ext cx="3479790" cy="1205376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calm </a:t>
            </a:r>
            <a:endParaRPr lang="en-US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</a:p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comfortable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55" grpId="0" animBg="1"/>
      <p:bldP spid="55" grpId="1" animBg="1"/>
      <p:bldP spid="56" grpId="0"/>
      <p:bldP spid="56" grpId="1"/>
      <p:bldP spid="57" grpId="0"/>
      <p:bldP spid="57" grpId="1"/>
      <p:bldP spid="4" grpId="0"/>
      <p:bldP spid="4" grpId="1"/>
      <p:bldP spid="6" grpId="0"/>
      <p:bldP spid="6" grpId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9705" y="45085"/>
            <a:ext cx="2087880" cy="8502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lvl="0" algn="ctr">
              <a:buClrTx/>
              <a:buSzTx/>
            </a:pPr>
            <a:r>
              <a:rPr lang="en-US" altLang="zh-CN" sz="3200" b="1" dirty="0">
                <a:latin typeface="Arial Black" pitchFamily="34" charset="0"/>
                <a:cs typeface="Bodoni MT Black" panose="02070A03080606020203" charset="0"/>
                <a:sym typeface="+mn-ea"/>
              </a:rPr>
              <a:t>Para. 2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9750" y="3571240"/>
            <a:ext cx="8267700" cy="156845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 algn="l">
              <a:buClrTx/>
              <a:buSzTx/>
            </a:pPr>
            <a:r>
              <a:rPr lang="en-US" altLang="zh-CN" sz="3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· What </a:t>
            </a:r>
            <a:r>
              <a:rPr lang="en-US" altLang="zh-CN" sz="3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helped </a:t>
            </a:r>
            <a:r>
              <a:rPr lang="en-US" altLang="zh-CN" sz="3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Beethoven build </a:t>
            </a:r>
            <a:r>
              <a:rPr lang="en-US" altLang="zh-CN" sz="3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up a </a:t>
            </a:r>
          </a:p>
          <a:p>
            <a:pPr lvl="0" algn="l">
              <a:buClrTx/>
              <a:buSzTx/>
            </a:pPr>
            <a:r>
              <a:rPr lang="en-US" altLang="zh-CN" sz="3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reputation as a wonderful young </a:t>
            </a:r>
          </a:p>
          <a:p>
            <a:pPr lvl="0" algn="l">
              <a:buClrTx/>
              <a:buSzTx/>
            </a:pPr>
            <a:r>
              <a:rPr lang="en-US" altLang="zh-CN" sz="3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musician? 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7360" y="2202815"/>
            <a:ext cx="7606030" cy="107632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 algn="l">
              <a:buClrTx/>
              <a:buSzTx/>
            </a:pPr>
            <a:r>
              <a:rPr lang="en-US" altLang="zh-CN" sz="3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· Was </a:t>
            </a:r>
            <a:r>
              <a:rPr lang="en-US" altLang="zh-CN" sz="3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Beethoven regarded as a promising musician only by his talent?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79758" y="1124480"/>
            <a:ext cx="2427605" cy="953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>
              <a:buClrTx/>
              <a:buSzTx/>
            </a:pPr>
            <a:r>
              <a:rPr lang="en-US" altLang="zh-CN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doni MT Black" panose="02070A03080606020203" charset="0"/>
                <a:cs typeface="Bodoni MT Black" panose="02070A03080606020203" charset="0"/>
                <a:sym typeface="+mn-ea"/>
              </a:rPr>
              <a:t>Group </a:t>
            </a:r>
          </a:p>
          <a:p>
            <a:pPr lvl="0" algn="ctr">
              <a:buClrTx/>
              <a:buSzTx/>
            </a:pPr>
            <a:r>
              <a:rPr lang="en-US" altLang="zh-CN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doni MT Black" panose="02070A03080606020203" charset="0"/>
                <a:cs typeface="Bodoni MT Black" panose="02070A03080606020203" charset="0"/>
                <a:sym typeface="+mn-ea"/>
              </a:rPr>
              <a:t>discussion </a:t>
            </a:r>
          </a:p>
        </p:txBody>
      </p:sp>
      <p:pic>
        <p:nvPicPr>
          <p:cNvPr id="2050" name="Picture 2" descr="E:\工作\高中必修一 必修二 必修三 选必一教材\选择性必修1\选择性必修第一册教材高清图片 57张\M4U2 13张\VCG41965066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123" y="4020144"/>
            <a:ext cx="1702643" cy="223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5440" y="1171575"/>
            <a:ext cx="8126730" cy="119888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 algn="l">
              <a:buClrTx/>
              <a:buSzTx/>
            </a:pPr>
            <a:r>
              <a:rPr lang="zh-CN" altLang="en-US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 did Beethoven do to overcome the loss of hearing in </a:t>
            </a:r>
            <a:r>
              <a:rPr lang="en-US" altLang="zh-CN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paragraph 3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</a:p>
        </p:txBody>
      </p:sp>
      <p:sp>
        <p:nvSpPr>
          <p:cNvPr id="12" name="矩形 11"/>
          <p:cNvSpPr/>
          <p:nvPr/>
        </p:nvSpPr>
        <p:spPr>
          <a:xfrm>
            <a:off x="323850" y="0"/>
            <a:ext cx="1884045" cy="7988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lvl="0" algn="ctr">
              <a:buClrTx/>
              <a:buSzTx/>
            </a:pPr>
            <a:r>
              <a:rPr lang="en-US" altLang="zh-CN" sz="3200" b="1" dirty="0">
                <a:latin typeface="Arial Black" pitchFamily="34" charset="0"/>
                <a:cs typeface="Bodoni MT Black" panose="02070A03080606020203" charset="0"/>
                <a:sym typeface="+mn-ea"/>
              </a:rPr>
              <a:t>Para. 3</a:t>
            </a:r>
          </a:p>
        </p:txBody>
      </p:sp>
      <p:sp>
        <p:nvSpPr>
          <p:cNvPr id="16" name="矩形 15"/>
          <p:cNvSpPr/>
          <p:nvPr/>
        </p:nvSpPr>
        <p:spPr>
          <a:xfrm>
            <a:off x="325120" y="2997200"/>
            <a:ext cx="3091180" cy="1007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wrap="square" numCol="1" spcCol="0" rtlCol="0" fromWordArt="0" anchor="ctr" anchorCtr="0" forceAA="0" compatLnSpc="0">
            <a:noAutofit/>
          </a:bodyPr>
          <a:lstStyle/>
          <a:p>
            <a:pPr lvl="0" algn="l">
              <a:buClrTx/>
              <a:buSzTx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share with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his brother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 secret</a:t>
            </a:r>
          </a:p>
        </p:txBody>
      </p:sp>
      <p:sp>
        <p:nvSpPr>
          <p:cNvPr id="19" name="矩形 18"/>
          <p:cNvSpPr/>
          <p:nvPr/>
        </p:nvSpPr>
        <p:spPr>
          <a:xfrm>
            <a:off x="441960" y="4652644"/>
            <a:ext cx="2904490" cy="9365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wrap="square" numCol="1" spcCol="0" rtlCol="0" fromWordArt="0" anchor="ctr" anchorCtr="0" forceAA="0" compatLnSpc="0">
            <a:noAutofit/>
          </a:bodyPr>
          <a:lstStyle/>
          <a:p>
            <a:pPr lvl="0" algn="l">
              <a:buClrTx/>
              <a:buSzTx/>
            </a:pP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reduce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performances</a:t>
            </a:r>
          </a:p>
        </p:txBody>
      </p:sp>
      <p:sp>
        <p:nvSpPr>
          <p:cNvPr id="21" name="矩形 20"/>
          <p:cNvSpPr/>
          <p:nvPr/>
        </p:nvSpPr>
        <p:spPr>
          <a:xfrm>
            <a:off x="4716145" y="2707640"/>
            <a:ext cx="4002405" cy="1472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numCol="1" spcCol="0" rtlCol="0" fromWordArt="0" anchor="ctr" anchorCtr="0" forceAA="0" compatLnSpc="0">
            <a:noAutofit/>
          </a:bodyPr>
          <a:lstStyle/>
          <a:p>
            <a:pPr lvl="0" algn="l">
              <a:buClrTx/>
              <a:buSzTx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seek for different ways to continue composing music</a:t>
            </a:r>
          </a:p>
        </p:txBody>
      </p:sp>
      <p:sp>
        <p:nvSpPr>
          <p:cNvPr id="22" name="矩形 21"/>
          <p:cNvSpPr/>
          <p:nvPr/>
        </p:nvSpPr>
        <p:spPr>
          <a:xfrm>
            <a:off x="4787900" y="4509135"/>
            <a:ext cx="3863340" cy="13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numCol="1" spcCol="0" rtlCol="0" fromWordArt="0" anchor="ctr" anchorCtr="0" forceAA="0" compatLnSpc="0">
            <a:noAutofit/>
          </a:bodyPr>
          <a:lstStyle/>
          <a:p>
            <a:pPr lvl="0" algn="l">
              <a:buClrTx/>
              <a:buSzTx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return to stage with 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Symphony No. 9</a:t>
            </a:r>
          </a:p>
        </p:txBody>
      </p:sp>
      <p:sp>
        <p:nvSpPr>
          <p:cNvPr id="2" name="燕尾形 1"/>
          <p:cNvSpPr/>
          <p:nvPr/>
        </p:nvSpPr>
        <p:spPr>
          <a:xfrm>
            <a:off x="3564255" y="3356610"/>
            <a:ext cx="720090" cy="360045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</a:pPr>
            <a:endParaRPr lang="ko-KR" altLang="en-US" sz="2700">
              <a:sym typeface="+mn-ea"/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3691255" y="4846955"/>
            <a:ext cx="720090" cy="360045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</a:pPr>
            <a:endParaRPr lang="ko-KR" altLang="en-US" sz="27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animBg="1"/>
      <p:bldP spid="19" grpId="0" bldLvl="0" animBg="1"/>
      <p:bldP spid="19" grpId="1" animBg="1"/>
      <p:bldP spid="21" grpId="0" bldLvl="0" animBg="1"/>
      <p:bldP spid="21" grpId="1" animBg="1"/>
      <p:bldP spid="22" grpId="0" animBg="1"/>
      <p:bldP spid="22" grpId="1" animBg="1"/>
      <p:bldP spid="2" grpId="0" animBg="1"/>
      <p:bldP spid="2" grpId="1" animBg="1"/>
      <p:bldP spid="4" grpId="0" animBg="1"/>
      <p:bldP spid="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94aeed4-ea8f-4695-a960-455ed96b5644}"/>
  <p:tag name="TABLE_ENDDRAG_ORIGIN_RECT" val="203*398"/>
  <p:tag name="TABLE_ENDDRAG_RECT" val="494*81*203*39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308,&quot;width&quot;:14400}"/>
</p:tagLst>
</file>

<file path=ppt/theme/theme1.xml><?xml version="1.0" encoding="utf-8"?>
<a:theme xmlns:a="http://schemas.openxmlformats.org/drawingml/2006/main" name="默认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 lang="ko-KR" altLang="en-US" sz="27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965</Words>
  <Application>Microsoft Office PowerPoint</Application>
  <PresentationFormat>全屏显示(4:3)</PresentationFormat>
  <Paragraphs>146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Arial</vt:lpstr>
      <vt:lpstr>宋体</vt:lpstr>
      <vt:lpstr>Bodoni MT Black</vt:lpstr>
      <vt:lpstr>Brush Script MT</vt:lpstr>
      <vt:lpstr>楷体</vt:lpstr>
      <vt:lpstr>Britannic Bold</vt:lpstr>
      <vt:lpstr>Bell MT</vt:lpstr>
      <vt:lpstr>华文楷体</vt:lpstr>
      <vt:lpstr>Berlin Sans FB Demi</vt:lpstr>
      <vt:lpstr>Bahnschrift</vt:lpstr>
      <vt:lpstr>Comic Sans MS</vt:lpstr>
      <vt:lpstr>Arial Black</vt:lpstr>
      <vt:lpstr>Times New Roman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Chen Yifan</cp:lastModifiedBy>
  <cp:revision>680</cp:revision>
  <cp:lastPrinted>2021-04-30T01:44:58Z</cp:lastPrinted>
  <dcterms:created xsi:type="dcterms:W3CDTF">2014-10-10T12:32:00Z</dcterms:created>
  <dcterms:modified xsi:type="dcterms:W3CDTF">2021-04-30T07:52:27Z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5EC6F536C68647179B56DA34FF441FCA</vt:lpwstr>
  </property>
</Properties>
</file>