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0" r:id="rId2"/>
    <p:sldId id="352" r:id="rId3"/>
    <p:sldId id="461" r:id="rId4"/>
    <p:sldId id="460" r:id="rId5"/>
    <p:sldId id="466" r:id="rId6"/>
    <p:sldId id="459" r:id="rId7"/>
    <p:sldId id="457" r:id="rId8"/>
    <p:sldId id="473" r:id="rId9"/>
    <p:sldId id="468" r:id="rId10"/>
    <p:sldId id="467" r:id="rId11"/>
    <p:sldId id="465" r:id="rId12"/>
    <p:sldId id="469" r:id="rId13"/>
    <p:sldId id="470" r:id="rId14"/>
    <p:sldId id="471" r:id="rId15"/>
    <p:sldId id="472" r:id="rId16"/>
    <p:sldId id="463" r:id="rId17"/>
    <p:sldId id="405" r:id="rId18"/>
  </p:sldIdLst>
  <p:sldSz cx="9144000" cy="6858000" type="screen4x3"/>
  <p:notesSz cx="6797675" cy="9929813"/>
  <p:embeddedFontLst>
    <p:embeddedFont>
      <p:font typeface="Comic Sans MS" pitchFamily="66" charset="0"/>
      <p:regular r:id="rId21"/>
      <p:bold r:id="rId22"/>
      <p:italic r:id="rId23"/>
      <p:boldItalic r:id="rId24"/>
    </p:embeddedFont>
    <p:embeddedFont>
      <p:font typeface="汉仪中宋简" charset="-122"/>
      <p:regular r:id="rId25"/>
    </p:embeddedFont>
    <p:embeddedFont>
      <p:font typeface="PMingLiU-ExtB" pitchFamily="18" charset="-120"/>
      <p:regular r:id="rId26"/>
    </p:embeddedFont>
    <p:embeddedFont>
      <p:font typeface="楷体" pitchFamily="49" charset="-122"/>
      <p:regular r:id="rId27"/>
    </p:embeddedFont>
    <p:embeddedFont>
      <p:font typeface="方正粗黑宋简体" pitchFamily="2" charset="-122"/>
      <p:regular r:id="rId28"/>
    </p:embeddedFont>
    <p:embeddedFont>
      <p:font typeface="华文楷体" pitchFamily="2" charset="-122"/>
      <p:regular r:id="rId29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0F2FC"/>
    <a:srgbClr val="003399"/>
    <a:srgbClr val="996600"/>
    <a:srgbClr val="996633"/>
    <a:srgbClr val="3366CC"/>
    <a:srgbClr val="ABDCF7"/>
    <a:srgbClr val="2D91B9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7" autoAdjust="0"/>
  </p:normalViewPr>
  <p:slideViewPr>
    <p:cSldViewPr showGuides="1">
      <p:cViewPr>
        <p:scale>
          <a:sx n="110" d="100"/>
          <a:sy n="110" d="100"/>
        </p:scale>
        <p:origin x="-1644" y="-54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577E-76DC-4F06-A8ED-CDA2B3C93E8D}" type="datetimeFigureOut">
              <a:rPr lang="zh-CN" altLang="en-US" smtClean="0"/>
              <a:t>2021-04-28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AA65-9428-478C-BB28-90CD67507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3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99"/>
            <a:ext cx="2944086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431599"/>
            <a:ext cx="2947233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pPr lvl="0" algn="r" eaLnBrk="1" hangingPunct="1">
                <a:buNone/>
              </a:pPr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388313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260"/>
            <a:ext cx="9144000" cy="69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9144000" cy="69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Desktop\PPT-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"/>
            <a:ext cx="9144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The universal language</a:t>
            </a:r>
          </a:p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295305" y="6114752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殷春霞  　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江苏省通州高级中学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169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Songs: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3240360" cy="304698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Love Me Do</a:t>
            </a:r>
          </a:p>
          <a:p>
            <a:r>
              <a:rPr lang="en-US" altLang="zh-CN" dirty="0"/>
              <a:t>Abbey Road</a:t>
            </a:r>
          </a:p>
          <a:p>
            <a:r>
              <a:rPr lang="en-US" altLang="zh-CN" dirty="0"/>
              <a:t>Yesterday</a:t>
            </a:r>
          </a:p>
          <a:p>
            <a:r>
              <a:rPr lang="en-US" altLang="zh-CN" dirty="0"/>
              <a:t>Help</a:t>
            </a:r>
          </a:p>
          <a:p>
            <a:r>
              <a:rPr lang="en-US" altLang="zh-CN" dirty="0"/>
              <a:t>Hey Jude</a:t>
            </a:r>
          </a:p>
          <a:p>
            <a:r>
              <a:rPr lang="en-US" altLang="zh-CN" dirty="0"/>
              <a:t>Let It Be</a:t>
            </a:r>
          </a:p>
          <a:p>
            <a:r>
              <a:rPr lang="en-US" altLang="zh-CN" dirty="0"/>
              <a:t>Yellow Submarine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8136904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Is there a song by the Beatles that impresses you most?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67544" y="116632"/>
            <a:ext cx="5904656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Read and learn about the structure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79928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Paras. 1–2: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writer’s love for the Beatles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Para. 3: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simple intruduction to the Beatles and their       popularity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Para. 4: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writer’s star-struck journey with the Beatles and the Beatle’s influence on him</a:t>
            </a:r>
            <a:r>
              <a:rPr lang="zh-CN" altLang="zh-CN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zh-CN" sz="2800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840" y="908720"/>
            <a:ext cx="3059832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The Fab Four</a:t>
            </a:r>
            <a:endParaRPr lang="zh-CN" altLang="en-US" sz="2800" b="1" dirty="0"/>
          </a:p>
        </p:txBody>
      </p:sp>
      <p:pic>
        <p:nvPicPr>
          <p:cNvPr id="25" name="Picture 2" descr="E:\工作\高中必修一 必修二 必修三 选必一教材\选择性必修1\选择性必修第一册教材高清图片 57张\M4U2 13张\dreamstime_l_73198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357863" cy="21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7632848" cy="193899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Para. 1:</a:t>
            </a:r>
          </a:p>
          <a:p>
            <a:r>
              <a:rPr lang="en-US" altLang="zh-CN" dirty="0"/>
              <a:t>I rushed down the stairs as fast as I could to get nearer to the radio.</a:t>
            </a:r>
          </a:p>
          <a:p>
            <a:r>
              <a:rPr lang="en-US" altLang="zh-CN" dirty="0"/>
              <a:t>I turned up the volume and stood staring at the radio, holding my breath and waiting for the first notes of the song.</a:t>
            </a:r>
            <a:endParaRPr lang="zh-CN" altLang="en-US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79512" y="116632"/>
            <a:ext cx="489666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Appreciation of the language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8610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Emotions: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eager </a:t>
            </a:r>
            <a:r>
              <a:rPr lang="en-US" altLang="zh-CN" sz="28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to listen to the song 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interested </a:t>
            </a:r>
            <a:r>
              <a:rPr lang="en-US" altLang="zh-CN" sz="28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in the song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7632848" cy="193899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Para. 2:</a:t>
            </a:r>
          </a:p>
          <a:p>
            <a:r>
              <a:rPr lang="en-US" altLang="zh-CN" dirty="0"/>
              <a:t>When the song had finished, I stood not knowing whether I liked it or not.</a:t>
            </a:r>
          </a:p>
          <a:p>
            <a:r>
              <a:rPr lang="en-US" altLang="zh-CN" dirty="0"/>
              <a:t>… I couldn’t wait to hear this song again and again until it became my favourite song from my </a:t>
            </a:r>
            <a:r>
              <a:rPr lang="en-US" altLang="zh-CN" dirty="0" smtClean="0"/>
              <a:t>favourite </a:t>
            </a:r>
            <a:r>
              <a:rPr lang="en-US" altLang="zh-CN" dirty="0"/>
              <a:t>band.</a:t>
            </a:r>
            <a:endParaRPr lang="zh-CN" altLang="en-US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79512" y="116632"/>
            <a:ext cx="489666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Appreciation of the language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14908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Emotions: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confused </a:t>
            </a:r>
            <a:r>
              <a:rPr lang="en-US" altLang="zh-CN" sz="28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about the different sound 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fascinated </a:t>
            </a:r>
            <a:r>
              <a:rPr lang="en-US" altLang="zh-CN" sz="2800" dirty="0" smtClean="0"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by the song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80920" cy="193899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Para. 4:</a:t>
            </a:r>
          </a:p>
          <a:p>
            <a:r>
              <a:rPr lang="en-US" altLang="zh-CN" dirty="0"/>
              <a:t>I can picture my bedroom decorated with posters of the Fab Four smiling down at me and I can see myself riding my bicycle through country lanes singing “yeah, yeah, yeah” at the top of my voice.</a:t>
            </a:r>
            <a:endParaRPr lang="zh-CN" altLang="en-US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79512" y="116632"/>
            <a:ext cx="489666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Appreciation of the language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149080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Emotions: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fond of music</a:t>
            </a:r>
          </a:p>
          <a:p>
            <a:endParaRPr lang="zh-CN" altLang="en-US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6840759" cy="83099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The author expresses his love </a:t>
            </a:r>
            <a:r>
              <a:rPr lang="en-US" altLang="zh-CN" dirty="0" smtClean="0"/>
              <a:t>for </a:t>
            </a:r>
            <a:r>
              <a:rPr lang="en-US" altLang="zh-CN" dirty="0"/>
              <a:t>the Beatle’s music by using  ______ words.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79256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23528" y="188640"/>
            <a:ext cx="453662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The feature of the language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530064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7"/>
            <a:ext cx="6912768" cy="311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160587" cy="5222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Homework</a:t>
            </a:r>
          </a:p>
        </p:txBody>
      </p:sp>
      <p:sp>
        <p:nvSpPr>
          <p:cNvPr id="3" name="圆角矩形 6"/>
          <p:cNvSpPr>
            <a:spLocks noChangeArrowheads="1"/>
          </p:cNvSpPr>
          <p:nvPr/>
        </p:nvSpPr>
        <p:spPr bwMode="auto">
          <a:xfrm>
            <a:off x="1043608" y="2132856"/>
            <a:ext cx="6264696" cy="259228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151768" y="2780928"/>
            <a:ext cx="6048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Search more information about the Beatles.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4100429" y="2708920"/>
            <a:ext cx="501987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南通市优质课评比一等奖</a:t>
            </a:r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南通市高中英语骨干教师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汉仪中宋简"/>
                <a:ea typeface="华文楷体"/>
                <a:cs typeface="华文楷体"/>
              </a:rPr>
              <a:t>通州区高三优秀教师</a:t>
            </a:r>
            <a:endParaRPr lang="en-US" altLang="zh-CN" sz="2400" dirty="0">
              <a:solidFill>
                <a:srgbClr val="000000"/>
              </a:solidFill>
              <a:latin typeface="汉仪中宋简"/>
              <a:ea typeface="华文楷体"/>
              <a:cs typeface="华文楷体"/>
            </a:endParaRPr>
          </a:p>
          <a:p>
            <a:endParaRPr lang="en-US" altLang="zh-CN" sz="2400" dirty="0">
              <a:solidFill>
                <a:srgbClr val="000000"/>
              </a:solidFill>
              <a:latin typeface="汉仪中宋简"/>
              <a:ea typeface="华文楷体"/>
              <a:cs typeface="华文楷体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汉仪中宋简"/>
                <a:ea typeface="华文楷体"/>
                <a:cs typeface="华文楷体"/>
              </a:rPr>
              <a:t>通州区教学“六认真”先进个人</a:t>
            </a:r>
            <a:endParaRPr lang="en-US" altLang="zh-CN" sz="2400" dirty="0">
              <a:solidFill>
                <a:srgbClr val="000000"/>
              </a:solidFill>
              <a:latin typeface="汉仪中宋简"/>
              <a:ea typeface="华文楷体"/>
              <a:cs typeface="华文楷体"/>
            </a:endParaRPr>
          </a:p>
          <a:p>
            <a:endParaRPr lang="en-US" altLang="zh-CN" sz="2400" dirty="0">
              <a:solidFill>
                <a:srgbClr val="000000"/>
              </a:solidFill>
              <a:latin typeface="汉仪中宋简"/>
              <a:ea typeface="华文楷体"/>
              <a:cs typeface="华文楷体"/>
            </a:endParaRPr>
          </a:p>
        </p:txBody>
      </p:sp>
      <p:pic>
        <p:nvPicPr>
          <p:cNvPr id="9" name="Picture 2" descr="D:\用户目录\我的文档\Tencent Files\911872520\Image\C2C\8341E59D1722EB60E62F600DA35BB4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24427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865938" y="817563"/>
            <a:ext cx="1325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宋体" pitchFamily="2" charset="-122"/>
              </a:rPr>
              <a:t>殷春霞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2520950" cy="5222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Lead-in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1196752"/>
            <a:ext cx="8353300" cy="276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Who is your favorite singer or band?</a:t>
            </a:r>
            <a:endParaRPr lang="en-US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your favourite songs by the singer or band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What are the features of </a:t>
            </a:r>
            <a:r>
              <a:rPr lang="en-US" altLang="zh-CN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</a:t>
            </a:r>
            <a:r>
              <a:rPr lang="en-US" altLang="zh-CN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favourite singer’s or band’s music?</a:t>
            </a:r>
            <a:endParaRPr lang="zh-CN" altLang="zh-CN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latin typeface="+mn-lt"/>
              <a:ea typeface="+mn-ea"/>
            </a:endParaRP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N82911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90" y="4147676"/>
            <a:ext cx="6386564" cy="22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251520" y="188640"/>
            <a:ext cx="7992888" cy="46166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Listen and decide whether the statements are true or false. </a:t>
            </a:r>
            <a:endParaRPr lang="en-US" altLang="zh-CN" sz="24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196975"/>
            <a:ext cx="9001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Hot Hits and Super Sounds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is being broadcast for the first time.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 / F</a:t>
            </a:r>
          </a:p>
          <a:p>
            <a:pPr marL="342900" indent="-342900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2. The programme lasts for an hour every day.                       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 / F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3. Listeners can choose songs to be played for their friends.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T / F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Listeners’ stories will be shared on the radio every other week.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T / F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8172400" y="1268760"/>
            <a:ext cx="360040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7668344" y="1988840"/>
            <a:ext cx="360040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7452320" y="2708920"/>
            <a:ext cx="360040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8604448" y="3429000"/>
            <a:ext cx="360040" cy="3600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4643437" y="2365631"/>
            <a:ext cx="122470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4788024" y="23488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Friday 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7890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month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6732240" y="3789040"/>
            <a:ext cx="136815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E:\工作\高中必修一 必修二 必修三 选必一教材\选择性必修1\选择性必修第一册教材高清图片 57张\M4U2 13张\VCG41530064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9872"/>
            <a:ext cx="3738563" cy="24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181" y="332656"/>
            <a:ext cx="784887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Why does the radio programme bring students the first broadcast of the brand new show?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help the students take a break from their busy studies and relax themselves in the world of music.</a:t>
            </a:r>
            <a:endParaRPr lang="zh-CN" altLang="en-US" sz="2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工作\高中必修一 必修二 必修三 选必一教材\选择性必修1\选择性必修第一册教材高清图片 57张\M4U2 13张\VCG21a9764cd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85584"/>
            <a:ext cx="4680520" cy="31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67544" y="116632"/>
            <a:ext cx="489666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Listen and complete the notes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352928" cy="4955203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 smtClean="0"/>
              <a:t>Hot hits and Super Sounds</a:t>
            </a:r>
          </a:p>
          <a:p>
            <a:endParaRPr lang="en-US" altLang="zh-CN" dirty="0" smtClean="0"/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When is the programme?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At 12 noon every (1)_____________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What is broadcast?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(2) _____________ as well as old catchy tunes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Different types of music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from the blues to jazz, from pop 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to (3) _____________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Stories about (4) ______________________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How can listeners take part?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Let the host know what they want to hear by getting in touch on (5) _________________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Share their personal musical journey and be invited to be (6) _____________</a:t>
            </a:r>
          </a:p>
          <a:p>
            <a:pPr>
              <a:buFont typeface="Arial" pitchFamily="34" charset="0"/>
              <a:buChar char="•"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84482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Friday 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7809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Modern hits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3569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rock and roll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71703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singers, bands and their music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8691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school forum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52292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guest DJ</a:t>
            </a:r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221088"/>
            <a:ext cx="4680520" cy="400110"/>
          </a:xfrm>
          <a:prstGeom prst="rect">
            <a:avLst/>
          </a:prstGeom>
          <a:solidFill>
            <a:srgbClr val="E0F2FC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Just </a:t>
            </a:r>
            <a:r>
              <a:rPr lang="en-US" altLang="zh-CN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give us a shout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on the school forum, …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292080" y="5013176"/>
            <a:ext cx="194421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67544" y="116632"/>
            <a:ext cx="2736304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Explain the title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060848"/>
            <a:ext cx="62646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What does the title mean?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730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Fab Four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” stands for 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Beatles,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which had four members.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65426" y="116632"/>
            <a:ext cx="3082438" cy="52322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ea typeface="方正粗黑宋简体" panose="02000000000000000000" pitchFamily="2" charset="-122"/>
                <a:cs typeface="Times New Roman" pitchFamily="18" charset="0"/>
              </a:rPr>
              <a:t>Introduction</a:t>
            </a:r>
            <a:endParaRPr lang="en-US" altLang="zh-CN" sz="2800" b="1" dirty="0">
              <a:latin typeface="Times New Roman" pitchFamily="18" charset="0"/>
              <a:ea typeface="方正粗黑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98480">
            <a:off x="458539" y="1586761"/>
            <a:ext cx="83529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What do you know about the Beatles?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工作\高中必修一 必修二 必修三 选必一教材\选择性必修1\选择性必修第一册教材高清图片 57张\M4U2 13张\dreamstime_l_73198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81727"/>
            <a:ext cx="3149951" cy="28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9675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Brief introduction:</a:t>
            </a:r>
            <a:endParaRPr lang="zh-CN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76672"/>
            <a:ext cx="5760640" cy="267765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Beatles is the most famous </a:t>
            </a:r>
            <a:r>
              <a:rPr lang="en-US" altLang="zh-CN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British rock band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the 20th century. It was originally formed in 1959, and finally founded in 1962, Liverpool. In 1970, due to the difference of opinions, the Beatles announced their </a:t>
            </a:r>
            <a:r>
              <a:rPr lang="en-US" altLang="zh-CN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breakup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 Before their breakup , the band had issued more than </a:t>
            </a:r>
            <a:r>
              <a:rPr lang="en-US" altLang="zh-CN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 albums.</a:t>
            </a:r>
            <a:endParaRPr lang="zh-CN" altLang="en-US" sz="24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389115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Members:</a:t>
            </a:r>
            <a:r>
              <a:rPr lang="en-US" altLang="zh-CN" b="1" dirty="0" smtClean="0">
                <a:solidFill>
                  <a:schemeClr val="accent2"/>
                </a:solidFill>
              </a:rPr>
              <a:t> 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629543"/>
            <a:ext cx="4536504" cy="156966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John Lennon</a:t>
            </a:r>
          </a:p>
          <a:p>
            <a:r>
              <a:rPr lang="en-US" altLang="zh-CN" dirty="0"/>
              <a:t>Ringo Starr</a:t>
            </a:r>
          </a:p>
          <a:p>
            <a:r>
              <a:rPr lang="en-US" altLang="zh-CN" dirty="0"/>
              <a:t>Paul McCartney</a:t>
            </a:r>
          </a:p>
          <a:p>
            <a:r>
              <a:rPr lang="en-US" altLang="zh-CN" dirty="0"/>
              <a:t>George Harrison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714</Words>
  <Application>Microsoft Office PowerPoint</Application>
  <PresentationFormat>全屏显示(4:3)</PresentationFormat>
  <Paragraphs>101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Comic Sans MS</vt:lpstr>
      <vt:lpstr>汉仪中宋简</vt:lpstr>
      <vt:lpstr>PMingLiU-ExtB</vt:lpstr>
      <vt:lpstr>楷体</vt:lpstr>
      <vt:lpstr>Times New Roman</vt:lpstr>
      <vt:lpstr>方正粗黑宋简体</vt:lpstr>
      <vt:lpstr>华文楷体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Chen Yifan</cp:lastModifiedBy>
  <cp:revision>598</cp:revision>
  <cp:lastPrinted>2021-04-28T07:48:27Z</cp:lastPrinted>
  <dcterms:created xsi:type="dcterms:W3CDTF">2014-10-10T12:32:00Z</dcterms:created>
  <dcterms:modified xsi:type="dcterms:W3CDTF">2021-04-28T08:32:46Z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