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50" r:id="rId2"/>
    <p:sldId id="352" r:id="rId3"/>
    <p:sldId id="456" r:id="rId4"/>
    <p:sldId id="458" r:id="rId5"/>
    <p:sldId id="461" r:id="rId6"/>
    <p:sldId id="472" r:id="rId7"/>
    <p:sldId id="465" r:id="rId8"/>
    <p:sldId id="478" r:id="rId9"/>
    <p:sldId id="459" r:id="rId10"/>
    <p:sldId id="466" r:id="rId11"/>
    <p:sldId id="405" r:id="rId12"/>
    <p:sldId id="467" r:id="rId13"/>
    <p:sldId id="468" r:id="rId14"/>
    <p:sldId id="471" r:id="rId15"/>
    <p:sldId id="473" r:id="rId16"/>
    <p:sldId id="470" r:id="rId17"/>
    <p:sldId id="474" r:id="rId18"/>
    <p:sldId id="476" r:id="rId19"/>
    <p:sldId id="477" r:id="rId20"/>
    <p:sldId id="460" r:id="rId21"/>
  </p:sldIdLst>
  <p:sldSz cx="9144000" cy="6858000" type="screen4x3"/>
  <p:notesSz cx="6858000" cy="9144000"/>
  <p:embeddedFontLst>
    <p:embeddedFont>
      <p:font typeface="等线" pitchFamily="2" charset="-122"/>
      <p:regular r:id="rId23"/>
      <p:bold r:id="rId24"/>
    </p:embeddedFont>
    <p:embeddedFont>
      <p:font typeface="华文楷体" pitchFamily="2" charset="-122"/>
      <p:regular r:id="rId25"/>
    </p:embeddedFont>
    <p:embeddedFont>
      <p:font typeface="Wingdings 2" pitchFamily="18" charset="2"/>
      <p:regular r:id="rId26"/>
    </p:embeddedFont>
    <p:embeddedFont>
      <p:font typeface="Meiryo" charset="-128"/>
      <p:regular r:id="rId27"/>
      <p:bold r:id="rId28"/>
      <p:italic r:id="rId29"/>
      <p:boldItalic r:id="rId30"/>
    </p:embeddedFont>
    <p:embeddedFont>
      <p:font typeface="Comic Sans MS" pitchFamily="66" charset="0"/>
      <p:regular r:id="rId31"/>
      <p:bold r:id="rId32"/>
      <p:italic r:id="rId33"/>
      <p:boldItalic r:id="rId34"/>
    </p:embeddedFont>
    <p:embeddedFont>
      <p:font typeface="楷体" pitchFamily="49" charset="-122"/>
      <p:regular r:id="rId35"/>
    </p:embeddedFont>
    <p:embeddedFont>
      <p:font typeface="Cambria" pitchFamily="18" charset="0"/>
      <p:regular r:id="rId36"/>
      <p:bold r:id="rId37"/>
      <p:italic r:id="rId38"/>
      <p:boldItalic r:id="rId39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2FC"/>
    <a:srgbClr val="ABDCF7"/>
    <a:srgbClr val="2D91B9"/>
    <a:srgbClr val="6600FF"/>
    <a:srgbClr val="6666FF"/>
    <a:srgbClr val="9933FF"/>
    <a:srgbClr val="3366CC"/>
    <a:srgbClr val="000000"/>
    <a:srgbClr val="0000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38" autoAdjust="0"/>
  </p:normalViewPr>
  <p:slideViewPr>
    <p:cSldViewPr showGuides="1">
      <p:cViewPr>
        <p:scale>
          <a:sx n="110" d="100"/>
          <a:sy n="110" d="100"/>
        </p:scale>
        <p:origin x="-1644" y="-96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0960164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260"/>
            <a:ext cx="9144000" cy="69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35"/>
            <a:ext cx="9144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2550"/>
            <a:ext cx="9144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flipV="1">
            <a:off x="5868144" y="6140880"/>
            <a:ext cx="3275856" cy="387425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6" name="任意多边形: 形状 11"/>
          <p:cNvSpPr/>
          <p:nvPr/>
        </p:nvSpPr>
        <p:spPr>
          <a:xfrm flipV="1">
            <a:off x="5354505" y="6140880"/>
            <a:ext cx="873679" cy="387425"/>
          </a:xfrm>
          <a:custGeom>
            <a:avLst/>
            <a:gdLst>
              <a:gd name="connsiteX0" fmla="*/ 0 w 10965543"/>
              <a:gd name="connsiteY0" fmla="*/ 0 h 3542400"/>
              <a:gd name="connsiteX1" fmla="*/ 508000 w 10965543"/>
              <a:gd name="connsiteY1" fmla="*/ 0 h 3542400"/>
              <a:gd name="connsiteX2" fmla="*/ 508000 w 10965543"/>
              <a:gd name="connsiteY2" fmla="*/ 592 h 3542400"/>
              <a:gd name="connsiteX3" fmla="*/ 1764391 w 10965543"/>
              <a:gd name="connsiteY3" fmla="*/ 592 h 3542400"/>
              <a:gd name="connsiteX4" fmla="*/ 1764391 w 10965543"/>
              <a:gd name="connsiteY4" fmla="*/ 4518 h 3542400"/>
              <a:gd name="connsiteX5" fmla="*/ 8215747 w 10965543"/>
              <a:gd name="connsiteY5" fmla="*/ 4518 h 3542400"/>
              <a:gd name="connsiteX6" fmla="*/ 8215747 w 10965543"/>
              <a:gd name="connsiteY6" fmla="*/ 4517 h 3542400"/>
              <a:gd name="connsiteX7" fmla="*/ 10965543 w 10965543"/>
              <a:gd name="connsiteY7" fmla="*/ 3541808 h 3542400"/>
              <a:gd name="connsiteX8" fmla="*/ 8215747 w 10965543"/>
              <a:gd name="connsiteY8" fmla="*/ 3541808 h 3542400"/>
              <a:gd name="connsiteX9" fmla="*/ 1535793 w 10965543"/>
              <a:gd name="connsiteY9" fmla="*/ 3541808 h 3542400"/>
              <a:gd name="connsiteX10" fmla="*/ 1535793 w 10965543"/>
              <a:gd name="connsiteY10" fmla="*/ 3539392 h 3542400"/>
              <a:gd name="connsiteX11" fmla="*/ 508000 w 10965543"/>
              <a:gd name="connsiteY11" fmla="*/ 3539392 h 3542400"/>
              <a:gd name="connsiteX12" fmla="*/ 508000 w 10965543"/>
              <a:gd name="connsiteY12" fmla="*/ 3542400 h 3542400"/>
              <a:gd name="connsiteX13" fmla="*/ 0 w 10965543"/>
              <a:gd name="connsiteY13" fmla="*/ 3542400 h 35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65543" h="3542400">
                <a:moveTo>
                  <a:pt x="0" y="0"/>
                </a:moveTo>
                <a:lnTo>
                  <a:pt x="508000" y="0"/>
                </a:lnTo>
                <a:lnTo>
                  <a:pt x="508000" y="592"/>
                </a:lnTo>
                <a:lnTo>
                  <a:pt x="1764391" y="592"/>
                </a:lnTo>
                <a:lnTo>
                  <a:pt x="1764391" y="4518"/>
                </a:lnTo>
                <a:lnTo>
                  <a:pt x="8215747" y="4518"/>
                </a:lnTo>
                <a:lnTo>
                  <a:pt x="8215747" y="4517"/>
                </a:lnTo>
                <a:lnTo>
                  <a:pt x="10965543" y="3541808"/>
                </a:lnTo>
                <a:lnTo>
                  <a:pt x="8215747" y="3541808"/>
                </a:lnTo>
                <a:lnTo>
                  <a:pt x="1535793" y="3541808"/>
                </a:lnTo>
                <a:lnTo>
                  <a:pt x="1535793" y="3539392"/>
                </a:lnTo>
                <a:lnTo>
                  <a:pt x="508000" y="3539392"/>
                </a:lnTo>
                <a:lnTo>
                  <a:pt x="508000" y="3542400"/>
                </a:lnTo>
                <a:lnTo>
                  <a:pt x="0" y="35424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1" name="标题 1"/>
          <p:cNvSpPr txBox="1"/>
          <p:nvPr/>
        </p:nvSpPr>
        <p:spPr>
          <a:xfrm>
            <a:off x="0" y="4280535"/>
            <a:ext cx="9144635" cy="1902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Food matters</a:t>
            </a:r>
          </a:p>
          <a:p>
            <a:pPr algn="ctr"/>
            <a:r>
              <a:rPr lang="en-US" altLang="zh-C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and usage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5295305" y="6114752"/>
            <a:ext cx="3453159" cy="48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龙薇</a:t>
            </a: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       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株洲市第二中学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92" y="1892865"/>
            <a:ext cx="4703445" cy="521970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</a:ln>
        </p:spPr>
        <p:txBody>
          <a:bodyPr wrap="square" anchor="t">
            <a:spAutoFit/>
          </a:bodyPr>
          <a:lstStyle/>
          <a:p>
            <a:pPr indent="558800"/>
            <a:r>
              <a:rPr lang="en-US" sz="2800" dirty="0" smtClean="0">
                <a:latin typeface="Times New Roman" panose="02020603050405020304" pitchFamily="18" charset="0"/>
                <a:sym typeface="+mn-ea"/>
              </a:rPr>
              <a:t>Working out the rule</a:t>
            </a:r>
            <a:endParaRPr lang="en-US" altLang="en-US" sz="2800" dirty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568" y="1892865"/>
            <a:ext cx="8280920" cy="2677656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12065" indent="-12065" algn="l">
              <a:lnSpc>
                <a:spcPct val="150000"/>
              </a:lnSpc>
            </a:pP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12065" indent="-12065" algn="l">
              <a:lnSpc>
                <a:spcPct val="15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he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to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-infinitive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can also be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used as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predicative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It usually comes after the verb </a:t>
            </a:r>
            <a:r>
              <a:rPr lang="en-US" altLang="en-US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	 	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558800" algn="l">
              <a:lnSpc>
                <a:spcPct val="150000"/>
              </a:lnSpc>
            </a:pP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89697" y="3245314"/>
            <a:ext cx="110799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558800"/>
            <a:r>
              <a:rPr lang="en-US" altLang="en-US" sz="2800" b="1" dirty="0" smtClean="0">
                <a:solidFill>
                  <a:srgbClr val="0176BE"/>
                </a:solidFill>
                <a:latin typeface="Times New Roman" panose="02020603050405020304" pitchFamily="18" charset="0"/>
              </a:rPr>
              <a:t>be</a:t>
            </a:r>
            <a:endParaRPr lang="en-US" altLang="en-US" sz="2800" b="1" dirty="0">
              <a:solidFill>
                <a:srgbClr val="0176B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0427" y="725805"/>
            <a:ext cx="509524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None/>
            </a:pPr>
            <a:r>
              <a:rPr lang="en-US" altLang="zh-CN" sz="2800" b="1" i="1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To</a:t>
            </a:r>
            <a:r>
              <a:rPr lang="en-US" altLang="zh-CN" sz="2800" b="1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-infinitives as </a:t>
            </a:r>
            <a:r>
              <a:rPr lang="en-US" altLang="zh-CN" sz="2800" b="1" dirty="0" err="1" smtClean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predicatives</a:t>
            </a:r>
            <a:endParaRPr lang="en-US" altLang="zh-CN" sz="2800" b="1" dirty="0">
              <a:solidFill>
                <a:schemeClr val="accent1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612576" y="-115020"/>
            <a:ext cx="5904656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558800" algn="l"/>
            <a:r>
              <a:rPr lang="en-US" sz="3200" b="1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Exploring the rules </a:t>
            </a:r>
            <a:endParaRPr lang="en-US" altLang="en-US" sz="3200" b="1" dirty="0">
              <a:solidFill>
                <a:schemeClr val="accent1"/>
              </a:solidFill>
              <a:cs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5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339752" y="1247507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483768" y="-99392"/>
            <a:ext cx="4032448" cy="64833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chemeClr val="tx1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Practice</a:t>
            </a:r>
          </a:p>
        </p:txBody>
      </p:sp>
      <p:sp>
        <p:nvSpPr>
          <p:cNvPr id="2" name="矩形 1"/>
          <p:cNvSpPr/>
          <p:nvPr/>
        </p:nvSpPr>
        <p:spPr>
          <a:xfrm>
            <a:off x="225098" y="1052736"/>
            <a:ext cx="892899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kern="100" dirty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被邀请到你家做客真的是太荣幸了。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It is 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great </a:t>
            </a:r>
            <a:r>
              <a:rPr lang="en-US" altLang="zh-CN" sz="3200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honour</a:t>
            </a: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u="sng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your family.</a:t>
            </a:r>
            <a:endParaRPr lang="zh-CN" altLang="zh-CN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kern="100" dirty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在家做饭准备环节需要花很长时间。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It takes a long time </a:t>
            </a:r>
            <a:r>
              <a:rPr lang="en-US" altLang="zh-CN" sz="3200" u="sng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u="sng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3200" u="sng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home-cooked </a:t>
            </a: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meals.</a:t>
            </a:r>
            <a:r>
              <a:rPr lang="en-US" altLang="zh-CN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79912" y="192852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 be invited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30056" y="3429623"/>
            <a:ext cx="2607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3200" kern="1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 </a:t>
            </a:r>
            <a:r>
              <a:rPr lang="en-US" altLang="zh-CN" sz="3200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prepare for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7564" y="493072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+ n.(a pity, a shame, an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…) to do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9450" y="559510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takes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time/money… to do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483768" y="-99392"/>
            <a:ext cx="4032448" cy="64833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chemeClr val="tx1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Practice</a:t>
            </a:r>
          </a:p>
        </p:txBody>
      </p:sp>
      <p:sp>
        <p:nvSpPr>
          <p:cNvPr id="2" name="矩形 1"/>
          <p:cNvSpPr/>
          <p:nvPr/>
        </p:nvSpPr>
        <p:spPr>
          <a:xfrm>
            <a:off x="297283" y="1052736"/>
            <a:ext cx="83071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kern="100" dirty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你为我们</a:t>
            </a:r>
            <a:r>
              <a:rPr lang="zh-CN" altLang="zh-CN" sz="3200" kern="100" dirty="0" smtClean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做</a:t>
            </a:r>
            <a:r>
              <a:rPr lang="zh-CN" altLang="en-US" sz="3200" kern="100" dirty="0" smtClean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了</a:t>
            </a:r>
            <a:r>
              <a:rPr lang="zh-CN" altLang="zh-CN" sz="3200" kern="100" dirty="0" smtClean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这么多</a:t>
            </a:r>
            <a:r>
              <a:rPr lang="zh-CN" altLang="zh-CN" sz="3200" kern="100" dirty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美味的菜真的是太好了。</a:t>
            </a:r>
          </a:p>
          <a:p>
            <a:pPr indent="20002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 is nice 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____ </a:t>
            </a: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you 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_______ so </a:t>
            </a: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many tasty dishes for us.</a:t>
            </a:r>
            <a:endParaRPr lang="zh-CN" altLang="zh-CN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kern="100" dirty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在当今社会，我们学会做</a:t>
            </a:r>
            <a:r>
              <a:rPr lang="zh-CN" altLang="en-US" sz="3200" kern="100" dirty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饭</a:t>
            </a:r>
            <a:r>
              <a:rPr lang="zh-CN" altLang="zh-CN" sz="3200" kern="100" dirty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还是很有用的。</a:t>
            </a:r>
          </a:p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It is useful 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_____ us </a:t>
            </a:r>
            <a:r>
              <a:rPr lang="en-US" altLang="zh-CN" sz="3200" u="sng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  <a:endParaRPr lang="zh-CN" altLang="zh-CN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39952" y="3514549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 learn how to cook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83768" y="353301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83768" y="169213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of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976" y="1673000"/>
            <a:ext cx="176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3200" kern="1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 make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7564" y="493072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+ adj.+ for/of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483768" y="-99392"/>
            <a:ext cx="4032448" cy="64833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chemeClr val="tx1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Practice</a:t>
            </a:r>
          </a:p>
        </p:txBody>
      </p:sp>
      <p:sp>
        <p:nvSpPr>
          <p:cNvPr id="6" name="矩形 5"/>
          <p:cNvSpPr/>
          <p:nvPr/>
        </p:nvSpPr>
        <p:spPr>
          <a:xfrm>
            <a:off x="210722" y="1281583"/>
            <a:ext cx="88209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kern="100" dirty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然而，烹饪对于我来说还有点挑战性。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However, cooking seems </a:t>
            </a:r>
            <a:r>
              <a:rPr lang="en-US" altLang="zh-CN" sz="3200" u="sng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challenging </a:t>
            </a: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 me. </a:t>
            </a:r>
            <a:endParaRPr lang="zh-CN" altLang="zh-CN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kern="100" dirty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是否我能学会做几个菜，以后见分晓。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It remains </a:t>
            </a:r>
            <a:r>
              <a:rPr lang="en-US" altLang="zh-CN" sz="3200" u="sng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if </a:t>
            </a: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 can cook a couple of dishes. </a:t>
            </a:r>
            <a:endParaRPr lang="zh-CN" altLang="zh-CN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69814" y="2132856"/>
            <a:ext cx="123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3200" kern="1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 be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68984" y="42930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3200" kern="1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 be seen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12576" y="-115020"/>
            <a:ext cx="5904656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558800" algn="l"/>
            <a:r>
              <a:rPr lang="en-US" altLang="zh-CN" sz="3200" b="1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Apply</a:t>
            </a:r>
            <a:r>
              <a:rPr lang="en-US" sz="3200" b="1" dirty="0" smtClean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ing </a:t>
            </a:r>
            <a:r>
              <a:rPr lang="en-US" sz="3200" b="1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the rules </a:t>
            </a:r>
            <a:endParaRPr lang="en-US" altLang="en-US" sz="3200" b="1" dirty="0">
              <a:solidFill>
                <a:schemeClr val="accent1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504" y="620688"/>
            <a:ext cx="8698230" cy="460375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1" indent="6985"/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Rewrite the following sentences, using 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to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-infinitive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400" b="1" i="1" dirty="0" smtClean="0">
                <a:latin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5" name="Picture 1" descr="C:\Users\User\AppData\Roaming\Tencent\Users\503182750\QQ\WinTemp\RichOle\ZC2`0G5NB_O90~{VJYR0W{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12776"/>
            <a:ext cx="8928993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96552" y="177367"/>
            <a:ext cx="5904656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558800" algn="l"/>
            <a:r>
              <a:rPr lang="en-US" altLang="zh-CN" sz="3200" b="1" dirty="0" smtClean="0">
                <a:solidFill>
                  <a:schemeClr val="accent4"/>
                </a:solidFill>
                <a:cs typeface="Arial" panose="020B0604020202020204" pitchFamily="34" charset="0"/>
                <a:sym typeface="+mn-ea"/>
              </a:rPr>
              <a:t>Answer</a:t>
            </a:r>
            <a:endParaRPr lang="en-US" altLang="en-US" sz="3200" b="1" dirty="0">
              <a:solidFill>
                <a:schemeClr val="accent4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22" y="908720"/>
            <a:ext cx="9744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The next dish 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prepared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cook is Kung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Pao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Chicken.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44" y="2036440"/>
            <a:ext cx="9744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prepare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home-cooked meals is easy and enjoyable./</a:t>
            </a: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It is easy and enjoyable to prepare home-cooked meals.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3117774"/>
            <a:ext cx="9744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Her dream is </a:t>
            </a:r>
            <a:r>
              <a:rPr lang="en-US" altLang="zh-C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open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restaurant some day.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3861048"/>
            <a:ext cx="9744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We will put the potatoes in the pot first (in order)  </a:t>
            </a:r>
            <a:r>
              <a:rPr lang="en-US" altLang="zh-C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cook </a:t>
            </a:r>
          </a:p>
          <a:p>
            <a:r>
              <a:rPr lang="en-US" altLang="zh-CN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them quickly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10" y="5013176"/>
            <a:ext cx="9744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I consider the Soup of the Day </a:t>
            </a:r>
            <a:r>
              <a:rPr lang="en-US" altLang="zh-C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option on the</a:t>
            </a: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menu.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AppData\Roaming\Tencent\Users\503182750\QQ\WinTemp\RichOle\_PS(}]6ITK~T2~54ZG9$LU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" y="1365648"/>
            <a:ext cx="9107422" cy="508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0270" y="560669"/>
            <a:ext cx="10153128" cy="83099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1" indent="6985"/>
            <a:r>
              <a:rPr lang="en-US" altLang="zh-CN" sz="2400" b="1" i="1" dirty="0" smtClean="0">
                <a:latin typeface="Times New Roman" panose="02020603050405020304" pitchFamily="18" charset="0"/>
              </a:rPr>
              <a:t>Complete the</a:t>
            </a:r>
            <a:r>
              <a:rPr lang="zh-CN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smtClean="0">
                <a:latin typeface="Times New Roman" panose="02020603050405020304" pitchFamily="18" charset="0"/>
              </a:rPr>
              <a:t>article with the correct forms of the verbs in the </a:t>
            </a:r>
          </a:p>
          <a:p>
            <a:pPr lvl="1" indent="6985"/>
            <a:r>
              <a:rPr lang="en-US" altLang="zh-CN" sz="2400" b="1" i="1" dirty="0" smtClean="0">
                <a:latin typeface="Times New Roman" panose="02020603050405020304" pitchFamily="18" charset="0"/>
              </a:rPr>
              <a:t>brackets</a:t>
            </a:r>
            <a:r>
              <a:rPr lang="en-US" altLang="en-US" sz="2400" b="1" i="1" dirty="0" smtClean="0">
                <a:latin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66274" y="1772816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Located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06834" y="2922688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to turn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40579" y="367912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to sit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19872" y="4416235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painted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58162" y="4755998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ranging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4208" y="5151479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to invite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3043" y="587727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be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03146" y="2478213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zh-CN" dirty="0"/>
              <a:t>to see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-612576" y="-115020"/>
            <a:ext cx="5904656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558800" algn="l"/>
            <a:r>
              <a:rPr lang="en-US" altLang="zh-CN" sz="3200" b="1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Apply</a:t>
            </a:r>
            <a:r>
              <a:rPr lang="en-US" sz="3200" b="1" dirty="0" smtClean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ing </a:t>
            </a:r>
            <a:r>
              <a:rPr lang="en-US" sz="3200" b="1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the rules </a:t>
            </a:r>
            <a:endParaRPr lang="en-US" altLang="en-US" sz="3200" b="1" dirty="0">
              <a:solidFill>
                <a:schemeClr val="accent1"/>
              </a:solidFill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17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12576" y="-115020"/>
            <a:ext cx="5904656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558800" algn="l"/>
            <a:r>
              <a:rPr lang="en-US" altLang="zh-CN" sz="3200" b="1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Apply</a:t>
            </a:r>
            <a:r>
              <a:rPr lang="en-US" sz="3200" b="1" dirty="0" smtClean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ing </a:t>
            </a:r>
            <a:r>
              <a:rPr lang="en-US" sz="3200" b="1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the rules </a:t>
            </a:r>
            <a:endParaRPr lang="en-US" altLang="en-US" sz="3200" b="1" dirty="0">
              <a:solidFill>
                <a:schemeClr val="accent1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270" y="560669"/>
            <a:ext cx="9006226" cy="1569660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Imagine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friend has taken you out to dinner at S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uffet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thank-you note to your friend, offering to return the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inviting him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her to your home for dinner next weekend. 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-infinitives. Use the expressions below to help you.</a:t>
            </a:r>
            <a:endParaRPr lang="zh-CN" altLang="zh-C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520" y="2852936"/>
            <a:ext cx="2376264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</a:rPr>
              <a:t>Expression</a:t>
            </a:r>
            <a:r>
              <a:rPr lang="en-US" altLang="zh-CN" sz="2800" b="1" dirty="0">
                <a:solidFill>
                  <a:schemeClr val="accent1"/>
                </a:solidFill>
              </a:rPr>
              <a:t>s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043424"/>
              </p:ext>
            </p:extLst>
          </p:nvPr>
        </p:nvGraphicFramePr>
        <p:xfrm>
          <a:off x="683568" y="3645024"/>
          <a:ext cx="8208912" cy="2263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747767901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2385469984"/>
                    </a:ext>
                  </a:extLst>
                </a:gridCol>
              </a:tblGrid>
              <a:tr h="678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writing to …                                                    </a:t>
                      </a:r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have always wanted</a:t>
                      </a:r>
                      <a:r>
                        <a:rPr lang="en-US" altLang="zh-CN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…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4038"/>
                  </a:ext>
                </a:extLst>
              </a:tr>
              <a:tr h="678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was so kind of you to …</a:t>
                      </a:r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would like/love to …</a:t>
                      </a:r>
                      <a:endParaRPr lang="zh-CN" alt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896743"/>
                  </a:ext>
                </a:extLst>
              </a:tr>
              <a:tr h="67861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5081143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88019" y="537321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wonderful to …           My plan is to …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直接连接符 28676"/>
          <p:cNvSpPr>
            <a:spLocks noChangeShapeType="1"/>
          </p:cNvSpPr>
          <p:nvPr/>
        </p:nvSpPr>
        <p:spPr bwMode="auto">
          <a:xfrm flipH="1">
            <a:off x="2805113" y="4736306"/>
            <a:ext cx="656035" cy="534591"/>
          </a:xfrm>
          <a:prstGeom prst="line">
            <a:avLst/>
          </a:prstGeom>
          <a:noFill/>
          <a:ln w="9525">
            <a:solidFill>
              <a:srgbClr val="F8F8F8">
                <a:alpha val="10196"/>
              </a:srgb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67" name="直接连接符 28677"/>
          <p:cNvSpPr>
            <a:spLocks noChangeShapeType="1"/>
          </p:cNvSpPr>
          <p:nvPr/>
        </p:nvSpPr>
        <p:spPr bwMode="auto">
          <a:xfrm>
            <a:off x="5620941" y="4748213"/>
            <a:ext cx="656034" cy="534591"/>
          </a:xfrm>
          <a:prstGeom prst="line">
            <a:avLst/>
          </a:prstGeom>
          <a:noFill/>
          <a:ln w="9525">
            <a:solidFill>
              <a:srgbClr val="F8F8F8">
                <a:alpha val="10196"/>
              </a:srgb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68" name="直接连接符 28678"/>
          <p:cNvSpPr>
            <a:spLocks noChangeShapeType="1"/>
          </p:cNvSpPr>
          <p:nvPr/>
        </p:nvSpPr>
        <p:spPr bwMode="auto">
          <a:xfrm flipH="1">
            <a:off x="1643063" y="4477942"/>
            <a:ext cx="857250" cy="248840"/>
          </a:xfrm>
          <a:prstGeom prst="line">
            <a:avLst/>
          </a:prstGeom>
          <a:noFill/>
          <a:ln w="9525">
            <a:solidFill>
              <a:srgbClr val="F8F8F8">
                <a:alpha val="10196"/>
              </a:srgb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69" name="直接连接符 28679"/>
          <p:cNvSpPr>
            <a:spLocks noChangeShapeType="1"/>
          </p:cNvSpPr>
          <p:nvPr/>
        </p:nvSpPr>
        <p:spPr bwMode="auto">
          <a:xfrm>
            <a:off x="6665119" y="4474369"/>
            <a:ext cx="827485" cy="248841"/>
          </a:xfrm>
          <a:prstGeom prst="line">
            <a:avLst/>
          </a:prstGeom>
          <a:noFill/>
          <a:ln w="9525">
            <a:solidFill>
              <a:srgbClr val="F8F8F8">
                <a:alpha val="10196"/>
              </a:srgb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0" name="直接连接符 28681"/>
          <p:cNvSpPr>
            <a:spLocks noChangeShapeType="1"/>
          </p:cNvSpPr>
          <p:nvPr/>
        </p:nvSpPr>
        <p:spPr bwMode="auto">
          <a:xfrm flipH="1">
            <a:off x="2813447" y="3244454"/>
            <a:ext cx="656034" cy="534590"/>
          </a:xfrm>
          <a:prstGeom prst="line">
            <a:avLst/>
          </a:prstGeom>
          <a:noFill/>
          <a:ln w="9525">
            <a:solidFill>
              <a:srgbClr val="F8F8F8">
                <a:alpha val="39999"/>
              </a:srgb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1" name="直接连接符 28682"/>
          <p:cNvSpPr>
            <a:spLocks noChangeShapeType="1"/>
          </p:cNvSpPr>
          <p:nvPr/>
        </p:nvSpPr>
        <p:spPr bwMode="auto">
          <a:xfrm>
            <a:off x="5629275" y="3256360"/>
            <a:ext cx="656035" cy="534590"/>
          </a:xfrm>
          <a:prstGeom prst="line">
            <a:avLst/>
          </a:prstGeom>
          <a:noFill/>
          <a:ln w="9525">
            <a:solidFill>
              <a:srgbClr val="F8F8F8">
                <a:alpha val="39999"/>
              </a:srgb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2" name="直接连接符 28683"/>
          <p:cNvSpPr>
            <a:spLocks noChangeShapeType="1"/>
          </p:cNvSpPr>
          <p:nvPr/>
        </p:nvSpPr>
        <p:spPr bwMode="auto">
          <a:xfrm>
            <a:off x="4574381" y="3393281"/>
            <a:ext cx="0" cy="619125"/>
          </a:xfrm>
          <a:prstGeom prst="line">
            <a:avLst/>
          </a:prstGeom>
          <a:noFill/>
          <a:ln w="9525">
            <a:solidFill>
              <a:srgbClr val="F8F8F8">
                <a:alpha val="30196"/>
              </a:srgb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3" name="任意多边形 28684"/>
          <p:cNvSpPr/>
          <p:nvPr/>
        </p:nvSpPr>
        <p:spPr bwMode="auto">
          <a:xfrm>
            <a:off x="1657350" y="3248025"/>
            <a:ext cx="5807869" cy="777479"/>
          </a:xfrm>
          <a:custGeom>
            <a:avLst/>
            <a:gdLst>
              <a:gd name="T0" fmla="*/ 0 w 4878"/>
              <a:gd name="T1" fmla="*/ 0 h 653"/>
              <a:gd name="T2" fmla="*/ 4878 w 4878"/>
              <a:gd name="T3" fmla="*/ 653 h 653"/>
            </a:gdLst>
            <a:ahLst/>
            <a:cxnLst>
              <a:cxn ang="0">
                <a:pos x="0" y="0"/>
              </a:cxn>
              <a:cxn ang="0">
                <a:pos x="2443" y="649"/>
              </a:cxn>
              <a:cxn ang="0">
                <a:pos x="4878" y="17"/>
              </a:cxn>
            </a:cxnLst>
            <a:rect l="T0" t="T1" r="T2" b="T3"/>
            <a:pathLst>
              <a:path w="4878" h="653">
                <a:moveTo>
                  <a:pt x="0" y="0"/>
                </a:moveTo>
                <a:cubicBezTo>
                  <a:pt x="522" y="422"/>
                  <a:pt x="1577" y="653"/>
                  <a:pt x="2443" y="649"/>
                </a:cubicBezTo>
                <a:cubicBezTo>
                  <a:pt x="3387" y="645"/>
                  <a:pt x="4229" y="447"/>
                  <a:pt x="4878" y="17"/>
                </a:cubicBezTo>
              </a:path>
            </a:pathLst>
          </a:custGeom>
          <a:noFill/>
          <a:ln w="28575" cap="flat" cmpd="sng">
            <a:solidFill>
              <a:srgbClr val="FFFFFF">
                <a:alpha val="79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rot="21263430">
            <a:off x="110482" y="1992331"/>
            <a:ext cx="9001000" cy="1827193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xtLst/>
        </p:spPr>
        <p:txBody>
          <a:bodyPr wrap="square" anchor="t">
            <a:spAutoFit/>
          </a:bodyPr>
          <a:lstStyle/>
          <a:p>
            <a:pPr indent="558800" algn="l"/>
            <a:r>
              <a:rPr lang="en-US" altLang="zh-CN" sz="7200" b="1" dirty="0" smtClean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Presenting</a:t>
            </a:r>
            <a:endParaRPr lang="en-US" altLang="en-US" sz="7200" b="1" dirty="0">
              <a:solidFill>
                <a:schemeClr val="accent1"/>
              </a:solidFill>
              <a:cs typeface="Arial" panose="020B0604020202020204" pitchFamily="34" charset="0"/>
              <a:sym typeface="+mn-ea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8" y="5003601"/>
            <a:ext cx="8810625" cy="112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0" y="116632"/>
            <a:ext cx="8810625" cy="112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501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同侧圆角矩形 11"/>
          <p:cNvSpPr/>
          <p:nvPr/>
        </p:nvSpPr>
        <p:spPr>
          <a:xfrm>
            <a:off x="413067" y="2703586"/>
            <a:ext cx="8317865" cy="2219325"/>
          </a:xfrm>
          <a:prstGeom prst="round2SameRect">
            <a:avLst/>
          </a:prstGeom>
          <a:noFill/>
          <a:ln w="19050" cmpd="dbl">
            <a:solidFill>
              <a:srgbClr val="FCA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899592" y="3284984"/>
            <a:ext cx="8032115" cy="695325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lang="en-US" altLang="zh-CN" sz="2800" dirty="0" smtClean="0">
                <a:latin typeface="+mj-lt"/>
                <a:ea typeface="Meiryo" panose="020B0604030504040204" pitchFamily="34" charset="-128"/>
                <a:cs typeface="Cambria" panose="02040503050406030204" pitchFamily="18" charset="0"/>
              </a:rPr>
              <a:t>Polish your writing after class.</a:t>
            </a:r>
          </a:p>
        </p:txBody>
      </p:sp>
      <p:sp>
        <p:nvSpPr>
          <p:cNvPr id="7" name="矩形 6"/>
          <p:cNvSpPr/>
          <p:nvPr/>
        </p:nvSpPr>
        <p:spPr>
          <a:xfrm>
            <a:off x="1295636" y="553570"/>
            <a:ext cx="6552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9868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3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"/>
          <p:cNvSpPr txBox="1"/>
          <p:nvPr/>
        </p:nvSpPr>
        <p:spPr>
          <a:xfrm>
            <a:off x="7092280" y="817548"/>
            <a:ext cx="1099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</a:rPr>
              <a:t>龙薇</a:t>
            </a:r>
            <a:endParaRPr lang="zh-CN" altLang="zh-CN" sz="2800" dirty="0">
              <a:latin typeface="宋体" panose="02010600030101010101" pitchFamily="2" charset="-122"/>
            </a:endParaRPr>
          </a:p>
        </p:txBody>
      </p:sp>
      <p:sp>
        <p:nvSpPr>
          <p:cNvPr id="89" name="矩形 15"/>
          <p:cNvSpPr/>
          <p:nvPr/>
        </p:nvSpPr>
        <p:spPr>
          <a:xfrm>
            <a:off x="3692164" y="2780928"/>
            <a:ext cx="5240337" cy="240065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6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中学一级教师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6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株洲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市英语创新课堂一等奖</a:t>
            </a:r>
            <a:endParaRPr lang="en-US" altLang="zh-CN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6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株洲市一师一优课一等奖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2" y="1628800"/>
            <a:ext cx="2992755" cy="4489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12" y="-59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873">
            <a:off x="4988788" y="608218"/>
            <a:ext cx="3060941" cy="2295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698">
            <a:off x="1000162" y="504895"/>
            <a:ext cx="3376015" cy="2434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400">
            <a:off x="822079" y="3685468"/>
            <a:ext cx="3376015" cy="2325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E:\工作\高中必修一 必修二 必修三 选必一教材\选择性必修1\选择性必修第一册教材高清图片 57张\M4U1 15张\VCG2111336014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503">
            <a:off x="4709204" y="3718753"/>
            <a:ext cx="3385601" cy="225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943" y="58721"/>
            <a:ext cx="8784976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As a real foodie, I enjoy all kinds of foods. My dream is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restaurants and taste various foods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Yesterday I invited some friends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great new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restaurant for dinner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We arrived at the restaurant, only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huge line of people waiting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restaurant.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Nothing can stop our determination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try. We decided to wait outside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After an hour of waiting, we were invited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restaurant and take the order.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dishes are extremely delicious. It is worthwhile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a long wait.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600" dirty="0"/>
          </a:p>
          <a:p>
            <a:endParaRPr lang="zh-CN" altLang="en-US" sz="3600" dirty="0"/>
          </a:p>
          <a:p>
            <a:endParaRPr lang="zh-CN" altLang="en-US" sz="3600" dirty="0"/>
          </a:p>
          <a:p>
            <a:endParaRPr lang="zh-CN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3" y="5229200"/>
            <a:ext cx="8810625" cy="112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612576" y="-115020"/>
            <a:ext cx="5904656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558800" algn="l"/>
            <a:r>
              <a:rPr lang="en-US" sz="3200" b="1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Exploring the rules </a:t>
            </a:r>
            <a:endParaRPr lang="en-US" altLang="en-US" sz="3200" b="1" dirty="0">
              <a:solidFill>
                <a:schemeClr val="accent1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1610" y="764704"/>
            <a:ext cx="8736965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 smtClean="0">
                <a:latin typeface="Times New Roman" panose="02020603050405020304" pitchFamily="18" charset="0"/>
              </a:rPr>
              <a:t>Below is a blog entry about eating out and eating at home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Find the sentences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that use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to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-infinitives as </a:t>
            </a:r>
            <a:r>
              <a:rPr lang="en-US" sz="2400" b="1" i="1" dirty="0" smtClean="0">
                <a:latin typeface="Times New Roman" panose="02020603050405020304" pitchFamily="18" charset="0"/>
              </a:rPr>
              <a:t>subject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endParaRPr lang="en-US" altLang="en-US" sz="2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7" y="1652275"/>
            <a:ext cx="7753330" cy="485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1333688"/>
              </p:ext>
            </p:extLst>
          </p:nvPr>
        </p:nvGraphicFramePr>
        <p:xfrm>
          <a:off x="395536" y="1268760"/>
          <a:ext cx="8352928" cy="34321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768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i="1" dirty="0"/>
                        <a:t>To</a:t>
                      </a:r>
                      <a:r>
                        <a:rPr lang="en-US" altLang="zh-CN" sz="2800" dirty="0"/>
                        <a:t>-infinitives as </a:t>
                      </a:r>
                      <a:r>
                        <a:rPr lang="en-US" altLang="zh-CN" sz="2800" dirty="0" smtClean="0"/>
                        <a:t>subjects</a:t>
                      </a:r>
                      <a:endParaRPr lang="en-US" altLang="zh-CN" sz="2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34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eat out was also a social</a:t>
                      </a:r>
                      <a:r>
                        <a:rPr lang="en-US" altLang="zh-CN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activity, 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195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95536" y="3356992"/>
            <a:ext cx="8307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zh-CN" sz="2800" dirty="0" smtClean="0"/>
              <a:t>,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was not that difficult to make a simple and tasty dish.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612576" y="-115020"/>
            <a:ext cx="5904656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558800" algn="l"/>
            <a:r>
              <a:rPr lang="en-US" sz="3200" b="1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Exploring the rules </a:t>
            </a:r>
            <a:endParaRPr lang="en-US" altLang="en-US" sz="3200" b="1" dirty="0">
              <a:solidFill>
                <a:schemeClr val="accent1"/>
              </a:solidFill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053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92" y="1892865"/>
            <a:ext cx="4703445" cy="521970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</a:ln>
        </p:spPr>
        <p:txBody>
          <a:bodyPr wrap="square" anchor="t">
            <a:spAutoFit/>
          </a:bodyPr>
          <a:lstStyle/>
          <a:p>
            <a:pPr indent="558800"/>
            <a:r>
              <a:rPr lang="en-US" sz="2800" dirty="0" smtClean="0">
                <a:latin typeface="Times New Roman" panose="02020603050405020304" pitchFamily="18" charset="0"/>
                <a:sym typeface="+mn-ea"/>
              </a:rPr>
              <a:t>Working out the rule</a:t>
            </a:r>
            <a:endParaRPr lang="en-US" altLang="en-US" sz="2800" dirty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568" y="1892865"/>
            <a:ext cx="8280920" cy="332398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12065" indent="-12065" algn="l">
              <a:lnSpc>
                <a:spcPct val="150000"/>
              </a:lnSpc>
            </a:pPr>
            <a:endParaRPr lang="en-US" altLang="en-US" sz="28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2065" indent="-12065" algn="l"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When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the</a:t>
            </a:r>
            <a:r>
              <a:rPr lang="en-US" altLang="en-US" sz="2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to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-infinitive is used as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 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subject,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we usually use the preparatory subject </a:t>
            </a:r>
            <a:r>
              <a:rPr lang="en-US" altLang="en-US" sz="2800" u="sng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	 	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at the beginning of the sentence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558800" algn="l">
              <a:lnSpc>
                <a:spcPct val="150000"/>
              </a:lnSpc>
            </a:pP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17277" y="3292623"/>
            <a:ext cx="96853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558800"/>
            <a:r>
              <a:rPr lang="en-US" altLang="en-US" sz="2800" b="1" dirty="0" smtClean="0">
                <a:solidFill>
                  <a:srgbClr val="0176BE"/>
                </a:solidFill>
                <a:latin typeface="Times New Roman" panose="02020603050405020304" pitchFamily="18" charset="0"/>
              </a:rPr>
              <a:t>it</a:t>
            </a:r>
            <a:endParaRPr lang="en-US" altLang="en-US" sz="2800" b="1" dirty="0">
              <a:solidFill>
                <a:srgbClr val="0176B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0224" y="725805"/>
            <a:ext cx="445564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None/>
            </a:pPr>
            <a:r>
              <a:rPr lang="en-US" altLang="zh-CN" sz="2800" b="1" i="1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To</a:t>
            </a:r>
            <a:r>
              <a:rPr lang="en-US" altLang="zh-CN" sz="2800" b="1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-infinitives as </a:t>
            </a:r>
            <a:r>
              <a:rPr lang="en-US" altLang="zh-CN" sz="2800" b="1" dirty="0" smtClean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subjects</a:t>
            </a:r>
            <a:endParaRPr lang="en-US" altLang="zh-CN" sz="2800" b="1" dirty="0">
              <a:solidFill>
                <a:schemeClr val="accent1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612576" y="-115020"/>
            <a:ext cx="5904656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558800" algn="l"/>
            <a:r>
              <a:rPr lang="en-US" sz="3200" b="1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Exploring the rules </a:t>
            </a:r>
            <a:endParaRPr lang="en-US" altLang="en-US" sz="3200" b="1" dirty="0">
              <a:solidFill>
                <a:schemeClr val="accent1"/>
              </a:solidFill>
              <a:cs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07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612576" y="-115020"/>
            <a:ext cx="5904656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558800" algn="l"/>
            <a:r>
              <a:rPr lang="en-US" sz="3200" b="1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Exploring the rules </a:t>
            </a:r>
            <a:endParaRPr lang="en-US" altLang="en-US" sz="3200" b="1" dirty="0">
              <a:solidFill>
                <a:schemeClr val="accent1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1610" y="764704"/>
            <a:ext cx="8736965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 smtClean="0">
                <a:latin typeface="Times New Roman" panose="02020603050405020304" pitchFamily="18" charset="0"/>
              </a:rPr>
              <a:t>Below is a blog entry about eating out and eating at home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Find the sentences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that u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to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-infinitives as </a:t>
            </a:r>
            <a:r>
              <a:rPr lang="en-US" sz="2400" b="1" i="1" dirty="0" err="1" smtClean="0">
                <a:latin typeface="Times New Roman" panose="02020603050405020304" pitchFamily="18" charset="0"/>
              </a:rPr>
              <a:t>predicative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endParaRPr lang="en-US" altLang="en-US" sz="2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7" y="1652275"/>
            <a:ext cx="7753330" cy="485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6657137"/>
              </p:ext>
            </p:extLst>
          </p:nvPr>
        </p:nvGraphicFramePr>
        <p:xfrm>
          <a:off x="323850" y="1196752"/>
          <a:ext cx="8352928" cy="36242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564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i="1" dirty="0"/>
                        <a:t>To</a:t>
                      </a:r>
                      <a:r>
                        <a:rPr lang="en-US" altLang="zh-CN" sz="2800" dirty="0"/>
                        <a:t>-infinitives as </a:t>
                      </a:r>
                      <a:r>
                        <a:rPr lang="en-US" altLang="zh-CN" sz="2800" dirty="0" err="1" smtClean="0"/>
                        <a:t>predicatives</a:t>
                      </a:r>
                      <a:endParaRPr lang="en-US" altLang="zh-CN" sz="2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97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..., my first thought at mealtimes was to eat at a restaurant.</a:t>
                      </a:r>
                      <a:endParaRPr lang="en-US" altLang="zh-C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795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67544" y="414908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plan is to invite my friends over at the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weekend ...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612576" y="-115020"/>
            <a:ext cx="5904656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558800" algn="l"/>
            <a:r>
              <a:rPr lang="en-US" sz="3200" b="1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Exploring the rules </a:t>
            </a:r>
            <a:endParaRPr lang="en-US" altLang="en-US" sz="3200" b="1" dirty="0">
              <a:solidFill>
                <a:schemeClr val="accent1"/>
              </a:solidFill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989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8c9e8bd-ad91-4463-a04f-d7e641a4da44}"/>
  <p:tag name="TABLE_ENDDRAG_ORIGIN_RECT" val="557*353"/>
  <p:tag name="TABLE_ENDDRAG_RECT" val="34*35*557*3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40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8c9e8bd-ad91-4463-a04f-d7e641a4da44}"/>
  <p:tag name="TABLE_ENDDRAG_ORIGIN_RECT" val="557*353"/>
  <p:tag name="TABLE_ENDDRAG_RECT" val="34*35*557*3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4027"/>
</p:tagLst>
</file>

<file path=ppt/theme/theme1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 eaLnBrk="1" hangingPunct="1">
          <a:lnSpc>
            <a:spcPct val="100000"/>
          </a:lnSpc>
          <a:spcBef>
            <a:spcPct val="0"/>
          </a:spcBef>
          <a:buFont typeface="Arial" panose="020B0604020202020204" pitchFamily="34" charset="0"/>
          <a:buNone/>
          <a:defRPr sz="1800">
            <a:solidFill>
              <a:srgbClr val="FFFFFF"/>
            </a:solidFill>
            <a:latin typeface="宋体" panose="02010600030101010101" pitchFamily="2" charset="-122"/>
            <a:sym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744</Words>
  <Application>Microsoft Office PowerPoint</Application>
  <PresentationFormat>全屏显示(4:3)</PresentationFormat>
  <Paragraphs>111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等线</vt:lpstr>
      <vt:lpstr>华文楷体</vt:lpstr>
      <vt:lpstr>Wingdings 2</vt:lpstr>
      <vt:lpstr>Meiryo</vt:lpstr>
      <vt:lpstr>Comic Sans MS</vt:lpstr>
      <vt:lpstr>楷体</vt:lpstr>
      <vt:lpstr>Cambria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Chen Yifan</cp:lastModifiedBy>
  <cp:revision>583</cp:revision>
  <dcterms:created xsi:type="dcterms:W3CDTF">2014-10-10T12:32:00Z</dcterms:created>
  <dcterms:modified xsi:type="dcterms:W3CDTF">2021-04-14T08:25:47Z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