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</p:sldMasterIdLst>
  <p:notesMasterIdLst>
    <p:notesMasterId r:id="rId37"/>
  </p:notesMasterIdLst>
  <p:sldIdLst>
    <p:sldId id="449" r:id="rId4"/>
    <p:sldId id="500" r:id="rId5"/>
    <p:sldId id="501" r:id="rId6"/>
    <p:sldId id="451" r:id="rId7"/>
    <p:sldId id="456" r:id="rId8"/>
    <p:sldId id="453" r:id="rId9"/>
    <p:sldId id="452" r:id="rId10"/>
    <p:sldId id="430" r:id="rId11"/>
    <p:sldId id="390" r:id="rId12"/>
    <p:sldId id="290" r:id="rId13"/>
    <p:sldId id="297" r:id="rId14"/>
    <p:sldId id="388" r:id="rId15"/>
    <p:sldId id="487" r:id="rId16"/>
    <p:sldId id="488" r:id="rId17"/>
    <p:sldId id="489" r:id="rId18"/>
    <p:sldId id="490" r:id="rId19"/>
    <p:sldId id="461" r:id="rId20"/>
    <p:sldId id="459" r:id="rId21"/>
    <p:sldId id="462" r:id="rId22"/>
    <p:sldId id="463" r:id="rId23"/>
    <p:sldId id="491" r:id="rId24"/>
    <p:sldId id="492" r:id="rId25"/>
    <p:sldId id="495" r:id="rId26"/>
    <p:sldId id="496" r:id="rId27"/>
    <p:sldId id="497" r:id="rId28"/>
    <p:sldId id="498" r:id="rId29"/>
    <p:sldId id="356" r:id="rId30"/>
    <p:sldId id="493" r:id="rId31"/>
    <p:sldId id="303" r:id="rId32"/>
    <p:sldId id="464" r:id="rId33"/>
    <p:sldId id="355" r:id="rId34"/>
    <p:sldId id="311" r:id="rId35"/>
    <p:sldId id="305" r:id="rId3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9287"/>
    <a:srgbClr val="A67346"/>
    <a:srgbClr val="F9254D"/>
    <a:srgbClr val="3E8F84"/>
    <a:srgbClr val="51B3A0"/>
    <a:srgbClr val="63BB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-532" y="-89"/>
      </p:cViewPr>
      <p:guideLst>
        <p:guide orient="horz" pos="231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0" Type="http://schemas.openxmlformats.org/officeDocument/2006/relationships/tableStyles" Target="tableStyles.xml"/><Relationship Id="rId4" Type="http://schemas.openxmlformats.org/officeDocument/2006/relationships/slide" Target="slides/slide1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notesMaster" Target="notesMasters/notesMaster1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9AAC1-6BAE-4DCD-BE89-F44087C22D3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3B9DA6-1F8D-4F5D-B0A5-05E44FD064A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1"/>
          <p:cNvPicPr>
            <a:picLocks noChangeAspect="1"/>
          </p:cNvPicPr>
          <p:nvPr userDrawn="1"/>
        </p:nvPicPr>
        <p:blipFill>
          <a:blip r:embed="rId2"/>
          <a:srcRect b="2049"/>
          <a:stretch>
            <a:fillRect/>
          </a:stretch>
        </p:blipFill>
        <p:spPr>
          <a:xfrm>
            <a:off x="-19685" y="-4445"/>
            <a:ext cx="12217400" cy="68922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None/>
              <a:tabLst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8" Type="http://schemas.openxmlformats.org/officeDocument/2006/relationships/theme" Target="../theme/theme2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1.xml"/><Relationship Id="rId4" Type="http://schemas.openxmlformats.org/officeDocument/2006/relationships/tags" Target="../tags/tag63.xml"/><Relationship Id="rId3" Type="http://schemas.openxmlformats.org/officeDocument/2006/relationships/image" Target="../media/image3.png"/><Relationship Id="rId2" Type="http://schemas.openxmlformats.org/officeDocument/2006/relationships/slide" Target="slide9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3.png"/><Relationship Id="rId2" Type="http://schemas.openxmlformats.org/officeDocument/2006/relationships/image" Target="NULL" TargetMode="External"/><Relationship Id="rId1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NULL" TargetMode="External"/><Relationship Id="rId1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hemeOverride" Target="../theme/themeOverride1.xml"/><Relationship Id="rId1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GI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GI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GIF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tags" Target="../tags/tag6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4.GIF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2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49420"/>
            <a:ext cx="2399030" cy="260858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88900"/>
          </a:effectLst>
        </p:spPr>
      </p:pic>
      <p:sp>
        <p:nvSpPr>
          <p:cNvPr id="7" name="文本框 6"/>
          <p:cNvSpPr txBox="1"/>
          <p:nvPr/>
        </p:nvSpPr>
        <p:spPr>
          <a:xfrm>
            <a:off x="1140460" y="1021080"/>
            <a:ext cx="10249535" cy="2999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75000"/>
              </a:lnSpc>
            </a:pPr>
            <a:r>
              <a:rPr lang="zh-CN" altLang="en-US" sz="5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第 </a:t>
            </a:r>
            <a:r>
              <a:rPr lang="en-US" altLang="zh-CN" sz="5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 </a:t>
            </a:r>
            <a:r>
              <a:rPr lang="zh-CN" altLang="en-US" sz="5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节</a:t>
            </a:r>
            <a:endParaRPr lang="zh-CN" altLang="en-US" sz="54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ctr" fontAlgn="auto">
              <a:lnSpc>
                <a:spcPct val="175000"/>
              </a:lnSpc>
            </a:pPr>
            <a:r>
              <a:rPr lang="zh-CN" altLang="en-US" sz="5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蛋白质是生命活动的主要承担者</a:t>
            </a:r>
            <a:endParaRPr lang="zh-CN" altLang="en-US" sz="54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椭圆 61"/>
          <p:cNvSpPr/>
          <p:nvPr/>
        </p:nvSpPr>
        <p:spPr>
          <a:xfrm>
            <a:off x="982345" y="2566035"/>
            <a:ext cx="1449705" cy="12598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椭圆 62"/>
          <p:cNvSpPr/>
          <p:nvPr/>
        </p:nvSpPr>
        <p:spPr>
          <a:xfrm>
            <a:off x="3659391" y="2538577"/>
            <a:ext cx="1647275" cy="1259767"/>
          </a:xfrm>
          <a:prstGeom prst="ellipse">
            <a:avLst/>
          </a:prstGeom>
          <a:solidFill>
            <a:schemeClr val="bg1"/>
          </a:solidFill>
          <a:ln w="28575">
            <a:solidFill>
              <a:srgbClr val="3E8F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TextBox 63"/>
          <p:cNvSpPr txBox="1"/>
          <p:nvPr/>
        </p:nvSpPr>
        <p:spPr>
          <a:xfrm>
            <a:off x="862965" y="3798570"/>
            <a:ext cx="16167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3E8F84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800" dirty="0" smtClean="0">
                <a:solidFill>
                  <a:srgbClr val="3E8F84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 </a:t>
            </a:r>
            <a:r>
              <a:rPr lang="zh-CN" altLang="en-US" sz="3200" dirty="0" smtClean="0">
                <a:solidFill>
                  <a:schemeClr val="accent1">
                    <a:lumMod val="75000"/>
                  </a:schemeClr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氨基</a:t>
            </a:r>
            <a:endParaRPr lang="zh-CN" altLang="en-US" sz="3200" dirty="0" smtClean="0">
              <a:solidFill>
                <a:schemeClr val="accent1">
                  <a:lumMod val="75000"/>
                </a:schemeClr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754904" y="1872984"/>
            <a:ext cx="2376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3E8F84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800" dirty="0" smtClean="0">
                <a:solidFill>
                  <a:srgbClr val="3E8F84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 </a:t>
            </a:r>
            <a:r>
              <a:rPr lang="zh-CN" altLang="en-US" sz="3200" dirty="0" smtClean="0">
                <a:solidFill>
                  <a:srgbClr val="3E8F84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羧基</a:t>
            </a:r>
            <a:endParaRPr lang="zh-CN" altLang="en-US" sz="3200" dirty="0">
              <a:solidFill>
                <a:srgbClr val="3E8F84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60" name="椭圆 59"/>
          <p:cNvSpPr/>
          <p:nvPr/>
        </p:nvSpPr>
        <p:spPr>
          <a:xfrm>
            <a:off x="6130925" y="1927225"/>
            <a:ext cx="2072005" cy="185483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椭圆 60"/>
          <p:cNvSpPr/>
          <p:nvPr/>
        </p:nvSpPr>
        <p:spPr>
          <a:xfrm>
            <a:off x="9087302" y="1622365"/>
            <a:ext cx="2533125" cy="2519530"/>
          </a:xfrm>
          <a:prstGeom prst="ellipse">
            <a:avLst/>
          </a:prstGeom>
          <a:solidFill>
            <a:schemeClr val="bg1"/>
          </a:solidFill>
          <a:ln w="28575">
            <a:solidFill>
              <a:srgbClr val="3E8F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8441055" y="2844165"/>
            <a:ext cx="5308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C</a:t>
            </a:r>
            <a:endParaRPr lang="en-US" altLang="zh-CN" sz="3600" dirty="0"/>
          </a:p>
        </p:txBody>
      </p:sp>
      <p:sp>
        <p:nvSpPr>
          <p:cNvPr id="6" name="文本框 5"/>
          <p:cNvSpPr txBox="1"/>
          <p:nvPr/>
        </p:nvSpPr>
        <p:spPr>
          <a:xfrm>
            <a:off x="8441055" y="2057400"/>
            <a:ext cx="6102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H</a:t>
            </a:r>
            <a:endParaRPr lang="en-US" altLang="zh-CN" sz="3600" dirty="0"/>
          </a:p>
        </p:txBody>
      </p:sp>
      <p:sp>
        <p:nvSpPr>
          <p:cNvPr id="7" name="文本框 6"/>
          <p:cNvSpPr txBox="1"/>
          <p:nvPr/>
        </p:nvSpPr>
        <p:spPr>
          <a:xfrm>
            <a:off x="8512251" y="3849348"/>
            <a:ext cx="6915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R</a:t>
            </a:r>
            <a:endParaRPr lang="en-US" altLang="zh-CN" sz="3600" dirty="0"/>
          </a:p>
        </p:txBody>
      </p:sp>
      <p:sp>
        <p:nvSpPr>
          <p:cNvPr id="8" name="文本框 7"/>
          <p:cNvSpPr txBox="1"/>
          <p:nvPr/>
        </p:nvSpPr>
        <p:spPr>
          <a:xfrm>
            <a:off x="6358331" y="2853872"/>
            <a:ext cx="20828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H</a:t>
            </a:r>
            <a:r>
              <a:rPr lang="en-US" altLang="zh-CN" sz="2800" dirty="0" smtClean="0"/>
              <a:t>        </a:t>
            </a:r>
            <a:r>
              <a:rPr lang="en-US" altLang="zh-CN" sz="3600" dirty="0" smtClean="0"/>
              <a:t>N</a:t>
            </a:r>
            <a:r>
              <a:rPr lang="en-US" altLang="zh-CN" sz="2800" dirty="0" smtClean="0"/>
              <a:t> </a:t>
            </a:r>
            <a:endParaRPr lang="en-US" altLang="zh-CN" sz="2800" dirty="0"/>
          </a:p>
        </p:txBody>
      </p:sp>
      <p:sp>
        <p:nvSpPr>
          <p:cNvPr id="9" name="文本框 8"/>
          <p:cNvSpPr txBox="1"/>
          <p:nvPr/>
        </p:nvSpPr>
        <p:spPr>
          <a:xfrm>
            <a:off x="9254005" y="2917636"/>
            <a:ext cx="2784475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        </a:t>
            </a:r>
            <a:endParaRPr lang="en-US" altLang="zh-CN" sz="2800" dirty="0"/>
          </a:p>
        </p:txBody>
      </p:sp>
      <p:cxnSp>
        <p:nvCxnSpPr>
          <p:cNvPr id="11" name="直接连接符 10"/>
          <p:cNvCxnSpPr/>
          <p:nvPr/>
        </p:nvCxnSpPr>
        <p:spPr>
          <a:xfrm>
            <a:off x="8662111" y="2579348"/>
            <a:ext cx="0" cy="40068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8660765" y="3444240"/>
            <a:ext cx="1270" cy="4730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7730005" y="3168461"/>
            <a:ext cx="7112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 flipV="1">
            <a:off x="8826500" y="3184525"/>
            <a:ext cx="720725" cy="63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文本框 4"/>
          <p:cNvSpPr txBox="1"/>
          <p:nvPr/>
        </p:nvSpPr>
        <p:spPr>
          <a:xfrm>
            <a:off x="2809240" y="2873375"/>
            <a:ext cx="4552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C</a:t>
            </a:r>
            <a:endParaRPr lang="en-US" altLang="zh-CN" sz="3600" dirty="0"/>
          </a:p>
        </p:txBody>
      </p:sp>
      <p:sp>
        <p:nvSpPr>
          <p:cNvPr id="26" name="文本框 5"/>
          <p:cNvSpPr txBox="1"/>
          <p:nvPr/>
        </p:nvSpPr>
        <p:spPr>
          <a:xfrm>
            <a:off x="2808866" y="1862846"/>
            <a:ext cx="77089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H</a:t>
            </a:r>
            <a:endParaRPr lang="en-US" altLang="zh-CN" sz="3600" dirty="0"/>
          </a:p>
          <a:p>
            <a:endParaRPr lang="en-US" altLang="zh-CN" sz="3600" dirty="0"/>
          </a:p>
        </p:txBody>
      </p:sp>
      <p:sp>
        <p:nvSpPr>
          <p:cNvPr id="28" name="文本框 7"/>
          <p:cNvSpPr txBox="1"/>
          <p:nvPr/>
        </p:nvSpPr>
        <p:spPr>
          <a:xfrm>
            <a:off x="1262380" y="2873375"/>
            <a:ext cx="8947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H N</a:t>
            </a:r>
            <a:r>
              <a:rPr lang="en-US" altLang="zh-CN" sz="2800" dirty="0" smtClean="0"/>
              <a:t> </a:t>
            </a:r>
            <a:endParaRPr lang="en-US" altLang="zh-CN" sz="2800" dirty="0"/>
          </a:p>
        </p:txBody>
      </p:sp>
      <p:sp>
        <p:nvSpPr>
          <p:cNvPr id="29" name="文本框 8"/>
          <p:cNvSpPr txBox="1"/>
          <p:nvPr/>
        </p:nvSpPr>
        <p:spPr>
          <a:xfrm>
            <a:off x="3754120" y="2862580"/>
            <a:ext cx="15519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 COOH</a:t>
            </a:r>
            <a:endParaRPr lang="en-US" altLang="zh-CN" sz="3600" dirty="0"/>
          </a:p>
        </p:txBody>
      </p:sp>
      <p:sp>
        <p:nvSpPr>
          <p:cNvPr id="30" name="文本框 9"/>
          <p:cNvSpPr txBox="1"/>
          <p:nvPr/>
        </p:nvSpPr>
        <p:spPr>
          <a:xfrm>
            <a:off x="1508301" y="3121471"/>
            <a:ext cx="2006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2</a:t>
            </a:r>
            <a:endParaRPr lang="en-US" altLang="zh-CN" sz="2400" dirty="0"/>
          </a:p>
        </p:txBody>
      </p:sp>
      <p:cxnSp>
        <p:nvCxnSpPr>
          <p:cNvPr id="31" name="直接连接符 30"/>
          <p:cNvCxnSpPr/>
          <p:nvPr/>
        </p:nvCxnSpPr>
        <p:spPr>
          <a:xfrm>
            <a:off x="3036831" y="2457841"/>
            <a:ext cx="0" cy="40068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3003176" y="3405261"/>
            <a:ext cx="0" cy="55118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2043056" y="3184916"/>
            <a:ext cx="7112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H="1">
            <a:off x="3264796" y="3174756"/>
            <a:ext cx="60134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Text Box 11"/>
          <p:cNvSpPr txBox="1">
            <a:spLocks noChangeArrowheads="1"/>
          </p:cNvSpPr>
          <p:nvPr/>
        </p:nvSpPr>
        <p:spPr bwMode="auto">
          <a:xfrm>
            <a:off x="9547225" y="2837815"/>
            <a:ext cx="575945" cy="6451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3600" dirty="0"/>
              <a:t>C</a:t>
            </a:r>
            <a:endParaRPr lang="en-US" altLang="zh-CN" sz="3600" dirty="0"/>
          </a:p>
        </p:txBody>
      </p:sp>
      <p:sp>
        <p:nvSpPr>
          <p:cNvPr id="50" name="Line 12"/>
          <p:cNvSpPr>
            <a:spLocks noChangeShapeType="1"/>
          </p:cNvSpPr>
          <p:nvPr/>
        </p:nvSpPr>
        <p:spPr bwMode="auto">
          <a:xfrm>
            <a:off x="9931899" y="3165657"/>
            <a:ext cx="48048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51" name="Line 13"/>
          <p:cNvSpPr>
            <a:spLocks noChangeShapeType="1"/>
          </p:cNvSpPr>
          <p:nvPr/>
        </p:nvSpPr>
        <p:spPr bwMode="auto">
          <a:xfrm>
            <a:off x="9721714" y="2619875"/>
            <a:ext cx="0" cy="360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52" name="Line 14"/>
          <p:cNvSpPr>
            <a:spLocks noChangeShapeType="1"/>
          </p:cNvSpPr>
          <p:nvPr/>
        </p:nvSpPr>
        <p:spPr bwMode="auto">
          <a:xfrm>
            <a:off x="9814001" y="2619875"/>
            <a:ext cx="0" cy="360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53" name="Text Box 15"/>
          <p:cNvSpPr txBox="1">
            <a:spLocks noChangeArrowheads="1"/>
          </p:cNvSpPr>
          <p:nvPr/>
        </p:nvSpPr>
        <p:spPr bwMode="auto">
          <a:xfrm>
            <a:off x="9530080" y="2014220"/>
            <a:ext cx="483235" cy="6451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3600" dirty="0"/>
              <a:t>O</a:t>
            </a:r>
            <a:endParaRPr lang="en-US" altLang="zh-CN" sz="3600" dirty="0"/>
          </a:p>
        </p:txBody>
      </p:sp>
      <p:sp>
        <p:nvSpPr>
          <p:cNvPr id="54" name="Text Box 16"/>
          <p:cNvSpPr txBox="1">
            <a:spLocks noChangeArrowheads="1"/>
          </p:cNvSpPr>
          <p:nvPr/>
        </p:nvSpPr>
        <p:spPr bwMode="auto">
          <a:xfrm>
            <a:off x="10392410" y="2836545"/>
            <a:ext cx="812165" cy="6451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3600"/>
              <a:t>OH</a:t>
            </a:r>
            <a:endParaRPr lang="en-US" altLang="zh-CN" sz="3600"/>
          </a:p>
        </p:txBody>
      </p:sp>
      <p:cxnSp>
        <p:nvCxnSpPr>
          <p:cNvPr id="55" name="直接连接符 54"/>
          <p:cNvCxnSpPr/>
          <p:nvPr/>
        </p:nvCxnSpPr>
        <p:spPr>
          <a:xfrm flipH="1">
            <a:off x="6732420" y="3168461"/>
            <a:ext cx="60134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>
            <a:off x="7507605" y="2550795"/>
            <a:ext cx="6985" cy="42989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文本框 5"/>
          <p:cNvSpPr txBox="1"/>
          <p:nvPr/>
        </p:nvSpPr>
        <p:spPr>
          <a:xfrm>
            <a:off x="7274638" y="2013976"/>
            <a:ext cx="7708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H</a:t>
            </a:r>
            <a:endParaRPr lang="en-US" altLang="zh-CN" sz="3600" dirty="0"/>
          </a:p>
        </p:txBody>
      </p:sp>
      <p:sp>
        <p:nvSpPr>
          <p:cNvPr id="58" name="TextBox 57"/>
          <p:cNvSpPr txBox="1"/>
          <p:nvPr/>
        </p:nvSpPr>
        <p:spPr>
          <a:xfrm>
            <a:off x="6838786" y="3694186"/>
            <a:ext cx="1402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3E8F84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800" dirty="0" smtClean="0">
                <a:solidFill>
                  <a:srgbClr val="3E8F84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 </a:t>
            </a:r>
            <a:r>
              <a:rPr lang="zh-CN" altLang="en-US" sz="3200" dirty="0" smtClean="0">
                <a:solidFill>
                  <a:schemeClr val="accent1">
                    <a:lumMod val="75000"/>
                  </a:schemeClr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氨基</a:t>
            </a:r>
            <a:endParaRPr lang="zh-CN" altLang="en-US" sz="3200" dirty="0" smtClean="0">
              <a:solidFill>
                <a:schemeClr val="accent1">
                  <a:lumMod val="75000"/>
                </a:schemeClr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721751" y="1037658"/>
            <a:ext cx="1402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3E8F84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800" dirty="0" smtClean="0">
                <a:solidFill>
                  <a:srgbClr val="3E8F84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 </a:t>
            </a:r>
            <a:r>
              <a:rPr lang="zh-CN" altLang="en-US" sz="3200" dirty="0" smtClean="0">
                <a:solidFill>
                  <a:srgbClr val="3E8F84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羧基</a:t>
            </a:r>
            <a:endParaRPr lang="zh-CN" altLang="en-US" sz="3200" dirty="0">
              <a:solidFill>
                <a:srgbClr val="3E8F84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66" name="标题 1"/>
          <p:cNvSpPr>
            <a:spLocks noGrp="1"/>
          </p:cNvSpPr>
          <p:nvPr>
            <p:ph type="title"/>
          </p:nvPr>
        </p:nvSpPr>
        <p:spPr>
          <a:xfrm>
            <a:off x="130642" y="359160"/>
            <a:ext cx="10515600" cy="796925"/>
          </a:xfrm>
        </p:spPr>
        <p:txBody>
          <a:bodyPr/>
          <a:lstStyle/>
          <a:p>
            <a:r>
              <a:rPr lang="en-US" altLang="zh-CN" sz="3600" b="1" dirty="0" smtClean="0">
                <a:latin typeface="微软雅黑" panose="020B0503020204020204" charset="-122"/>
                <a:ea typeface="微软雅黑" panose="020B0503020204020204" charset="-122"/>
              </a:rPr>
              <a:t>   </a:t>
            </a:r>
            <a:r>
              <a:rPr lang="zh-CN" altLang="en-US" sz="3600" b="1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1. 氨基酸的结构通式</a:t>
            </a:r>
            <a:endParaRPr lang="zh-CN" altLang="en-US" sz="3600" b="1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2637790" y="3849370"/>
            <a:ext cx="711200" cy="758825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zh-CN" sz="3600" dirty="0">
              <a:sym typeface="+mn-ea"/>
            </a:endParaRPr>
          </a:p>
        </p:txBody>
      </p:sp>
      <p:sp>
        <p:nvSpPr>
          <p:cNvPr id="4" name="TextBox 64"/>
          <p:cNvSpPr txBox="1"/>
          <p:nvPr/>
        </p:nvSpPr>
        <p:spPr>
          <a:xfrm>
            <a:off x="3039745" y="3938905"/>
            <a:ext cx="33185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  决定氨基酸的种类</a:t>
            </a:r>
            <a:endParaRPr lang="zh-CN" altLang="en-US" sz="2800" b="1" dirty="0" smtClean="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807970" y="3877310"/>
            <a:ext cx="431165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3600" dirty="0">
                <a:sym typeface="+mn-ea"/>
              </a:rPr>
              <a:t>R</a:t>
            </a:r>
            <a:endParaRPr lang="zh-CN" altLang="en-US" sz="3600"/>
          </a:p>
        </p:txBody>
      </p:sp>
      <p:sp>
        <p:nvSpPr>
          <p:cNvPr id="15" name="椭圆 14"/>
          <p:cNvSpPr/>
          <p:nvPr/>
        </p:nvSpPr>
        <p:spPr>
          <a:xfrm>
            <a:off x="2637155" y="1799590"/>
            <a:ext cx="799465" cy="82042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8241030" y="1926590"/>
            <a:ext cx="799465" cy="82042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800" name="文本框 33799"/>
          <p:cNvSpPr txBox="1"/>
          <p:nvPr/>
        </p:nvSpPr>
        <p:spPr>
          <a:xfrm>
            <a:off x="601980" y="4784090"/>
            <a:ext cx="11294745" cy="170688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fontAlgn="auto">
              <a:lnSpc>
                <a:spcPts val="4000"/>
              </a:lnSpc>
            </a:pPr>
            <a:r>
              <a:rPr lang="zh-CN" altLang="en-US" sz="3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楷体_GB2312" pitchFamily="49" charset="-122"/>
              </a:rPr>
              <a:t>结构组成：</a:t>
            </a:r>
            <a:r>
              <a:rPr lang="zh-CN" altLang="en-US" sz="3200" b="1" dirty="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rPr>
              <a:t>至少含有一个氨基和一个羧基，且都连在同一个碳原子上，这个碳原子还连接一个氢原子和</a:t>
            </a:r>
            <a:r>
              <a:rPr lang="en-US" altLang="zh-CN" sz="3200" b="1" dirty="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rPr>
              <a:t>R</a:t>
            </a:r>
            <a:r>
              <a:rPr lang="zh-CN" altLang="en-US" sz="3200" b="1" dirty="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rPr>
              <a:t>基。</a:t>
            </a:r>
            <a:endParaRPr lang="zh-CN" altLang="en-US" sz="3200" b="1" dirty="0">
              <a:solidFill>
                <a:schemeClr val="tx1"/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 fontAlgn="auto">
              <a:lnSpc>
                <a:spcPts val="4000"/>
              </a:lnSpc>
              <a:spcBef>
                <a:spcPts val="600"/>
              </a:spcBef>
            </a:pPr>
            <a:r>
              <a:rPr lang="zh-CN" altLang="en-US" sz="3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楷体_GB2312" pitchFamily="49" charset="-122"/>
              </a:rPr>
              <a:t>元素组成：</a:t>
            </a: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宋体" panose="02010600030101010101" pitchFamily="2" charset="-122"/>
                <a:ea typeface="楷体_GB2312" pitchFamily="49" charset="-122"/>
                <a:sym typeface="+mn-ea"/>
              </a:rPr>
              <a:t>都含有</a:t>
            </a:r>
            <a:r>
              <a:rPr lang="zh-CN" altLang="en-US" sz="3200" b="1" dirty="0">
                <a:solidFill>
                  <a:schemeClr val="tx1"/>
                </a:solidFill>
                <a:latin typeface="宋体" panose="02010600030101010101" pitchFamily="2" charset="-122"/>
                <a:ea typeface="楷体_GB2312" pitchFamily="49" charset="-122"/>
                <a:sym typeface="+mn-ea"/>
              </a:rPr>
              <a:t>Ｃ、Ｈ、Ｏ、Ｎ；有些还有</a:t>
            </a:r>
            <a:r>
              <a:rPr lang="en-US" altLang="zh-CN" sz="3200" b="1" dirty="0">
                <a:solidFill>
                  <a:schemeClr val="tx1"/>
                </a:solidFill>
                <a:latin typeface="宋体" panose="02010600030101010101" pitchFamily="2" charset="-122"/>
                <a:ea typeface="楷体_GB2312" pitchFamily="49" charset="-122"/>
                <a:sym typeface="+mn-ea"/>
              </a:rPr>
              <a:t>S</a:t>
            </a:r>
            <a:r>
              <a:rPr lang="zh-CN" altLang="en-US" sz="3200" b="1" dirty="0">
                <a:solidFill>
                  <a:schemeClr val="tx1"/>
                </a:solidFill>
                <a:latin typeface="宋体" panose="02010600030101010101" pitchFamily="2" charset="-122"/>
                <a:ea typeface="楷体_GB2312" pitchFamily="49" charset="-122"/>
                <a:sym typeface="+mn-ea"/>
              </a:rPr>
              <a:t>。</a:t>
            </a:r>
            <a:endParaRPr lang="zh-CN" altLang="en-US" sz="3200" b="1" dirty="0">
              <a:solidFill>
                <a:schemeClr val="tx1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38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338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bldLvl="0" animBg="1"/>
      <p:bldP spid="63" grpId="0" animBg="1"/>
      <p:bldP spid="64" grpId="0"/>
      <p:bldP spid="65" grpId="0"/>
      <p:bldP spid="60" grpId="0" bldLvl="0" animBg="1"/>
      <p:bldP spid="61" grpId="0" bldLvl="0" animBg="1"/>
      <p:bldP spid="58" grpId="0"/>
      <p:bldP spid="59" grpId="0"/>
      <p:bldP spid="2" grpId="0" bldLvl="0" animBg="1"/>
      <p:bldP spid="2" grpId="1" animBg="1"/>
      <p:bldP spid="4" grpId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72" name="Group 60"/>
          <p:cNvGrpSpPr/>
          <p:nvPr/>
        </p:nvGrpSpPr>
        <p:grpSpPr bwMode="auto">
          <a:xfrm>
            <a:off x="6811434" y="1122680"/>
            <a:ext cx="4332817" cy="2270125"/>
            <a:chOff x="470" y="709"/>
            <a:chExt cx="2047" cy="1430"/>
          </a:xfrm>
        </p:grpSpPr>
        <p:sp>
          <p:nvSpPr>
            <p:cNvPr id="13373" name="Text Box 61"/>
            <p:cNvSpPr txBox="1">
              <a:spLocks noChangeArrowheads="1"/>
            </p:cNvSpPr>
            <p:nvPr/>
          </p:nvSpPr>
          <p:spPr bwMode="auto">
            <a:xfrm>
              <a:off x="1141" y="1204"/>
              <a:ext cx="31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/>
                <a:t>C</a:t>
              </a:r>
              <a:endParaRPr lang="en-US" altLang="zh-CN" sz="3200" b="1"/>
            </a:p>
          </p:txBody>
        </p:sp>
        <p:sp>
          <p:nvSpPr>
            <p:cNvPr id="13374" name="Line 62"/>
            <p:cNvSpPr>
              <a:spLocks noChangeShapeType="1"/>
            </p:cNvSpPr>
            <p:nvPr/>
          </p:nvSpPr>
          <p:spPr bwMode="auto">
            <a:xfrm>
              <a:off x="890" y="1385"/>
              <a:ext cx="227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75" name="Line 63"/>
            <p:cNvSpPr>
              <a:spLocks noChangeShapeType="1"/>
            </p:cNvSpPr>
            <p:nvPr/>
          </p:nvSpPr>
          <p:spPr bwMode="auto">
            <a:xfrm>
              <a:off x="1402" y="1385"/>
              <a:ext cx="227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76" name="Line 64"/>
            <p:cNvSpPr>
              <a:spLocks noChangeShapeType="1"/>
            </p:cNvSpPr>
            <p:nvPr/>
          </p:nvSpPr>
          <p:spPr bwMode="auto">
            <a:xfrm>
              <a:off x="1247" y="1566"/>
              <a:ext cx="1" cy="2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77" name="Line 65"/>
            <p:cNvSpPr>
              <a:spLocks noChangeShapeType="1"/>
            </p:cNvSpPr>
            <p:nvPr/>
          </p:nvSpPr>
          <p:spPr bwMode="auto">
            <a:xfrm>
              <a:off x="1225" y="1003"/>
              <a:ext cx="1" cy="2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78" name="Text Box 66"/>
            <p:cNvSpPr txBox="1">
              <a:spLocks noChangeArrowheads="1"/>
            </p:cNvSpPr>
            <p:nvPr/>
          </p:nvSpPr>
          <p:spPr bwMode="auto">
            <a:xfrm>
              <a:off x="1116" y="709"/>
              <a:ext cx="441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/>
                <a:t>SH</a:t>
              </a:r>
              <a:endParaRPr lang="en-US" altLang="zh-CN" sz="2400" b="1"/>
            </a:p>
          </p:txBody>
        </p:sp>
        <p:sp>
          <p:nvSpPr>
            <p:cNvPr id="13379" name="Text Box 67"/>
            <p:cNvSpPr txBox="1">
              <a:spLocks noChangeArrowheads="1"/>
            </p:cNvSpPr>
            <p:nvPr/>
          </p:nvSpPr>
          <p:spPr bwMode="auto">
            <a:xfrm>
              <a:off x="470" y="1201"/>
              <a:ext cx="680" cy="7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lvl="0">
                <a:spcBef>
                  <a:spcPct val="50000"/>
                </a:spcBef>
              </a:pPr>
              <a:r>
                <a:rPr lang="en-US" altLang="zh-CN" sz="3200" b="1" dirty="0" smtClean="0"/>
                <a:t>H</a:t>
              </a:r>
              <a:r>
                <a:rPr lang="en-US" altLang="zh-CN" sz="2400" b="1" dirty="0" smtClean="0"/>
                <a:t>2</a:t>
              </a:r>
              <a:r>
                <a:rPr lang="en-US" altLang="zh-CN" sz="3200" b="1" dirty="0">
                  <a:solidFill>
                    <a:prstClr val="black"/>
                  </a:solidFill>
                </a:rPr>
                <a:t>N</a:t>
              </a:r>
              <a:endParaRPr lang="en-US" altLang="zh-CN" sz="3200" b="1" dirty="0">
                <a:solidFill>
                  <a:prstClr val="black"/>
                </a:solidFill>
              </a:endParaRPr>
            </a:p>
            <a:p>
              <a:pPr>
                <a:spcBef>
                  <a:spcPct val="50000"/>
                </a:spcBef>
              </a:pPr>
              <a:endParaRPr lang="en-US" altLang="zh-CN" sz="2400" b="1" dirty="0"/>
            </a:p>
          </p:txBody>
        </p:sp>
        <p:sp>
          <p:nvSpPr>
            <p:cNvPr id="13380" name="Text Box 68"/>
            <p:cNvSpPr txBox="1">
              <a:spLocks noChangeArrowheads="1"/>
            </p:cNvSpPr>
            <p:nvPr/>
          </p:nvSpPr>
          <p:spPr bwMode="auto">
            <a:xfrm>
              <a:off x="1610" y="1204"/>
              <a:ext cx="90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/>
                <a:t>COOH</a:t>
              </a:r>
              <a:endParaRPr lang="en-US" altLang="zh-CN" sz="3200" b="1"/>
            </a:p>
          </p:txBody>
        </p:sp>
        <p:sp>
          <p:nvSpPr>
            <p:cNvPr id="13381" name="Text Box 69"/>
            <p:cNvSpPr txBox="1">
              <a:spLocks noChangeArrowheads="1"/>
            </p:cNvSpPr>
            <p:nvPr/>
          </p:nvSpPr>
          <p:spPr bwMode="auto">
            <a:xfrm>
              <a:off x="1137" y="1771"/>
              <a:ext cx="46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/>
                <a:t>CH</a:t>
              </a:r>
              <a:r>
                <a:rPr lang="en-US" altLang="zh-CN" sz="2400" b="1"/>
                <a:t>3</a:t>
              </a:r>
              <a:endParaRPr lang="en-US" altLang="zh-CN" sz="2400" b="1"/>
            </a:p>
          </p:txBody>
        </p:sp>
      </p:grpSp>
      <p:grpSp>
        <p:nvGrpSpPr>
          <p:cNvPr id="13384" name="Group 72"/>
          <p:cNvGrpSpPr/>
          <p:nvPr/>
        </p:nvGrpSpPr>
        <p:grpSpPr bwMode="auto">
          <a:xfrm>
            <a:off x="1049867" y="990600"/>
            <a:ext cx="4360333" cy="2986088"/>
            <a:chOff x="3088" y="709"/>
            <a:chExt cx="2060" cy="1881"/>
          </a:xfrm>
        </p:grpSpPr>
        <p:sp>
          <p:nvSpPr>
            <p:cNvPr id="13385" name="Text Box 73"/>
            <p:cNvSpPr txBox="1">
              <a:spLocks noChangeArrowheads="1"/>
            </p:cNvSpPr>
            <p:nvPr/>
          </p:nvSpPr>
          <p:spPr bwMode="auto">
            <a:xfrm>
              <a:off x="3765" y="1201"/>
              <a:ext cx="31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/>
                <a:t>C</a:t>
              </a:r>
              <a:endParaRPr lang="en-US" altLang="zh-CN" sz="3200" b="1"/>
            </a:p>
          </p:txBody>
        </p:sp>
        <p:sp>
          <p:nvSpPr>
            <p:cNvPr id="13386" name="Line 74"/>
            <p:cNvSpPr>
              <a:spLocks noChangeShapeType="1"/>
            </p:cNvSpPr>
            <p:nvPr/>
          </p:nvSpPr>
          <p:spPr bwMode="auto">
            <a:xfrm>
              <a:off x="3521" y="1385"/>
              <a:ext cx="227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87" name="Line 75"/>
            <p:cNvSpPr>
              <a:spLocks noChangeShapeType="1"/>
            </p:cNvSpPr>
            <p:nvPr/>
          </p:nvSpPr>
          <p:spPr bwMode="auto">
            <a:xfrm>
              <a:off x="4033" y="1385"/>
              <a:ext cx="227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88" name="Line 76"/>
            <p:cNvSpPr>
              <a:spLocks noChangeShapeType="1"/>
            </p:cNvSpPr>
            <p:nvPr/>
          </p:nvSpPr>
          <p:spPr bwMode="auto">
            <a:xfrm>
              <a:off x="3878" y="1566"/>
              <a:ext cx="1" cy="2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89" name="Line 77"/>
            <p:cNvSpPr>
              <a:spLocks noChangeShapeType="1"/>
            </p:cNvSpPr>
            <p:nvPr/>
          </p:nvSpPr>
          <p:spPr bwMode="auto">
            <a:xfrm>
              <a:off x="3866" y="1003"/>
              <a:ext cx="1" cy="2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90" name="Text Box 78"/>
            <p:cNvSpPr txBox="1">
              <a:spLocks noChangeArrowheads="1"/>
            </p:cNvSpPr>
            <p:nvPr/>
          </p:nvSpPr>
          <p:spPr bwMode="auto">
            <a:xfrm>
              <a:off x="3767" y="709"/>
              <a:ext cx="363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/>
                <a:t>H</a:t>
              </a:r>
              <a:endParaRPr lang="en-US" altLang="zh-CN" sz="3200" b="1"/>
            </a:p>
          </p:txBody>
        </p:sp>
        <p:sp>
          <p:nvSpPr>
            <p:cNvPr id="13391" name="Text Box 79"/>
            <p:cNvSpPr txBox="1">
              <a:spLocks noChangeArrowheads="1"/>
            </p:cNvSpPr>
            <p:nvPr/>
          </p:nvSpPr>
          <p:spPr bwMode="auto">
            <a:xfrm>
              <a:off x="3775" y="2222"/>
              <a:ext cx="51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/>
                <a:t>NH</a:t>
              </a:r>
              <a:r>
                <a:rPr lang="en-US" altLang="zh-CN" sz="2400" b="1"/>
                <a:t>2</a:t>
              </a:r>
              <a:endParaRPr lang="en-US" altLang="zh-CN" sz="2400" b="1"/>
            </a:p>
          </p:txBody>
        </p:sp>
        <p:sp>
          <p:nvSpPr>
            <p:cNvPr id="13392" name="Text Box 80"/>
            <p:cNvSpPr txBox="1">
              <a:spLocks noChangeArrowheads="1"/>
            </p:cNvSpPr>
            <p:nvPr/>
          </p:nvSpPr>
          <p:spPr bwMode="auto">
            <a:xfrm>
              <a:off x="4241" y="1204"/>
              <a:ext cx="90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/>
                <a:t>COOH</a:t>
              </a:r>
              <a:endParaRPr lang="en-US" altLang="zh-CN" sz="3200" b="1"/>
            </a:p>
          </p:txBody>
        </p:sp>
        <p:sp>
          <p:nvSpPr>
            <p:cNvPr id="13393" name="Text Box 81"/>
            <p:cNvSpPr txBox="1">
              <a:spLocks noChangeArrowheads="1"/>
            </p:cNvSpPr>
            <p:nvPr/>
          </p:nvSpPr>
          <p:spPr bwMode="auto">
            <a:xfrm>
              <a:off x="3765" y="1771"/>
              <a:ext cx="50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/>
                <a:t>CH</a:t>
              </a:r>
              <a:r>
                <a:rPr lang="en-US" altLang="zh-CN" sz="2400" b="1"/>
                <a:t>2</a:t>
              </a:r>
              <a:endParaRPr lang="en-US" altLang="zh-CN" sz="2400" b="1"/>
            </a:p>
          </p:txBody>
        </p:sp>
        <p:sp>
          <p:nvSpPr>
            <p:cNvPr id="13394" name="Line 82"/>
            <p:cNvSpPr>
              <a:spLocks noChangeShapeType="1"/>
            </p:cNvSpPr>
            <p:nvPr/>
          </p:nvSpPr>
          <p:spPr bwMode="auto">
            <a:xfrm>
              <a:off x="3878" y="2070"/>
              <a:ext cx="0" cy="2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95" name="Text Box 83"/>
            <p:cNvSpPr txBox="1">
              <a:spLocks noChangeArrowheads="1"/>
            </p:cNvSpPr>
            <p:nvPr/>
          </p:nvSpPr>
          <p:spPr bwMode="auto">
            <a:xfrm>
              <a:off x="3088" y="1189"/>
              <a:ext cx="635" cy="7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/>
                <a:t> H</a:t>
              </a:r>
              <a:r>
                <a:rPr lang="en-US" altLang="zh-CN" sz="2400" b="1">
                  <a:sym typeface="+mn-ea"/>
                </a:rPr>
                <a:t>2</a:t>
              </a:r>
              <a:r>
                <a:rPr lang="en-US" altLang="zh-CN" sz="3200" b="1">
                  <a:sym typeface="+mn-ea"/>
                </a:rPr>
                <a:t>N</a:t>
              </a:r>
              <a:endParaRPr lang="en-US" altLang="zh-CN" sz="2400" b="1"/>
            </a:p>
            <a:p>
              <a:pPr>
                <a:spcBef>
                  <a:spcPct val="50000"/>
                </a:spcBef>
              </a:pPr>
              <a:endParaRPr lang="en-US" altLang="zh-CN" sz="2400" b="1"/>
            </a:p>
          </p:txBody>
        </p:sp>
      </p:grpSp>
      <p:grpSp>
        <p:nvGrpSpPr>
          <p:cNvPr id="13396" name="Group 84"/>
          <p:cNvGrpSpPr/>
          <p:nvPr/>
        </p:nvGrpSpPr>
        <p:grpSpPr bwMode="auto">
          <a:xfrm>
            <a:off x="1092200" y="4298951"/>
            <a:ext cx="4576233" cy="2187575"/>
            <a:chOff x="1307" y="2588"/>
            <a:chExt cx="2162" cy="1378"/>
          </a:xfrm>
        </p:grpSpPr>
        <p:sp>
          <p:nvSpPr>
            <p:cNvPr id="13397" name="Text Box 85"/>
            <p:cNvSpPr txBox="1">
              <a:spLocks noChangeArrowheads="1"/>
            </p:cNvSpPr>
            <p:nvPr/>
          </p:nvSpPr>
          <p:spPr bwMode="auto">
            <a:xfrm>
              <a:off x="1952" y="2588"/>
              <a:ext cx="49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/>
                <a:t>CH</a:t>
              </a:r>
              <a:endParaRPr lang="en-US" altLang="zh-CN" sz="3200" b="1"/>
            </a:p>
          </p:txBody>
        </p:sp>
        <p:sp>
          <p:nvSpPr>
            <p:cNvPr id="13398" name="Line 86"/>
            <p:cNvSpPr>
              <a:spLocks noChangeShapeType="1"/>
            </p:cNvSpPr>
            <p:nvPr/>
          </p:nvSpPr>
          <p:spPr bwMode="auto">
            <a:xfrm>
              <a:off x="1707" y="2772"/>
              <a:ext cx="227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99" name="Line 87"/>
            <p:cNvSpPr>
              <a:spLocks noChangeShapeType="1"/>
            </p:cNvSpPr>
            <p:nvPr/>
          </p:nvSpPr>
          <p:spPr bwMode="auto">
            <a:xfrm>
              <a:off x="2362" y="2772"/>
              <a:ext cx="227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00" name="Line 88"/>
            <p:cNvSpPr>
              <a:spLocks noChangeShapeType="1"/>
            </p:cNvSpPr>
            <p:nvPr/>
          </p:nvSpPr>
          <p:spPr bwMode="auto">
            <a:xfrm>
              <a:off x="2064" y="2953"/>
              <a:ext cx="1" cy="2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01" name="Text Box 89"/>
            <p:cNvSpPr txBox="1">
              <a:spLocks noChangeArrowheads="1"/>
            </p:cNvSpPr>
            <p:nvPr/>
          </p:nvSpPr>
          <p:spPr bwMode="auto">
            <a:xfrm>
              <a:off x="1307" y="2591"/>
              <a:ext cx="582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 dirty="0" smtClean="0"/>
                <a:t>H</a:t>
              </a:r>
              <a:r>
                <a:rPr lang="en-US" altLang="zh-CN" sz="2400" b="1" dirty="0" smtClean="0"/>
                <a:t>2</a:t>
              </a:r>
              <a:r>
                <a:rPr lang="en-US" altLang="zh-CN" sz="3200" b="1" dirty="0" smtClean="0"/>
                <a:t>N</a:t>
              </a:r>
              <a:endParaRPr lang="en-US" altLang="zh-CN" sz="3200" b="1" dirty="0"/>
            </a:p>
          </p:txBody>
        </p:sp>
        <p:sp>
          <p:nvSpPr>
            <p:cNvPr id="13402" name="Text Box 90"/>
            <p:cNvSpPr txBox="1">
              <a:spLocks noChangeArrowheads="1"/>
            </p:cNvSpPr>
            <p:nvPr/>
          </p:nvSpPr>
          <p:spPr bwMode="auto">
            <a:xfrm>
              <a:off x="2562" y="2591"/>
              <a:ext cx="90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/>
                <a:t>COOH</a:t>
              </a:r>
              <a:endParaRPr lang="en-US" altLang="zh-CN" sz="3200" b="1"/>
            </a:p>
          </p:txBody>
        </p:sp>
        <p:sp>
          <p:nvSpPr>
            <p:cNvPr id="13403" name="Text Box 91"/>
            <p:cNvSpPr txBox="1">
              <a:spLocks noChangeArrowheads="1"/>
            </p:cNvSpPr>
            <p:nvPr/>
          </p:nvSpPr>
          <p:spPr bwMode="auto">
            <a:xfrm>
              <a:off x="1947" y="3150"/>
              <a:ext cx="42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/>
                <a:t>CH</a:t>
              </a:r>
              <a:r>
                <a:rPr lang="en-US" altLang="zh-CN" sz="2400" b="1"/>
                <a:t>2</a:t>
              </a:r>
              <a:endParaRPr lang="en-US" altLang="zh-CN" sz="2400" b="1"/>
            </a:p>
          </p:txBody>
        </p:sp>
        <p:sp>
          <p:nvSpPr>
            <p:cNvPr id="13404" name="Line 92"/>
            <p:cNvSpPr>
              <a:spLocks noChangeShapeType="1"/>
            </p:cNvSpPr>
            <p:nvPr/>
          </p:nvSpPr>
          <p:spPr bwMode="auto">
            <a:xfrm>
              <a:off x="2064" y="3457"/>
              <a:ext cx="0" cy="2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05" name="Text Box 93"/>
            <p:cNvSpPr txBox="1">
              <a:spLocks noChangeArrowheads="1"/>
            </p:cNvSpPr>
            <p:nvPr/>
          </p:nvSpPr>
          <p:spPr bwMode="auto">
            <a:xfrm>
              <a:off x="1974" y="3598"/>
              <a:ext cx="453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/>
                <a:t>SH</a:t>
              </a:r>
              <a:endParaRPr lang="en-US" altLang="zh-CN" sz="2400" b="1"/>
            </a:p>
          </p:txBody>
        </p:sp>
      </p:grpSp>
      <p:grpSp>
        <p:nvGrpSpPr>
          <p:cNvPr id="13406" name="Group 94"/>
          <p:cNvGrpSpPr/>
          <p:nvPr/>
        </p:nvGrpSpPr>
        <p:grpSpPr bwMode="auto">
          <a:xfrm>
            <a:off x="6811434" y="4055428"/>
            <a:ext cx="5592233" cy="2284412"/>
            <a:chOff x="2920" y="2278"/>
            <a:chExt cx="2642" cy="1439"/>
          </a:xfrm>
        </p:grpSpPr>
        <p:sp>
          <p:nvSpPr>
            <p:cNvPr id="13407" name="Text Box 95"/>
            <p:cNvSpPr txBox="1">
              <a:spLocks noChangeArrowheads="1"/>
            </p:cNvSpPr>
            <p:nvPr/>
          </p:nvSpPr>
          <p:spPr bwMode="auto">
            <a:xfrm>
              <a:off x="3576" y="2773"/>
              <a:ext cx="31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/>
                <a:t>C</a:t>
              </a:r>
              <a:endParaRPr lang="en-US" altLang="zh-CN" sz="3200" b="1"/>
            </a:p>
          </p:txBody>
        </p:sp>
        <p:sp>
          <p:nvSpPr>
            <p:cNvPr id="13408" name="Line 96"/>
            <p:cNvSpPr>
              <a:spLocks noChangeShapeType="1"/>
            </p:cNvSpPr>
            <p:nvPr/>
          </p:nvSpPr>
          <p:spPr bwMode="auto">
            <a:xfrm>
              <a:off x="3340" y="2954"/>
              <a:ext cx="227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09" name="Line 97"/>
            <p:cNvSpPr>
              <a:spLocks noChangeShapeType="1"/>
            </p:cNvSpPr>
            <p:nvPr/>
          </p:nvSpPr>
          <p:spPr bwMode="auto">
            <a:xfrm>
              <a:off x="3746" y="2955"/>
              <a:ext cx="227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10" name="Line 98"/>
            <p:cNvSpPr>
              <a:spLocks noChangeShapeType="1"/>
            </p:cNvSpPr>
            <p:nvPr/>
          </p:nvSpPr>
          <p:spPr bwMode="auto">
            <a:xfrm>
              <a:off x="3697" y="3135"/>
              <a:ext cx="1" cy="2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11" name="Line 99"/>
            <p:cNvSpPr>
              <a:spLocks noChangeShapeType="1"/>
            </p:cNvSpPr>
            <p:nvPr/>
          </p:nvSpPr>
          <p:spPr bwMode="auto">
            <a:xfrm>
              <a:off x="3670" y="2572"/>
              <a:ext cx="1" cy="2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12" name="Text Box 100"/>
            <p:cNvSpPr txBox="1">
              <a:spLocks noChangeArrowheads="1"/>
            </p:cNvSpPr>
            <p:nvPr/>
          </p:nvSpPr>
          <p:spPr bwMode="auto">
            <a:xfrm>
              <a:off x="3561" y="2278"/>
              <a:ext cx="363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/>
                <a:t>H</a:t>
              </a:r>
              <a:endParaRPr lang="en-US" altLang="zh-CN" sz="3200" b="1"/>
            </a:p>
          </p:txBody>
        </p:sp>
        <p:sp>
          <p:nvSpPr>
            <p:cNvPr id="13413" name="Text Box 101"/>
            <p:cNvSpPr txBox="1">
              <a:spLocks noChangeArrowheads="1"/>
            </p:cNvSpPr>
            <p:nvPr/>
          </p:nvSpPr>
          <p:spPr bwMode="auto">
            <a:xfrm>
              <a:off x="2920" y="2769"/>
              <a:ext cx="55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>
                <a:spcBef>
                  <a:spcPct val="50000"/>
                </a:spcBef>
              </a:pPr>
              <a:r>
                <a:rPr lang="en-US" altLang="zh-CN" sz="3200" b="1" dirty="0" smtClean="0"/>
                <a:t>H</a:t>
              </a:r>
              <a:r>
                <a:rPr lang="en-US" altLang="zh-CN" sz="2400" b="1" dirty="0" smtClean="0"/>
                <a:t>2</a:t>
              </a:r>
              <a:r>
                <a:rPr lang="en-US" altLang="zh-CN" sz="3200" b="1" dirty="0">
                  <a:solidFill>
                    <a:prstClr val="black"/>
                  </a:solidFill>
                </a:rPr>
                <a:t>N</a:t>
              </a:r>
              <a:endParaRPr lang="en-US" altLang="zh-CN" sz="2400" b="1" dirty="0"/>
            </a:p>
          </p:txBody>
        </p:sp>
        <p:sp>
          <p:nvSpPr>
            <p:cNvPr id="13414" name="Text Box 102"/>
            <p:cNvSpPr txBox="1">
              <a:spLocks noChangeArrowheads="1"/>
            </p:cNvSpPr>
            <p:nvPr/>
          </p:nvSpPr>
          <p:spPr bwMode="auto">
            <a:xfrm>
              <a:off x="3607" y="3352"/>
              <a:ext cx="31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/>
                <a:t>H</a:t>
              </a:r>
              <a:endParaRPr lang="en-US" altLang="zh-CN" sz="3200" b="1"/>
            </a:p>
          </p:txBody>
        </p:sp>
        <p:sp>
          <p:nvSpPr>
            <p:cNvPr id="13415" name="Text Box 103"/>
            <p:cNvSpPr txBox="1">
              <a:spLocks noChangeArrowheads="1"/>
            </p:cNvSpPr>
            <p:nvPr/>
          </p:nvSpPr>
          <p:spPr bwMode="auto">
            <a:xfrm>
              <a:off x="3987" y="2771"/>
              <a:ext cx="63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/>
                <a:t>CH</a:t>
              </a:r>
              <a:r>
                <a:rPr lang="en-US" altLang="zh-CN" sz="2400" b="1"/>
                <a:t>2</a:t>
              </a:r>
              <a:endParaRPr lang="en-US" altLang="zh-CN" sz="2400" b="1"/>
            </a:p>
          </p:txBody>
        </p:sp>
        <p:sp>
          <p:nvSpPr>
            <p:cNvPr id="13416" name="Text Box 104"/>
            <p:cNvSpPr txBox="1">
              <a:spLocks noChangeArrowheads="1"/>
            </p:cNvSpPr>
            <p:nvPr/>
          </p:nvSpPr>
          <p:spPr bwMode="auto">
            <a:xfrm>
              <a:off x="4565" y="2777"/>
              <a:ext cx="99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/>
                <a:t>COOH</a:t>
              </a:r>
              <a:endParaRPr lang="en-US" altLang="zh-CN" sz="2400" b="1"/>
            </a:p>
          </p:txBody>
        </p:sp>
        <p:sp>
          <p:nvSpPr>
            <p:cNvPr id="13417" name="Line 105"/>
            <p:cNvSpPr>
              <a:spLocks noChangeShapeType="1"/>
            </p:cNvSpPr>
            <p:nvPr/>
          </p:nvSpPr>
          <p:spPr bwMode="auto">
            <a:xfrm>
              <a:off x="4338" y="2954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3419" name="Rectangle 107"/>
          <p:cNvSpPr>
            <a:spLocks noChangeArrowheads="1"/>
          </p:cNvSpPr>
          <p:nvPr/>
        </p:nvSpPr>
        <p:spPr bwMode="auto">
          <a:xfrm>
            <a:off x="3938694" y="4766311"/>
            <a:ext cx="1729317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8800" b="1">
                <a:solidFill>
                  <a:srgbClr val="CC3300"/>
                </a:solidFill>
              </a:rPr>
              <a:t>√</a:t>
            </a:r>
            <a:endParaRPr lang="en-US" altLang="zh-CN" sz="8800" b="1">
              <a:solidFill>
                <a:srgbClr val="CC3300"/>
              </a:solidFill>
            </a:endParaRPr>
          </a:p>
        </p:txBody>
      </p:sp>
      <p:sp>
        <p:nvSpPr>
          <p:cNvPr id="13420" name="Rectangle 108"/>
          <p:cNvSpPr>
            <a:spLocks noChangeArrowheads="1"/>
          </p:cNvSpPr>
          <p:nvPr/>
        </p:nvSpPr>
        <p:spPr bwMode="auto">
          <a:xfrm>
            <a:off x="3600239" y="2249806"/>
            <a:ext cx="1426633" cy="1445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8800" b="1">
                <a:solidFill>
                  <a:srgbClr val="CC3300"/>
                </a:solidFill>
                <a:sym typeface="+mn-ea"/>
              </a:rPr>
              <a:t>√</a:t>
            </a:r>
            <a:endParaRPr lang="en-US" altLang="zh-CN" sz="8800" b="1">
              <a:solidFill>
                <a:srgbClr val="CC3300"/>
              </a:solidFill>
            </a:endParaRPr>
          </a:p>
        </p:txBody>
      </p:sp>
      <p:sp>
        <p:nvSpPr>
          <p:cNvPr id="13421" name="Rectangle 109"/>
          <p:cNvSpPr>
            <a:spLocks noChangeArrowheads="1"/>
          </p:cNvSpPr>
          <p:nvPr/>
        </p:nvSpPr>
        <p:spPr bwMode="auto">
          <a:xfrm>
            <a:off x="9339582" y="5180013"/>
            <a:ext cx="1426633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8800" b="1">
                <a:solidFill>
                  <a:srgbClr val="CC3300"/>
                </a:solidFill>
              </a:rPr>
              <a:t>×</a:t>
            </a:r>
            <a:endParaRPr lang="en-US" altLang="zh-CN" sz="8800" b="1">
              <a:solidFill>
                <a:srgbClr val="CC3300"/>
              </a:solidFill>
            </a:endParaRPr>
          </a:p>
        </p:txBody>
      </p:sp>
      <p:sp>
        <p:nvSpPr>
          <p:cNvPr id="13422" name="Oval 110"/>
          <p:cNvSpPr>
            <a:spLocks noChangeArrowheads="1"/>
          </p:cNvSpPr>
          <p:nvPr/>
        </p:nvSpPr>
        <p:spPr bwMode="auto">
          <a:xfrm>
            <a:off x="2006390" y="5104766"/>
            <a:ext cx="1729316" cy="1584325"/>
          </a:xfrm>
          <a:prstGeom prst="ellipse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428" name="Text Box 116"/>
          <p:cNvSpPr txBox="1">
            <a:spLocks noChangeArrowheads="1"/>
          </p:cNvSpPr>
          <p:nvPr/>
        </p:nvSpPr>
        <p:spPr bwMode="auto">
          <a:xfrm>
            <a:off x="1804270" y="265143"/>
            <a:ext cx="8961096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200" b="1" dirty="0">
                <a:solidFill>
                  <a:srgbClr val="A67346"/>
                </a:solidFill>
                <a:latin typeface="微软雅黑" panose="020B0503020204020204" charset="-122"/>
                <a:ea typeface="微软雅黑" panose="020B0503020204020204" charset="-122"/>
              </a:rPr>
              <a:t>   </a:t>
            </a:r>
            <a:r>
              <a:rPr lang="zh-CN" altLang="en-US" sz="3200" b="1" dirty="0">
                <a:solidFill>
                  <a:srgbClr val="A67346"/>
                </a:solidFill>
                <a:latin typeface="微软雅黑" panose="020B0503020204020204" charset="-122"/>
                <a:ea typeface="微软雅黑" panose="020B0503020204020204" charset="-122"/>
              </a:rPr>
              <a:t>哪些是组成蛋白质的氨基酸？</a:t>
            </a:r>
            <a:endParaRPr lang="zh-CN" altLang="en-US" sz="3200" b="1" dirty="0">
              <a:solidFill>
                <a:srgbClr val="A6734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Rectangle 109"/>
          <p:cNvSpPr>
            <a:spLocks noChangeArrowheads="1"/>
          </p:cNvSpPr>
          <p:nvPr/>
        </p:nvSpPr>
        <p:spPr bwMode="auto">
          <a:xfrm>
            <a:off x="9339582" y="2249488"/>
            <a:ext cx="1426633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8800" b="1">
                <a:solidFill>
                  <a:srgbClr val="CC3300"/>
                </a:solidFill>
              </a:rPr>
              <a:t>×</a:t>
            </a:r>
            <a:endParaRPr lang="en-US" altLang="zh-CN" sz="8800" b="1">
              <a:solidFill>
                <a:srgbClr val="CC33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60425" y="4269105"/>
            <a:ext cx="4372610" cy="645160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zh-CN" altLang="en-US"/>
          </a:p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941705" y="1122680"/>
            <a:ext cx="4210050" cy="1198880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5" name="Oval 110"/>
          <p:cNvSpPr>
            <a:spLocks noChangeArrowheads="1"/>
          </p:cNvSpPr>
          <p:nvPr/>
        </p:nvSpPr>
        <p:spPr bwMode="auto">
          <a:xfrm>
            <a:off x="1938445" y="2483486"/>
            <a:ext cx="1729316" cy="1584325"/>
          </a:xfrm>
          <a:prstGeom prst="ellipse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6" name="Picture 12" descr="Q_013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11455" y="213360"/>
            <a:ext cx="1744345" cy="77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9" grpId="0" bldLvl="0" animBg="1"/>
      <p:bldP spid="13420" grpId="0" bldLvl="0" animBg="1"/>
      <p:bldP spid="13421" grpId="0" bldLvl="0" animBg="1"/>
      <p:bldP spid="13422" grpId="0" bldLvl="0" animBg="1"/>
      <p:bldP spid="2" grpId="0" bldLvl="0" animBg="1"/>
      <p:bldP spid="3" grpId="0" bldLvl="0" animBg="1"/>
      <p:bldP spid="4" grpId="0" bldLvl="0" animBg="1"/>
      <p:bldP spid="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文本框 12290"/>
          <p:cNvSpPr txBox="1"/>
          <p:nvPr/>
        </p:nvSpPr>
        <p:spPr>
          <a:xfrm>
            <a:off x="683260" y="380365"/>
            <a:ext cx="911923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2.</a:t>
            </a:r>
            <a:r>
              <a:rPr lang="zh-CN" altLang="en-US" sz="3600" b="1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组成人体蛋白质的氨基酸的种类</a:t>
            </a:r>
            <a:r>
              <a:rPr lang="en-US" altLang="zh-CN" sz="3600" b="1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(21</a:t>
            </a:r>
            <a:r>
              <a:rPr lang="zh-CN" altLang="en-US" sz="3600" b="1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种）</a:t>
            </a:r>
            <a:endParaRPr lang="zh-CN" altLang="en-US" sz="3600" b="1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2292" name="文本框 12291"/>
          <p:cNvSpPr txBox="1"/>
          <p:nvPr/>
        </p:nvSpPr>
        <p:spPr>
          <a:xfrm>
            <a:off x="1788160" y="2475230"/>
            <a:ext cx="6944995" cy="1029970"/>
          </a:xfrm>
          <a:prstGeom prst="rect">
            <a:avLst/>
          </a:prstGeom>
          <a:solidFill>
            <a:schemeClr val="accent1">
              <a:lumMod val="75000"/>
              <a:alpha val="25000"/>
            </a:schemeClr>
          </a:solidFill>
          <a:ln w="28575" cap="flat" cmpd="sng">
            <a:solidFill>
              <a:schemeClr val="accent1">
                <a:lumMod val="75000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fontAlgn="auto">
              <a:lnSpc>
                <a:spcPts val="3660"/>
              </a:lnSpc>
            </a:pPr>
            <a:r>
              <a:rPr lang="zh-C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甲</a:t>
            </a:r>
            <a:r>
              <a:rPr lang="zh-CN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硫氨酸，</a:t>
            </a:r>
            <a:r>
              <a:rPr lang="zh-C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缬</a:t>
            </a:r>
            <a:r>
              <a:rPr lang="zh-CN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氨酸，</a:t>
            </a:r>
            <a:r>
              <a:rPr lang="zh-C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赖</a:t>
            </a:r>
            <a:r>
              <a:rPr lang="zh-CN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氨酸，</a:t>
            </a:r>
            <a:r>
              <a:rPr lang="zh-C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异</a:t>
            </a:r>
            <a:r>
              <a:rPr lang="zh-CN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亮氨酸，</a:t>
            </a:r>
            <a:endParaRPr lang="zh-CN" altLang="en-US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fontAlgn="auto">
              <a:lnSpc>
                <a:spcPts val="3660"/>
              </a:lnSpc>
            </a:pPr>
            <a:r>
              <a:rPr lang="zh-C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苯</a:t>
            </a:r>
            <a:r>
              <a:rPr lang="zh-CN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丙氨酸，</a:t>
            </a:r>
            <a:r>
              <a:rPr lang="zh-C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亮</a:t>
            </a:r>
            <a:r>
              <a:rPr lang="zh-CN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氨酸，</a:t>
            </a:r>
            <a:r>
              <a:rPr lang="zh-C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色</a:t>
            </a:r>
            <a:r>
              <a:rPr lang="zh-CN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氨酸，</a:t>
            </a:r>
            <a:r>
              <a:rPr lang="zh-C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苏</a:t>
            </a:r>
            <a:r>
              <a:rPr lang="zh-CN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氨酸。</a:t>
            </a:r>
            <a:endParaRPr lang="zh-CN" altLang="en-US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2293" name="矩形 12292"/>
          <p:cNvSpPr/>
          <p:nvPr/>
        </p:nvSpPr>
        <p:spPr>
          <a:xfrm>
            <a:off x="1796415" y="4919345"/>
            <a:ext cx="815340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——</a:t>
            </a:r>
            <a:r>
              <a:rPr lang="zh-CN" alt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人体细胞能够合成的氨基酸，共</a:t>
            </a:r>
            <a:r>
              <a:rPr lang="en-US" altLang="zh-CN" sz="3200" b="1" dirty="0">
                <a:solidFill>
                  <a:schemeClr val="accent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13</a:t>
            </a:r>
            <a:r>
              <a:rPr lang="zh-CN" alt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种。</a:t>
            </a:r>
            <a:endParaRPr lang="zh-CN" altLang="en-US" sz="3200" b="1" dirty="0">
              <a:solidFill>
                <a:schemeClr val="accent2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2294" name="矩形 12293"/>
          <p:cNvSpPr/>
          <p:nvPr/>
        </p:nvSpPr>
        <p:spPr>
          <a:xfrm>
            <a:off x="1248410" y="4262120"/>
            <a:ext cx="5430838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(2)</a:t>
            </a:r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非必需氨基酸：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2295" name="文本框 12294"/>
          <p:cNvSpPr txBox="1"/>
          <p:nvPr/>
        </p:nvSpPr>
        <p:spPr>
          <a:xfrm>
            <a:off x="1796415" y="1820545"/>
            <a:ext cx="859917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chemeClr val="accent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——</a:t>
            </a:r>
            <a:r>
              <a:rPr lang="zh-CN" altLang="en-US" sz="3200" b="1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人体细胞不能合成的氨基酸，共</a:t>
            </a:r>
            <a:r>
              <a:rPr lang="en-US" altLang="zh-CN" sz="3200" b="1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8</a:t>
            </a:r>
            <a:r>
              <a:rPr lang="zh-CN" altLang="en-US" sz="3200" b="1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种。</a:t>
            </a:r>
            <a:endParaRPr lang="zh-CN" altLang="en-US" sz="3200" b="1" dirty="0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296" name="矩形 12295"/>
          <p:cNvSpPr/>
          <p:nvPr/>
        </p:nvSpPr>
        <p:spPr>
          <a:xfrm>
            <a:off x="1248410" y="1236980"/>
            <a:ext cx="439420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(1) </a:t>
            </a:r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必需氨基酸：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2297" name="文本框 12296"/>
          <p:cNvSpPr txBox="1"/>
          <p:nvPr/>
        </p:nvSpPr>
        <p:spPr>
          <a:xfrm>
            <a:off x="1796415" y="3618230"/>
            <a:ext cx="76200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甲 携 来 一 本 亮 色 书</a:t>
            </a:r>
            <a:endParaRPr lang="zh-CN" altLang="en-US" sz="28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12292" grpId="0" bldLvl="0" animBg="1"/>
      <p:bldP spid="12293" grpId="0"/>
      <p:bldP spid="12294" grpId="0"/>
      <p:bldP spid="12295" grpId="0"/>
      <p:bldP spid="12296" grpId="0"/>
      <p:bldP spid="1229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文本框 1"/>
          <p:cNvSpPr txBox="1"/>
          <p:nvPr/>
        </p:nvSpPr>
        <p:spPr>
          <a:xfrm>
            <a:off x="778510" y="758825"/>
            <a:ext cx="10634980" cy="37846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just">
              <a:lnSpc>
                <a:spcPct val="150000"/>
              </a:lnSpc>
            </a:pPr>
            <a:r>
              <a:rPr lang="zh-CN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华文细黑" pitchFamily="2" charset="-122"/>
              </a:rPr>
              <a:t>例</a:t>
            </a:r>
            <a:r>
              <a:rPr lang="zh-CN" altLang="zh-CN" sz="3200" dirty="0">
                <a:latin typeface="Times New Roman" panose="02020603050405020304" pitchFamily="18" charset="0"/>
                <a:ea typeface="华文细黑" pitchFamily="2" charset="-122"/>
              </a:rPr>
              <a:t>　下列有关氨基酸的描述，正确的是</a:t>
            </a:r>
            <a:endParaRPr lang="zh-CN" altLang="zh-CN" sz="3200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3200" dirty="0">
                <a:latin typeface="Times New Roman" panose="02020603050405020304" pitchFamily="18" charset="0"/>
                <a:ea typeface="华文细黑" pitchFamily="2" charset="-122"/>
              </a:rPr>
              <a:t>A.</a:t>
            </a:r>
            <a:r>
              <a:rPr lang="zh-CN" altLang="zh-CN" sz="3200" dirty="0">
                <a:latin typeface="Times New Roman" panose="02020603050405020304" pitchFamily="18" charset="0"/>
                <a:ea typeface="华文细黑" pitchFamily="2" charset="-122"/>
              </a:rPr>
              <a:t>氨基酸是构成蛋白质的基本单位，由氨基和羧基组成</a:t>
            </a:r>
            <a:endParaRPr lang="zh-CN" altLang="zh-CN" sz="3200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3200" dirty="0">
                <a:latin typeface="Times New Roman" panose="02020603050405020304" pitchFamily="18" charset="0"/>
                <a:ea typeface="华文细黑" pitchFamily="2" charset="-122"/>
              </a:rPr>
              <a:t>B.</a:t>
            </a:r>
            <a:r>
              <a:rPr lang="zh-CN" altLang="zh-CN" sz="3200" dirty="0">
                <a:latin typeface="Times New Roman" panose="02020603050405020304" pitchFamily="18" charset="0"/>
                <a:ea typeface="华文细黑" pitchFamily="2" charset="-122"/>
              </a:rPr>
              <a:t>每种氨基酸至少具有一个氨基和一个羧基</a:t>
            </a:r>
            <a:endParaRPr lang="zh-CN" altLang="zh-CN" sz="3200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3200" dirty="0">
                <a:latin typeface="Times New Roman" panose="02020603050405020304" pitchFamily="18" charset="0"/>
                <a:ea typeface="华文细黑" pitchFamily="2" charset="-122"/>
              </a:rPr>
              <a:t>C.</a:t>
            </a:r>
            <a:r>
              <a:rPr lang="zh-CN" altLang="zh-CN" sz="3200" dirty="0">
                <a:latin typeface="Times New Roman" panose="02020603050405020304" pitchFamily="18" charset="0"/>
                <a:ea typeface="华文细黑" pitchFamily="2" charset="-122"/>
              </a:rPr>
              <a:t>人体内的氨基酸必须从食物中获取</a:t>
            </a:r>
            <a:endParaRPr lang="zh-CN" altLang="zh-CN" sz="3200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3200" dirty="0">
                <a:latin typeface="Times New Roman" panose="02020603050405020304" pitchFamily="18" charset="0"/>
                <a:ea typeface="华文细黑" pitchFamily="2" charset="-122"/>
              </a:rPr>
              <a:t>D.</a:t>
            </a:r>
            <a:r>
              <a:rPr lang="zh-CN" altLang="zh-CN" sz="3200" dirty="0">
                <a:latin typeface="Times New Roman" panose="02020603050405020304" pitchFamily="18" charset="0"/>
                <a:ea typeface="华文细黑" pitchFamily="2" charset="-122"/>
              </a:rPr>
              <a:t>每个氨基酸分子都只含有</a:t>
            </a:r>
            <a:r>
              <a:rPr lang="en-US" altLang="zh-CN" sz="3200" dirty="0">
                <a:latin typeface="Times New Roman" panose="02020603050405020304" pitchFamily="18" charset="0"/>
                <a:ea typeface="华文细黑" pitchFamily="2" charset="-122"/>
              </a:rPr>
              <a:t>C</a:t>
            </a:r>
            <a:r>
              <a:rPr lang="zh-CN" altLang="zh-CN" sz="3200" dirty="0">
                <a:latin typeface="Times New Roman" panose="02020603050405020304" pitchFamily="18" charset="0"/>
                <a:ea typeface="华文细黑" pitchFamily="2" charset="-122"/>
              </a:rPr>
              <a:t>、</a:t>
            </a:r>
            <a:r>
              <a:rPr lang="en-US" altLang="zh-CN" sz="3200" dirty="0">
                <a:latin typeface="Times New Roman" panose="02020603050405020304" pitchFamily="18" charset="0"/>
                <a:ea typeface="华文细黑" pitchFamily="2" charset="-122"/>
              </a:rPr>
              <a:t>H</a:t>
            </a:r>
            <a:r>
              <a:rPr lang="zh-CN" altLang="zh-CN" sz="3200" dirty="0">
                <a:latin typeface="Times New Roman" panose="02020603050405020304" pitchFamily="18" charset="0"/>
                <a:ea typeface="华文细黑" pitchFamily="2" charset="-122"/>
              </a:rPr>
              <a:t>、</a:t>
            </a:r>
            <a:r>
              <a:rPr lang="en-US" altLang="zh-CN" sz="3200" dirty="0">
                <a:latin typeface="Times New Roman" panose="02020603050405020304" pitchFamily="18" charset="0"/>
                <a:ea typeface="华文细黑" pitchFamily="2" charset="-122"/>
              </a:rPr>
              <a:t>O</a:t>
            </a:r>
            <a:r>
              <a:rPr lang="zh-CN" altLang="zh-CN" sz="3200" dirty="0">
                <a:latin typeface="Times New Roman" panose="02020603050405020304" pitchFamily="18" charset="0"/>
                <a:ea typeface="华文细黑" pitchFamily="2" charset="-122"/>
              </a:rPr>
              <a:t>、</a:t>
            </a:r>
            <a:r>
              <a:rPr lang="en-US" altLang="zh-CN" sz="3200" dirty="0">
                <a:latin typeface="Times New Roman" panose="02020603050405020304" pitchFamily="18" charset="0"/>
                <a:ea typeface="华文细黑" pitchFamily="2" charset="-122"/>
              </a:rPr>
              <a:t>N</a:t>
            </a:r>
            <a:r>
              <a:rPr lang="zh-CN" altLang="zh-CN" sz="3200" dirty="0">
                <a:latin typeface="Times New Roman" panose="02020603050405020304" pitchFamily="18" charset="0"/>
                <a:ea typeface="华文细黑" pitchFamily="2" charset="-122"/>
              </a:rPr>
              <a:t>四种元素</a:t>
            </a:r>
            <a:endParaRPr lang="zh-CN" altLang="en-US" sz="3200" dirty="0">
              <a:latin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181975" y="857250"/>
            <a:ext cx="41783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endParaRPr lang="en-US" altLang="zh-CN" sz="36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矩形 1"/>
          <p:cNvSpPr/>
          <p:nvPr/>
        </p:nvSpPr>
        <p:spPr>
          <a:xfrm>
            <a:off x="1565275" y="93663"/>
            <a:ext cx="9183688" cy="5291455"/>
          </a:xfrm>
          <a:prstGeom prst="rect">
            <a:avLst/>
          </a:prstGeom>
          <a:noFill/>
          <a:ln w="9525">
            <a:noFill/>
          </a:ln>
        </p:spPr>
        <p:txBody>
          <a:bodyPr lIns="121898" tIns="60948" rIns="121898" bIns="60948">
            <a:spAutoFit/>
          </a:bodyPr>
          <a:p>
            <a:pPr algn="just">
              <a:lnSpc>
                <a:spcPct val="150000"/>
              </a:lnSpc>
            </a:pPr>
            <a:r>
              <a:rPr lang="zh-CN" altLang="zh-CN" sz="3200" dirty="0">
                <a:latin typeface="宋体" panose="02010600030101010101" pitchFamily="2" charset="-122"/>
              </a:rPr>
              <a:t>变式训练　下列哪项不是构成蛋白质的氨基酸</a:t>
            </a:r>
            <a:endParaRPr lang="en-US" altLang="zh-CN" sz="3200" dirty="0">
              <a:latin typeface="宋体" panose="02010600030101010101" pitchFamily="2" charset="-122"/>
            </a:endParaRPr>
          </a:p>
          <a:p>
            <a:pPr algn="just" fontAlgn="t">
              <a:lnSpc>
                <a:spcPct val="150000"/>
              </a:lnSpc>
            </a:pPr>
            <a:r>
              <a:rPr lang="en-US" altLang="zh-CN" sz="3200" dirty="0">
                <a:latin typeface="宋体" panose="02010600030101010101" pitchFamily="2" charset="-122"/>
              </a:rPr>
              <a:t>A. 				   B. </a:t>
            </a:r>
            <a:endParaRPr lang="en-US" altLang="zh-CN" sz="3200" dirty="0">
              <a:latin typeface="宋体" panose="02010600030101010101" pitchFamily="2" charset="-122"/>
            </a:endParaRPr>
          </a:p>
          <a:p>
            <a:pPr algn="just" fontAlgn="t">
              <a:lnSpc>
                <a:spcPct val="150000"/>
              </a:lnSpc>
            </a:pPr>
            <a:endParaRPr lang="en-US" altLang="zh-CN" sz="3200" dirty="0">
              <a:latin typeface="宋体" panose="02010600030101010101" pitchFamily="2" charset="-122"/>
            </a:endParaRPr>
          </a:p>
          <a:p>
            <a:pPr algn="just" fontAlgn="t">
              <a:lnSpc>
                <a:spcPct val="150000"/>
              </a:lnSpc>
            </a:pPr>
            <a:endParaRPr lang="en-US" altLang="zh-CN" sz="3200" dirty="0">
              <a:latin typeface="宋体" panose="02010600030101010101" pitchFamily="2" charset="-122"/>
            </a:endParaRPr>
          </a:p>
          <a:p>
            <a:pPr algn="just" fontAlgn="t">
              <a:lnSpc>
                <a:spcPct val="150000"/>
              </a:lnSpc>
            </a:pPr>
            <a:endParaRPr lang="en-US" altLang="zh-CN" sz="3200" dirty="0">
              <a:latin typeface="宋体" panose="02010600030101010101" pitchFamily="2" charset="-122"/>
            </a:endParaRPr>
          </a:p>
          <a:p>
            <a:pPr algn="just" fontAlgn="t">
              <a:lnSpc>
                <a:spcPct val="150000"/>
              </a:lnSpc>
            </a:pPr>
            <a:endParaRPr lang="zh-CN" altLang="zh-CN" sz="3200" dirty="0">
              <a:latin typeface="宋体" panose="02010600030101010101" pitchFamily="2" charset="-122"/>
            </a:endParaRPr>
          </a:p>
          <a:p>
            <a:pPr algn="just" fontAlgn="b">
              <a:lnSpc>
                <a:spcPct val="150000"/>
              </a:lnSpc>
            </a:pPr>
            <a:r>
              <a:rPr lang="en-US" altLang="zh-CN" sz="3200" dirty="0">
                <a:latin typeface="宋体" panose="02010600030101010101" pitchFamily="2" charset="-122"/>
              </a:rPr>
              <a:t>C. 				    D.</a:t>
            </a:r>
            <a:endParaRPr lang="en-US" altLang="zh-CN" sz="3200" dirty="0">
              <a:latin typeface="宋体" panose="02010600030101010101" pitchFamily="2" charset="-122"/>
            </a:endParaRPr>
          </a:p>
        </p:txBody>
      </p:sp>
      <p:pic>
        <p:nvPicPr>
          <p:cNvPr id="21507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68550" y="1254125"/>
            <a:ext cx="3117850" cy="1946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8" name="Picture 3"/>
          <p:cNvPicPr>
            <a:picLocks noChangeAspect="1"/>
          </p:cNvPicPr>
          <p:nvPr/>
        </p:nvPicPr>
        <p:blipFill>
          <a:blip r:embed="rId2"/>
          <a:srcRect b="6134"/>
          <a:stretch>
            <a:fillRect/>
          </a:stretch>
        </p:blipFill>
        <p:spPr>
          <a:xfrm>
            <a:off x="6799263" y="1254125"/>
            <a:ext cx="3181350" cy="2098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Picture 4"/>
          <p:cNvPicPr>
            <a:picLocks noChangeAspect="1"/>
          </p:cNvPicPr>
          <p:nvPr/>
        </p:nvPicPr>
        <p:blipFill>
          <a:blip r:embed="rId3"/>
          <a:srcRect b="7259"/>
          <a:stretch>
            <a:fillRect/>
          </a:stretch>
        </p:blipFill>
        <p:spPr>
          <a:xfrm>
            <a:off x="2324100" y="4337050"/>
            <a:ext cx="3162300" cy="1911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6750" y="4210050"/>
            <a:ext cx="3217863" cy="21637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9980930" y="282575"/>
            <a:ext cx="487680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endParaRPr lang="en-US" altLang="zh-CN" sz="36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文本框 1"/>
          <p:cNvSpPr txBox="1"/>
          <p:nvPr/>
        </p:nvSpPr>
        <p:spPr>
          <a:xfrm>
            <a:off x="1511300" y="14288"/>
            <a:ext cx="2468880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600" dirty="0">
                <a:latin typeface="Times New Roman" panose="02020603050405020304" pitchFamily="18" charset="0"/>
              </a:rPr>
              <a:t>归纳总结：</a:t>
            </a:r>
            <a:endParaRPr lang="zh-CN" altLang="en-US" sz="3600" dirty="0">
              <a:latin typeface="Times New Roman" panose="02020603050405020304" pitchFamily="18" charset="0"/>
            </a:endParaRPr>
          </a:p>
        </p:txBody>
      </p:sp>
      <p:sp>
        <p:nvSpPr>
          <p:cNvPr id="22531" name="矩形 8"/>
          <p:cNvSpPr/>
          <p:nvPr/>
        </p:nvSpPr>
        <p:spPr>
          <a:xfrm>
            <a:off x="3856038" y="60325"/>
            <a:ext cx="7085012" cy="612775"/>
          </a:xfrm>
          <a:prstGeom prst="rect">
            <a:avLst/>
          </a:prstGeom>
          <a:noFill/>
          <a:ln w="9525">
            <a:noFill/>
          </a:ln>
        </p:spPr>
        <p:txBody>
          <a:bodyPr lIns="121898" tIns="60948" rIns="121898" bIns="60948">
            <a:spAutoFit/>
          </a:bodyPr>
          <a:p>
            <a:pPr algn="just"/>
            <a:r>
              <a:rPr lang="en-US" altLang="zh-CN" sz="3200" b="1" dirty="0">
                <a:solidFill>
                  <a:srgbClr val="000000"/>
                </a:solidFill>
                <a:latin typeface="宋体" panose="02010600030101010101" pitchFamily="2" charset="-122"/>
                <a:ea typeface="华文细黑" pitchFamily="2" charset="-122"/>
              </a:rPr>
              <a:t>“</a:t>
            </a:r>
            <a:r>
              <a:rPr lang="zh-CN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华文细黑" pitchFamily="2" charset="-122"/>
              </a:rPr>
              <a:t>两看法</a:t>
            </a:r>
            <a:r>
              <a:rPr lang="en-US" altLang="zh-CN" sz="3200" b="1" dirty="0">
                <a:solidFill>
                  <a:srgbClr val="000000"/>
                </a:solidFill>
                <a:latin typeface="宋体" panose="02010600030101010101" pitchFamily="2" charset="-122"/>
                <a:ea typeface="华文细黑" pitchFamily="2" charset="-122"/>
              </a:rPr>
              <a:t>”</a:t>
            </a:r>
            <a:r>
              <a:rPr lang="zh-CN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华文细黑" pitchFamily="2" charset="-122"/>
              </a:rPr>
              <a:t>判断组成蛋白质的氨基酸</a:t>
            </a:r>
            <a:endParaRPr lang="zh-CN" altLang="zh-CN" sz="3200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pic>
        <p:nvPicPr>
          <p:cNvPr id="6146" name="Picture 2" descr="B51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44675" y="874713"/>
            <a:ext cx="8502650" cy="59356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文本占位符 593922"/>
          <p:cNvSpPr>
            <a:spLocks noGrp="1" noRot="1"/>
          </p:cNvSpPr>
          <p:nvPr>
            <p:ph idx="1"/>
          </p:nvPr>
        </p:nvSpPr>
        <p:spPr>
          <a:xfrm>
            <a:off x="1511935" y="1247775"/>
            <a:ext cx="9842500" cy="3987800"/>
          </a:xfrm>
        </p:spPr>
        <p:txBody>
          <a:bodyPr vert="horz" wrap="square" lIns="91440" tIns="45720" rIns="91440" bIns="45720" anchor="t"/>
          <a:p>
            <a:pPr fontAlgn="auto">
              <a:lnSpc>
                <a:spcPct val="120000"/>
              </a:lnSpc>
              <a:buNone/>
            </a:pPr>
            <a:r>
              <a:rPr lang="zh-CN" altLang="en-US" sz="3600" dirty="0">
                <a:latin typeface="宋体" panose="02010600030101010101" pitchFamily="2" charset="-122"/>
              </a:rPr>
              <a:t>【变式训练】谷氨酸的</a:t>
            </a:r>
            <a:r>
              <a:rPr lang="en-US" altLang="zh-CN" sz="3600" dirty="0">
                <a:latin typeface="宋体" panose="02010600030101010101" pitchFamily="2" charset="-122"/>
              </a:rPr>
              <a:t>R</a:t>
            </a:r>
            <a:r>
              <a:rPr lang="zh-CN" altLang="en-US" sz="3600" dirty="0">
                <a:latin typeface="宋体" panose="02010600030101010101" pitchFamily="2" charset="-122"/>
              </a:rPr>
              <a:t>基为</a:t>
            </a:r>
            <a:r>
              <a:rPr lang="en-US" altLang="zh-CN" sz="3600" dirty="0">
                <a:latin typeface="宋体" panose="02010600030101010101" pitchFamily="2" charset="-122"/>
              </a:rPr>
              <a:t>—C</a:t>
            </a:r>
            <a:r>
              <a:rPr lang="en-US" altLang="zh-CN" sz="3600" baseline="-30000" dirty="0">
                <a:latin typeface="宋体" panose="02010600030101010101" pitchFamily="2" charset="-122"/>
              </a:rPr>
              <a:t>3</a:t>
            </a:r>
            <a:r>
              <a:rPr lang="en-US" altLang="zh-CN" sz="3600" dirty="0">
                <a:latin typeface="宋体" panose="02010600030101010101" pitchFamily="2" charset="-122"/>
              </a:rPr>
              <a:t>H</a:t>
            </a:r>
            <a:r>
              <a:rPr lang="en-US" altLang="zh-CN" sz="3600" baseline="-30000" dirty="0">
                <a:latin typeface="宋体" panose="02010600030101010101" pitchFamily="2" charset="-122"/>
              </a:rPr>
              <a:t>5</a:t>
            </a:r>
            <a:r>
              <a:rPr lang="en-US" altLang="zh-CN" sz="3600" dirty="0">
                <a:latin typeface="宋体" panose="02010600030101010101" pitchFamily="2" charset="-122"/>
              </a:rPr>
              <a:t>O</a:t>
            </a:r>
            <a:r>
              <a:rPr lang="en-US" altLang="zh-CN" sz="3600" baseline="-30000" dirty="0">
                <a:latin typeface="宋体" panose="02010600030101010101" pitchFamily="2" charset="-122"/>
              </a:rPr>
              <a:t>2,</a:t>
            </a:r>
            <a:r>
              <a:rPr lang="en-US" altLang="zh-CN" sz="3600" dirty="0">
                <a:latin typeface="宋体" panose="02010600030101010101" pitchFamily="2" charset="-122"/>
              </a:rPr>
              <a:t>1</a:t>
            </a:r>
            <a:r>
              <a:rPr lang="zh-CN" altLang="en-US" sz="3600" dirty="0">
                <a:latin typeface="宋体" panose="02010600030101010101" pitchFamily="2" charset="-122"/>
              </a:rPr>
              <a:t>分子谷氨酸含有的</a:t>
            </a:r>
            <a:r>
              <a:rPr lang="en-US" altLang="zh-CN" sz="3600" dirty="0">
                <a:latin typeface="宋体" panose="02010600030101010101" pitchFamily="2" charset="-122"/>
              </a:rPr>
              <a:t>C</a:t>
            </a:r>
            <a:r>
              <a:rPr lang="zh-CN" altLang="en-US" sz="3600" dirty="0">
                <a:latin typeface="宋体" panose="02010600030101010101" pitchFamily="2" charset="-122"/>
              </a:rPr>
              <a:t>、</a:t>
            </a:r>
            <a:r>
              <a:rPr lang="en-US" altLang="zh-CN" sz="3600" dirty="0">
                <a:latin typeface="宋体" panose="02010600030101010101" pitchFamily="2" charset="-122"/>
              </a:rPr>
              <a:t>H</a:t>
            </a:r>
            <a:r>
              <a:rPr lang="zh-CN" altLang="en-US" sz="3600" dirty="0">
                <a:latin typeface="宋体" panose="02010600030101010101" pitchFamily="2" charset="-122"/>
              </a:rPr>
              <a:t>、</a:t>
            </a:r>
            <a:r>
              <a:rPr lang="en-US" altLang="zh-CN" sz="3600" dirty="0">
                <a:latin typeface="宋体" panose="02010600030101010101" pitchFamily="2" charset="-122"/>
              </a:rPr>
              <a:t>O</a:t>
            </a:r>
            <a:r>
              <a:rPr lang="zh-CN" altLang="en-US" sz="3600" dirty="0">
                <a:latin typeface="宋体" panose="02010600030101010101" pitchFamily="2" charset="-122"/>
              </a:rPr>
              <a:t>、</a:t>
            </a:r>
            <a:r>
              <a:rPr lang="en-US" altLang="zh-CN" sz="3600" dirty="0">
                <a:latin typeface="宋体" panose="02010600030101010101" pitchFamily="2" charset="-122"/>
              </a:rPr>
              <a:t>N</a:t>
            </a:r>
            <a:r>
              <a:rPr lang="zh-CN" altLang="en-US" sz="3600" dirty="0">
                <a:latin typeface="宋体" panose="02010600030101010101" pitchFamily="2" charset="-122"/>
              </a:rPr>
              <a:t>原子数依次是</a:t>
            </a:r>
            <a:r>
              <a:rPr lang="en-US" altLang="zh-CN" sz="3600" dirty="0">
                <a:latin typeface="宋体" panose="02010600030101010101" pitchFamily="2" charset="-122"/>
              </a:rPr>
              <a:t>(</a:t>
            </a:r>
            <a:r>
              <a:rPr lang="zh-CN" altLang="en-US" sz="3600" dirty="0">
                <a:latin typeface="宋体" panose="02010600030101010101" pitchFamily="2" charset="-122"/>
              </a:rPr>
              <a:t>　　</a:t>
            </a:r>
            <a:r>
              <a:rPr lang="en-US" altLang="zh-CN" sz="3600" dirty="0">
                <a:latin typeface="宋体" panose="02010600030101010101" pitchFamily="2" charset="-122"/>
              </a:rPr>
              <a:t>)</a:t>
            </a:r>
            <a:endParaRPr lang="en-US" altLang="zh-CN" sz="3600" dirty="0">
              <a:latin typeface="宋体" panose="02010600030101010101" pitchFamily="2" charset="-122"/>
            </a:endParaRPr>
          </a:p>
          <a:p>
            <a:pPr eaLnBrk="1">
              <a:buNone/>
            </a:pPr>
            <a:r>
              <a:rPr lang="en-US" altLang="zh-CN" sz="3600" dirty="0">
                <a:latin typeface="宋体" panose="02010600030101010101" pitchFamily="2" charset="-122"/>
              </a:rPr>
              <a:t>	A</a:t>
            </a:r>
            <a:r>
              <a:rPr lang="zh-CN" altLang="en-US" sz="3600" dirty="0">
                <a:latin typeface="宋体" panose="02010600030101010101" pitchFamily="2" charset="-122"/>
              </a:rPr>
              <a:t>．</a:t>
            </a:r>
            <a:r>
              <a:rPr lang="en-US" altLang="zh-CN" sz="3600" dirty="0">
                <a:latin typeface="宋体" panose="02010600030101010101" pitchFamily="2" charset="-122"/>
              </a:rPr>
              <a:t>5</a:t>
            </a:r>
            <a:r>
              <a:rPr lang="zh-CN" altLang="en-US" sz="3600" dirty="0">
                <a:latin typeface="宋体" panose="02010600030101010101" pitchFamily="2" charset="-122"/>
              </a:rPr>
              <a:t>、</a:t>
            </a:r>
            <a:r>
              <a:rPr lang="en-US" altLang="zh-CN" sz="3600" dirty="0">
                <a:latin typeface="宋体" panose="02010600030101010101" pitchFamily="2" charset="-122"/>
              </a:rPr>
              <a:t>9</a:t>
            </a:r>
            <a:r>
              <a:rPr lang="zh-CN" altLang="en-US" sz="3600" dirty="0">
                <a:latin typeface="宋体" panose="02010600030101010101" pitchFamily="2" charset="-122"/>
              </a:rPr>
              <a:t>、</a:t>
            </a:r>
            <a:r>
              <a:rPr lang="en-US" altLang="zh-CN" sz="3600" dirty="0">
                <a:latin typeface="宋体" panose="02010600030101010101" pitchFamily="2" charset="-122"/>
              </a:rPr>
              <a:t>4</a:t>
            </a:r>
            <a:r>
              <a:rPr lang="zh-CN" altLang="en-US" sz="3600" dirty="0">
                <a:latin typeface="宋体" panose="02010600030101010101" pitchFamily="2" charset="-122"/>
              </a:rPr>
              <a:t>、</a:t>
            </a:r>
            <a:r>
              <a:rPr lang="en-US" altLang="zh-CN" sz="3600" dirty="0">
                <a:latin typeface="宋体" panose="02010600030101010101" pitchFamily="2" charset="-122"/>
              </a:rPr>
              <a:t>1	      B</a:t>
            </a:r>
            <a:r>
              <a:rPr lang="zh-CN" altLang="en-US" sz="3600" dirty="0">
                <a:latin typeface="宋体" panose="02010600030101010101" pitchFamily="2" charset="-122"/>
              </a:rPr>
              <a:t>．</a:t>
            </a:r>
            <a:r>
              <a:rPr lang="en-US" altLang="zh-CN" sz="3600" dirty="0">
                <a:latin typeface="宋体" panose="02010600030101010101" pitchFamily="2" charset="-122"/>
              </a:rPr>
              <a:t>4</a:t>
            </a:r>
            <a:r>
              <a:rPr lang="zh-CN" altLang="en-US" sz="3600" dirty="0">
                <a:latin typeface="宋体" panose="02010600030101010101" pitchFamily="2" charset="-122"/>
              </a:rPr>
              <a:t>、</a:t>
            </a:r>
            <a:r>
              <a:rPr lang="en-US" altLang="zh-CN" sz="3600" dirty="0">
                <a:latin typeface="宋体" panose="02010600030101010101" pitchFamily="2" charset="-122"/>
              </a:rPr>
              <a:t>8</a:t>
            </a:r>
            <a:r>
              <a:rPr lang="zh-CN" altLang="en-US" sz="3600" dirty="0">
                <a:latin typeface="宋体" panose="02010600030101010101" pitchFamily="2" charset="-122"/>
              </a:rPr>
              <a:t>、</a:t>
            </a:r>
            <a:r>
              <a:rPr lang="en-US" altLang="zh-CN" sz="3600" dirty="0">
                <a:latin typeface="宋体" panose="02010600030101010101" pitchFamily="2" charset="-122"/>
              </a:rPr>
              <a:t>5</a:t>
            </a:r>
            <a:r>
              <a:rPr lang="zh-CN" altLang="en-US" sz="3600" dirty="0">
                <a:latin typeface="宋体" panose="02010600030101010101" pitchFamily="2" charset="-122"/>
              </a:rPr>
              <a:t>、</a:t>
            </a:r>
            <a:r>
              <a:rPr lang="en-US" altLang="zh-CN" sz="3600" dirty="0">
                <a:latin typeface="宋体" panose="02010600030101010101" pitchFamily="2" charset="-122"/>
              </a:rPr>
              <a:t>1</a:t>
            </a:r>
            <a:endParaRPr lang="en-US" altLang="zh-CN" sz="3600" dirty="0">
              <a:latin typeface="宋体" panose="02010600030101010101" pitchFamily="2" charset="-122"/>
            </a:endParaRPr>
          </a:p>
          <a:p>
            <a:pPr eaLnBrk="1">
              <a:buNone/>
            </a:pPr>
            <a:r>
              <a:rPr lang="en-US" altLang="zh-CN" sz="3600" dirty="0">
                <a:latin typeface="宋体" panose="02010600030101010101" pitchFamily="2" charset="-122"/>
              </a:rPr>
              <a:t>	</a:t>
            </a:r>
            <a:endParaRPr lang="en-US" altLang="zh-CN" sz="3600" dirty="0">
              <a:latin typeface="宋体" panose="02010600030101010101" pitchFamily="2" charset="-122"/>
            </a:endParaRPr>
          </a:p>
          <a:p>
            <a:pPr eaLnBrk="1">
              <a:buNone/>
            </a:pPr>
            <a:r>
              <a:rPr lang="en-US" altLang="zh-CN" sz="3600" dirty="0">
                <a:latin typeface="宋体" panose="02010600030101010101" pitchFamily="2" charset="-122"/>
              </a:rPr>
              <a:t> C</a:t>
            </a:r>
            <a:r>
              <a:rPr lang="zh-CN" altLang="en-US" sz="3600" dirty="0">
                <a:latin typeface="宋体" panose="02010600030101010101" pitchFamily="2" charset="-122"/>
              </a:rPr>
              <a:t>．</a:t>
            </a:r>
            <a:r>
              <a:rPr lang="en-US" altLang="zh-CN" sz="3600" dirty="0">
                <a:latin typeface="宋体" panose="02010600030101010101" pitchFamily="2" charset="-122"/>
              </a:rPr>
              <a:t>5</a:t>
            </a:r>
            <a:r>
              <a:rPr lang="zh-CN" altLang="en-US" sz="3600" dirty="0">
                <a:latin typeface="宋体" panose="02010600030101010101" pitchFamily="2" charset="-122"/>
              </a:rPr>
              <a:t>、</a:t>
            </a:r>
            <a:r>
              <a:rPr lang="en-US" altLang="zh-CN" sz="3600" dirty="0">
                <a:latin typeface="宋体" panose="02010600030101010101" pitchFamily="2" charset="-122"/>
              </a:rPr>
              <a:t>8</a:t>
            </a:r>
            <a:r>
              <a:rPr lang="zh-CN" altLang="en-US" sz="3600" dirty="0">
                <a:latin typeface="宋体" panose="02010600030101010101" pitchFamily="2" charset="-122"/>
              </a:rPr>
              <a:t>、</a:t>
            </a:r>
            <a:r>
              <a:rPr lang="en-US" altLang="zh-CN" sz="3600" dirty="0">
                <a:latin typeface="宋体" panose="02010600030101010101" pitchFamily="2" charset="-122"/>
              </a:rPr>
              <a:t>4</a:t>
            </a:r>
            <a:r>
              <a:rPr lang="zh-CN" altLang="en-US" sz="3600" dirty="0">
                <a:latin typeface="宋体" panose="02010600030101010101" pitchFamily="2" charset="-122"/>
              </a:rPr>
              <a:t>、</a:t>
            </a:r>
            <a:r>
              <a:rPr lang="en-US" altLang="zh-CN" sz="3600" dirty="0">
                <a:latin typeface="宋体" panose="02010600030101010101" pitchFamily="2" charset="-122"/>
              </a:rPr>
              <a:t>1	      D</a:t>
            </a:r>
            <a:r>
              <a:rPr lang="zh-CN" altLang="en-US" sz="3600" dirty="0">
                <a:latin typeface="宋体" panose="02010600030101010101" pitchFamily="2" charset="-122"/>
              </a:rPr>
              <a:t>．</a:t>
            </a:r>
            <a:r>
              <a:rPr lang="en-US" altLang="zh-CN" sz="3600" dirty="0">
                <a:latin typeface="宋体" panose="02010600030101010101" pitchFamily="2" charset="-122"/>
              </a:rPr>
              <a:t>4</a:t>
            </a:r>
            <a:r>
              <a:rPr lang="zh-CN" altLang="en-US" sz="3600" dirty="0">
                <a:latin typeface="宋体" panose="02010600030101010101" pitchFamily="2" charset="-122"/>
              </a:rPr>
              <a:t>、</a:t>
            </a:r>
            <a:r>
              <a:rPr lang="en-US" altLang="zh-CN" sz="3600" dirty="0">
                <a:latin typeface="宋体" panose="02010600030101010101" pitchFamily="2" charset="-122"/>
              </a:rPr>
              <a:t>9</a:t>
            </a:r>
            <a:r>
              <a:rPr lang="zh-CN" altLang="en-US" sz="3600" dirty="0">
                <a:latin typeface="宋体" panose="02010600030101010101" pitchFamily="2" charset="-122"/>
              </a:rPr>
              <a:t>、</a:t>
            </a:r>
            <a:r>
              <a:rPr lang="en-US" altLang="zh-CN" sz="3600" dirty="0">
                <a:latin typeface="宋体" panose="02010600030101010101" pitchFamily="2" charset="-122"/>
              </a:rPr>
              <a:t>4</a:t>
            </a:r>
            <a:r>
              <a:rPr lang="zh-CN" altLang="en-US" sz="3600" dirty="0">
                <a:latin typeface="宋体" panose="02010600030101010101" pitchFamily="2" charset="-122"/>
              </a:rPr>
              <a:t>、</a:t>
            </a:r>
            <a:r>
              <a:rPr lang="en-US" altLang="zh-CN" sz="3600" dirty="0">
                <a:latin typeface="宋体" panose="02010600030101010101" pitchFamily="2" charset="-122"/>
              </a:rPr>
              <a:t>1</a:t>
            </a:r>
            <a:endParaRPr lang="en-US" altLang="zh-CN" sz="3600" dirty="0">
              <a:latin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181148" y="1892935"/>
            <a:ext cx="54991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endParaRPr lang="en-US" altLang="zh-CN" sz="4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文本框 17410"/>
          <p:cNvSpPr txBox="1"/>
          <p:nvPr/>
        </p:nvSpPr>
        <p:spPr>
          <a:xfrm>
            <a:off x="3460750" y="2127250"/>
            <a:ext cx="50482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Arial" panose="020B0604020202020204" pitchFamily="34" charset="0"/>
              </a:rPr>
              <a:t>C</a:t>
            </a:r>
            <a:endParaRPr lang="en-US" altLang="zh-CN" sz="3200" b="1">
              <a:latin typeface="Arial" panose="020B0604020202020204" pitchFamily="34" charset="0"/>
            </a:endParaRPr>
          </a:p>
        </p:txBody>
      </p:sp>
      <p:sp>
        <p:nvSpPr>
          <p:cNvPr id="17412" name="直接连接符 17411"/>
          <p:cNvSpPr/>
          <p:nvPr/>
        </p:nvSpPr>
        <p:spPr>
          <a:xfrm>
            <a:off x="3109913" y="2414588"/>
            <a:ext cx="360362" cy="1587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413" name="直接连接符 17412"/>
          <p:cNvSpPr/>
          <p:nvPr/>
        </p:nvSpPr>
        <p:spPr>
          <a:xfrm>
            <a:off x="3902075" y="2414588"/>
            <a:ext cx="360363" cy="1587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414" name="直接连接符 17413"/>
          <p:cNvSpPr/>
          <p:nvPr/>
        </p:nvSpPr>
        <p:spPr>
          <a:xfrm>
            <a:off x="3676650" y="2701925"/>
            <a:ext cx="1588" cy="360363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415" name="直接连接符 17414"/>
          <p:cNvSpPr/>
          <p:nvPr/>
        </p:nvSpPr>
        <p:spPr>
          <a:xfrm>
            <a:off x="3697288" y="1808163"/>
            <a:ext cx="1587" cy="360362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416" name="文本框 17415"/>
          <p:cNvSpPr txBox="1"/>
          <p:nvPr/>
        </p:nvSpPr>
        <p:spPr>
          <a:xfrm>
            <a:off x="3460750" y="1341438"/>
            <a:ext cx="576263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Arial" panose="020B0604020202020204" pitchFamily="34" charset="0"/>
              </a:rPr>
              <a:t>H</a:t>
            </a:r>
            <a:endParaRPr lang="en-US" altLang="zh-CN" sz="3200" b="1">
              <a:latin typeface="Arial" panose="020B0604020202020204" pitchFamily="34" charset="0"/>
            </a:endParaRPr>
          </a:p>
        </p:txBody>
      </p:sp>
      <p:sp>
        <p:nvSpPr>
          <p:cNvPr id="17417" name="文本框 17416"/>
          <p:cNvSpPr txBox="1"/>
          <p:nvPr/>
        </p:nvSpPr>
        <p:spPr>
          <a:xfrm>
            <a:off x="3471863" y="3027363"/>
            <a:ext cx="792162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Arial" panose="020B0604020202020204" pitchFamily="34" charset="0"/>
              </a:rPr>
              <a:t>R</a:t>
            </a:r>
            <a:r>
              <a:rPr lang="en-US" altLang="zh-CN" b="1">
                <a:latin typeface="Arial" panose="020B0604020202020204" pitchFamily="34" charset="0"/>
              </a:rPr>
              <a:t>1</a:t>
            </a:r>
            <a:endParaRPr lang="en-US" altLang="zh-CN" b="1">
              <a:latin typeface="Arial" panose="020B0604020202020204" pitchFamily="34" charset="0"/>
            </a:endParaRPr>
          </a:p>
        </p:txBody>
      </p:sp>
      <p:sp>
        <p:nvSpPr>
          <p:cNvPr id="17418" name="文本框 17417"/>
          <p:cNvSpPr txBox="1"/>
          <p:nvPr/>
        </p:nvSpPr>
        <p:spPr>
          <a:xfrm>
            <a:off x="2279650" y="2133600"/>
            <a:ext cx="10795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Arial" panose="020B0604020202020204" pitchFamily="34" charset="0"/>
              </a:rPr>
              <a:t>NH</a:t>
            </a:r>
            <a:r>
              <a:rPr lang="en-US" altLang="zh-CN" b="1">
                <a:latin typeface="Arial" panose="020B0604020202020204" pitchFamily="34" charset="0"/>
              </a:rPr>
              <a:t>2</a:t>
            </a:r>
            <a:endParaRPr lang="en-US" altLang="zh-CN" b="1">
              <a:latin typeface="Arial" panose="020B0604020202020204" pitchFamily="34" charset="0"/>
            </a:endParaRPr>
          </a:p>
        </p:txBody>
      </p:sp>
      <p:sp>
        <p:nvSpPr>
          <p:cNvPr id="17419" name="文本框 17418"/>
          <p:cNvSpPr txBox="1"/>
          <p:nvPr/>
        </p:nvSpPr>
        <p:spPr>
          <a:xfrm>
            <a:off x="4892675" y="2143125"/>
            <a:ext cx="915988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Arial" panose="020B0604020202020204" pitchFamily="34" charset="0"/>
              </a:rPr>
              <a:t>OH</a:t>
            </a:r>
            <a:endParaRPr lang="en-US" altLang="zh-CN" sz="3200" b="1">
              <a:latin typeface="Arial" panose="020B0604020202020204" pitchFamily="34" charset="0"/>
            </a:endParaRPr>
          </a:p>
        </p:txBody>
      </p:sp>
      <p:sp>
        <p:nvSpPr>
          <p:cNvPr id="17420" name="文本框 17419"/>
          <p:cNvSpPr txBox="1"/>
          <p:nvPr/>
        </p:nvSpPr>
        <p:spPr>
          <a:xfrm>
            <a:off x="4244975" y="2133600"/>
            <a:ext cx="503238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Arial" panose="020B0604020202020204" pitchFamily="34" charset="0"/>
              </a:rPr>
              <a:t>C</a:t>
            </a:r>
            <a:endParaRPr lang="en-US" altLang="zh-CN" sz="3200" b="1">
              <a:latin typeface="Arial" panose="020B0604020202020204" pitchFamily="34" charset="0"/>
            </a:endParaRPr>
          </a:p>
        </p:txBody>
      </p:sp>
      <p:sp>
        <p:nvSpPr>
          <p:cNvPr id="17421" name="文本框 17420"/>
          <p:cNvSpPr txBox="1"/>
          <p:nvPr/>
        </p:nvSpPr>
        <p:spPr>
          <a:xfrm>
            <a:off x="4224338" y="1341438"/>
            <a:ext cx="50482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Arial" panose="020B0604020202020204" pitchFamily="34" charset="0"/>
              </a:rPr>
              <a:t>O</a:t>
            </a:r>
            <a:endParaRPr lang="en-US" altLang="zh-CN" sz="3200" b="1">
              <a:latin typeface="Arial" panose="020B0604020202020204" pitchFamily="34" charset="0"/>
            </a:endParaRPr>
          </a:p>
        </p:txBody>
      </p:sp>
      <p:sp>
        <p:nvSpPr>
          <p:cNvPr id="17422" name="直接连接符 17421"/>
          <p:cNvSpPr/>
          <p:nvPr/>
        </p:nvSpPr>
        <p:spPr>
          <a:xfrm>
            <a:off x="4419600" y="1846263"/>
            <a:ext cx="0" cy="360362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423" name="直接连接符 17422"/>
          <p:cNvSpPr/>
          <p:nvPr/>
        </p:nvSpPr>
        <p:spPr>
          <a:xfrm>
            <a:off x="4522788" y="1846263"/>
            <a:ext cx="0" cy="360362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424" name="直接连接符 17423"/>
          <p:cNvSpPr/>
          <p:nvPr/>
        </p:nvSpPr>
        <p:spPr>
          <a:xfrm>
            <a:off x="4605338" y="2422525"/>
            <a:ext cx="360362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425" name="矩形 17424"/>
          <p:cNvSpPr/>
          <p:nvPr/>
        </p:nvSpPr>
        <p:spPr>
          <a:xfrm>
            <a:off x="4800600" y="1930400"/>
            <a:ext cx="1800225" cy="935038"/>
          </a:xfrm>
          <a:prstGeom prst="rect">
            <a:avLst/>
          </a:prstGeom>
          <a:solidFill>
            <a:schemeClr val="accent1">
              <a:alpha val="39000"/>
            </a:schemeClr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26" name="文本框 17425"/>
          <p:cNvSpPr txBox="1"/>
          <p:nvPr/>
        </p:nvSpPr>
        <p:spPr>
          <a:xfrm>
            <a:off x="5303838" y="4508500"/>
            <a:ext cx="10795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Arial" panose="020B0604020202020204" pitchFamily="34" charset="0"/>
              </a:rPr>
              <a:t>H</a:t>
            </a:r>
            <a:r>
              <a:rPr lang="en-US" altLang="zh-CN" b="1">
                <a:latin typeface="Arial" panose="020B0604020202020204" pitchFamily="34" charset="0"/>
              </a:rPr>
              <a:t>2</a:t>
            </a:r>
            <a:r>
              <a:rPr lang="en-US" altLang="zh-CN" sz="3200" b="1">
                <a:latin typeface="Arial" panose="020B0604020202020204" pitchFamily="34" charset="0"/>
              </a:rPr>
              <a:t>O</a:t>
            </a:r>
            <a:endParaRPr lang="en-US" altLang="zh-CN" b="1">
              <a:latin typeface="Arial" panose="020B0604020202020204" pitchFamily="34" charset="0"/>
            </a:endParaRPr>
          </a:p>
        </p:txBody>
      </p:sp>
      <p:grpSp>
        <p:nvGrpSpPr>
          <p:cNvPr id="17427" name="组合 17426"/>
          <p:cNvGrpSpPr/>
          <p:nvPr/>
        </p:nvGrpSpPr>
        <p:grpSpPr>
          <a:xfrm>
            <a:off x="6488113" y="1336675"/>
            <a:ext cx="3352800" cy="2270126"/>
            <a:chOff x="0" y="0"/>
            <a:chExt cx="2112" cy="1430"/>
          </a:xfrm>
        </p:grpSpPr>
        <p:sp>
          <p:nvSpPr>
            <p:cNvPr id="17428" name="文本框 17427"/>
            <p:cNvSpPr txBox="1"/>
            <p:nvPr/>
          </p:nvSpPr>
          <p:spPr>
            <a:xfrm>
              <a:off x="706" y="495"/>
              <a:ext cx="318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>
                  <a:latin typeface="Arial" panose="020B0604020202020204" pitchFamily="34" charset="0"/>
                </a:rPr>
                <a:t>C</a:t>
              </a:r>
              <a:endParaRPr lang="en-US" altLang="zh-CN" sz="3200" b="1">
                <a:latin typeface="Arial" panose="020B0604020202020204" pitchFamily="34" charset="0"/>
              </a:endParaRPr>
            </a:p>
          </p:txBody>
        </p:sp>
        <p:sp>
          <p:nvSpPr>
            <p:cNvPr id="17429" name="直接连接符 17428"/>
            <p:cNvSpPr/>
            <p:nvPr/>
          </p:nvSpPr>
          <p:spPr>
            <a:xfrm>
              <a:off x="485" y="676"/>
              <a:ext cx="227" cy="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430" name="直接连接符 17429"/>
            <p:cNvSpPr/>
            <p:nvPr/>
          </p:nvSpPr>
          <p:spPr>
            <a:xfrm>
              <a:off x="997" y="676"/>
              <a:ext cx="227" cy="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431" name="直接连接符 17430"/>
            <p:cNvSpPr/>
            <p:nvPr/>
          </p:nvSpPr>
          <p:spPr>
            <a:xfrm>
              <a:off x="842" y="857"/>
              <a:ext cx="1" cy="22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432" name="直接连接符 17431"/>
            <p:cNvSpPr/>
            <p:nvPr/>
          </p:nvSpPr>
          <p:spPr>
            <a:xfrm>
              <a:off x="855" y="294"/>
              <a:ext cx="1" cy="22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433" name="文本框 17432"/>
            <p:cNvSpPr txBox="1"/>
            <p:nvPr/>
          </p:nvSpPr>
          <p:spPr>
            <a:xfrm>
              <a:off x="706" y="0"/>
              <a:ext cx="363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>
                  <a:latin typeface="Arial" panose="020B0604020202020204" pitchFamily="34" charset="0"/>
                </a:rPr>
                <a:t>H</a:t>
              </a:r>
              <a:endParaRPr lang="en-US" altLang="zh-CN" sz="3200" b="1">
                <a:latin typeface="Arial" panose="020B0604020202020204" pitchFamily="34" charset="0"/>
              </a:endParaRPr>
            </a:p>
          </p:txBody>
        </p:sp>
        <p:sp>
          <p:nvSpPr>
            <p:cNvPr id="17434" name="文本框 17433"/>
            <p:cNvSpPr txBox="1"/>
            <p:nvPr/>
          </p:nvSpPr>
          <p:spPr>
            <a:xfrm>
              <a:off x="1205" y="495"/>
              <a:ext cx="907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>
                  <a:latin typeface="Arial" panose="020B0604020202020204" pitchFamily="34" charset="0"/>
                </a:rPr>
                <a:t>COOH</a:t>
              </a:r>
              <a:endParaRPr lang="en-US" altLang="zh-CN" sz="3200" b="1">
                <a:latin typeface="Arial" panose="020B0604020202020204" pitchFamily="34" charset="0"/>
              </a:endParaRPr>
            </a:p>
          </p:txBody>
        </p:sp>
        <p:sp>
          <p:nvSpPr>
            <p:cNvPr id="17435" name="文本框 17434"/>
            <p:cNvSpPr txBox="1"/>
            <p:nvPr/>
          </p:nvSpPr>
          <p:spPr>
            <a:xfrm>
              <a:off x="713" y="1062"/>
              <a:ext cx="635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>
                  <a:latin typeface="Arial" panose="020B0604020202020204" pitchFamily="34" charset="0"/>
                </a:rPr>
                <a:t>R</a:t>
              </a:r>
              <a:r>
                <a:rPr lang="en-US" altLang="zh-CN" b="1">
                  <a:latin typeface="Arial" panose="020B0604020202020204" pitchFamily="34" charset="0"/>
                </a:rPr>
                <a:t>2</a:t>
              </a:r>
              <a:endParaRPr lang="en-US" altLang="zh-CN" b="1">
                <a:latin typeface="Arial" panose="020B0604020202020204" pitchFamily="34" charset="0"/>
              </a:endParaRPr>
            </a:p>
          </p:txBody>
        </p:sp>
        <p:sp>
          <p:nvSpPr>
            <p:cNvPr id="17436" name="文本框 17435"/>
            <p:cNvSpPr txBox="1"/>
            <p:nvPr/>
          </p:nvSpPr>
          <p:spPr>
            <a:xfrm>
              <a:off x="194" y="3"/>
              <a:ext cx="363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>
                  <a:latin typeface="Arial" panose="020B0604020202020204" pitchFamily="34" charset="0"/>
                </a:rPr>
                <a:t>H</a:t>
              </a:r>
              <a:endParaRPr lang="en-US" altLang="zh-CN" sz="3200" b="1">
                <a:latin typeface="Arial" panose="020B0604020202020204" pitchFamily="34" charset="0"/>
              </a:endParaRPr>
            </a:p>
          </p:txBody>
        </p:sp>
        <p:sp>
          <p:nvSpPr>
            <p:cNvPr id="17437" name="文本框 17436"/>
            <p:cNvSpPr txBox="1"/>
            <p:nvPr/>
          </p:nvSpPr>
          <p:spPr>
            <a:xfrm>
              <a:off x="188" y="502"/>
              <a:ext cx="363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>
                  <a:latin typeface="Arial" panose="020B0604020202020204" pitchFamily="34" charset="0"/>
                </a:rPr>
                <a:t>N</a:t>
              </a:r>
              <a:endParaRPr lang="en-US" altLang="zh-CN" b="1">
                <a:latin typeface="Arial" panose="020B0604020202020204" pitchFamily="34" charset="0"/>
              </a:endParaRPr>
            </a:p>
          </p:txBody>
        </p:sp>
        <p:sp>
          <p:nvSpPr>
            <p:cNvPr id="17438" name="直接连接符 17437"/>
            <p:cNvSpPr/>
            <p:nvPr/>
          </p:nvSpPr>
          <p:spPr>
            <a:xfrm>
              <a:off x="0" y="693"/>
              <a:ext cx="227" cy="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439" name="直接连接符 17438"/>
            <p:cNvSpPr/>
            <p:nvPr/>
          </p:nvSpPr>
          <p:spPr>
            <a:xfrm>
              <a:off x="329" y="320"/>
              <a:ext cx="1" cy="22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7440" name="文本框 17439"/>
          <p:cNvSpPr txBox="1"/>
          <p:nvPr/>
        </p:nvSpPr>
        <p:spPr>
          <a:xfrm>
            <a:off x="6057900" y="2144713"/>
            <a:ext cx="576263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Arial" panose="020B0604020202020204" pitchFamily="34" charset="0"/>
              </a:rPr>
              <a:t>H</a:t>
            </a:r>
            <a:endParaRPr lang="en-US" altLang="zh-CN" sz="3200" b="1">
              <a:latin typeface="Arial" panose="020B0604020202020204" pitchFamily="34" charset="0"/>
            </a:endParaRPr>
          </a:p>
        </p:txBody>
      </p:sp>
      <p:sp>
        <p:nvSpPr>
          <p:cNvPr id="15362" name="文本框 15361"/>
          <p:cNvSpPr txBox="1"/>
          <p:nvPr/>
        </p:nvSpPr>
        <p:spPr>
          <a:xfrm>
            <a:off x="516255" y="347980"/>
            <a:ext cx="762000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三、氨基酸的连接方式</a:t>
            </a:r>
            <a:r>
              <a:rPr lang="en-US" altLang="zh-CN" sz="3200" b="1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——</a:t>
            </a:r>
            <a:r>
              <a:rPr lang="zh-CN" altLang="en-US" sz="3200" b="1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脱水缩合</a:t>
            </a:r>
            <a:endParaRPr lang="zh-CN" altLang="en-US" sz="3200" b="1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46821E-7 L 0.03438 0.33387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" y="1670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8.67052E-7 L -0.05868 0.35468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174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0" y="17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74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926 -0.003558 L -0.159064 -0.000788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" y="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9" grpId="0"/>
      <p:bldP spid="17419" grpId="1"/>
      <p:bldP spid="17426" grpId="0"/>
      <p:bldP spid="17426" grpId="1"/>
      <p:bldP spid="17440" grpId="0"/>
      <p:bldP spid="17440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文本框 18434"/>
          <p:cNvSpPr txBox="1"/>
          <p:nvPr/>
        </p:nvSpPr>
        <p:spPr>
          <a:xfrm>
            <a:off x="3460750" y="2127250"/>
            <a:ext cx="50482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Arial" panose="020B0604020202020204" pitchFamily="34" charset="0"/>
              </a:rPr>
              <a:t>C</a:t>
            </a:r>
            <a:endParaRPr lang="en-US" altLang="zh-CN" sz="3200" b="1">
              <a:latin typeface="Arial" panose="020B0604020202020204" pitchFamily="34" charset="0"/>
            </a:endParaRPr>
          </a:p>
        </p:txBody>
      </p:sp>
      <p:sp>
        <p:nvSpPr>
          <p:cNvPr id="18436" name="直接连接符 18435"/>
          <p:cNvSpPr/>
          <p:nvPr/>
        </p:nvSpPr>
        <p:spPr>
          <a:xfrm>
            <a:off x="3109913" y="2414588"/>
            <a:ext cx="360362" cy="1587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437" name="直接连接符 18436"/>
          <p:cNvSpPr/>
          <p:nvPr/>
        </p:nvSpPr>
        <p:spPr>
          <a:xfrm>
            <a:off x="3902075" y="2414588"/>
            <a:ext cx="360363" cy="1587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438" name="直接连接符 18437"/>
          <p:cNvSpPr/>
          <p:nvPr/>
        </p:nvSpPr>
        <p:spPr>
          <a:xfrm>
            <a:off x="3676650" y="2701925"/>
            <a:ext cx="1588" cy="360363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439" name="直接连接符 18438"/>
          <p:cNvSpPr/>
          <p:nvPr/>
        </p:nvSpPr>
        <p:spPr>
          <a:xfrm>
            <a:off x="3697288" y="1808163"/>
            <a:ext cx="1587" cy="360362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440" name="文本框 18439"/>
          <p:cNvSpPr txBox="1"/>
          <p:nvPr/>
        </p:nvSpPr>
        <p:spPr>
          <a:xfrm>
            <a:off x="3460750" y="1341438"/>
            <a:ext cx="576263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Arial" panose="020B0604020202020204" pitchFamily="34" charset="0"/>
              </a:rPr>
              <a:t>H</a:t>
            </a:r>
            <a:endParaRPr lang="en-US" altLang="zh-CN" sz="3200" b="1">
              <a:latin typeface="Arial" panose="020B0604020202020204" pitchFamily="34" charset="0"/>
            </a:endParaRPr>
          </a:p>
        </p:txBody>
      </p:sp>
      <p:sp>
        <p:nvSpPr>
          <p:cNvPr id="18441" name="文本框 18440"/>
          <p:cNvSpPr txBox="1"/>
          <p:nvPr/>
        </p:nvSpPr>
        <p:spPr>
          <a:xfrm>
            <a:off x="3471863" y="3027363"/>
            <a:ext cx="792162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Arial" panose="020B0604020202020204" pitchFamily="34" charset="0"/>
              </a:rPr>
              <a:t>R</a:t>
            </a:r>
            <a:r>
              <a:rPr lang="en-US" altLang="zh-CN" b="1">
                <a:latin typeface="Arial" panose="020B0604020202020204" pitchFamily="34" charset="0"/>
              </a:rPr>
              <a:t>1</a:t>
            </a:r>
            <a:endParaRPr lang="en-US" altLang="zh-CN" b="1">
              <a:latin typeface="Arial" panose="020B0604020202020204" pitchFamily="34" charset="0"/>
            </a:endParaRPr>
          </a:p>
        </p:txBody>
      </p:sp>
      <p:sp>
        <p:nvSpPr>
          <p:cNvPr id="18442" name="文本框 18441"/>
          <p:cNvSpPr txBox="1"/>
          <p:nvPr/>
        </p:nvSpPr>
        <p:spPr>
          <a:xfrm>
            <a:off x="1934210" y="2133600"/>
            <a:ext cx="142494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Arial" panose="020B0604020202020204" pitchFamily="34" charset="0"/>
              </a:rPr>
              <a:t>   </a:t>
            </a:r>
            <a:r>
              <a:rPr lang="en-US" altLang="zh-CN" sz="3200" b="1">
                <a:latin typeface="Arial" panose="020B0604020202020204" pitchFamily="34" charset="0"/>
                <a:sym typeface="+mn-ea"/>
              </a:rPr>
              <a:t>H</a:t>
            </a:r>
            <a:r>
              <a:rPr lang="en-US" altLang="zh-CN" sz="3200" b="1" baseline="-25000">
                <a:latin typeface="Arial" panose="020B0604020202020204" pitchFamily="34" charset="0"/>
                <a:sym typeface="+mn-ea"/>
              </a:rPr>
              <a:t>2</a:t>
            </a:r>
            <a:r>
              <a:rPr lang="en-US" altLang="zh-CN" sz="3200" b="1">
                <a:latin typeface="Arial" panose="020B0604020202020204" pitchFamily="34" charset="0"/>
              </a:rPr>
              <a:t>N</a:t>
            </a:r>
            <a:endParaRPr lang="en-US" altLang="zh-CN" b="1">
              <a:latin typeface="Arial" panose="020B0604020202020204" pitchFamily="34" charset="0"/>
            </a:endParaRPr>
          </a:p>
        </p:txBody>
      </p:sp>
      <p:sp>
        <p:nvSpPr>
          <p:cNvPr id="18443" name="文本框 18442"/>
          <p:cNvSpPr txBox="1"/>
          <p:nvPr/>
        </p:nvSpPr>
        <p:spPr>
          <a:xfrm>
            <a:off x="4244975" y="2133600"/>
            <a:ext cx="503238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Arial" panose="020B0604020202020204" pitchFamily="34" charset="0"/>
              </a:rPr>
              <a:t>C</a:t>
            </a:r>
            <a:endParaRPr lang="en-US" altLang="zh-CN" sz="3200" b="1">
              <a:latin typeface="Arial" panose="020B0604020202020204" pitchFamily="34" charset="0"/>
            </a:endParaRPr>
          </a:p>
        </p:txBody>
      </p:sp>
      <p:sp>
        <p:nvSpPr>
          <p:cNvPr id="18444" name="文本框 18443"/>
          <p:cNvSpPr txBox="1"/>
          <p:nvPr/>
        </p:nvSpPr>
        <p:spPr>
          <a:xfrm>
            <a:off x="4224338" y="1341438"/>
            <a:ext cx="50482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Arial" panose="020B0604020202020204" pitchFamily="34" charset="0"/>
              </a:rPr>
              <a:t>O</a:t>
            </a:r>
            <a:endParaRPr lang="en-US" altLang="zh-CN" sz="3200" b="1">
              <a:latin typeface="Arial" panose="020B0604020202020204" pitchFamily="34" charset="0"/>
            </a:endParaRPr>
          </a:p>
        </p:txBody>
      </p:sp>
      <p:sp>
        <p:nvSpPr>
          <p:cNvPr id="18445" name="直接连接符 18444"/>
          <p:cNvSpPr/>
          <p:nvPr/>
        </p:nvSpPr>
        <p:spPr>
          <a:xfrm>
            <a:off x="4419600" y="1846263"/>
            <a:ext cx="0" cy="360362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446" name="直接连接符 18445"/>
          <p:cNvSpPr/>
          <p:nvPr/>
        </p:nvSpPr>
        <p:spPr>
          <a:xfrm>
            <a:off x="4522788" y="1846263"/>
            <a:ext cx="0" cy="360362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18448" name="组合 18447"/>
          <p:cNvGrpSpPr/>
          <p:nvPr/>
        </p:nvGrpSpPr>
        <p:grpSpPr>
          <a:xfrm>
            <a:off x="4656138" y="1308100"/>
            <a:ext cx="3352800" cy="2270126"/>
            <a:chOff x="0" y="0"/>
            <a:chExt cx="2112" cy="1430"/>
          </a:xfrm>
        </p:grpSpPr>
        <p:sp>
          <p:nvSpPr>
            <p:cNvPr id="18449" name="文本框 18448"/>
            <p:cNvSpPr txBox="1"/>
            <p:nvPr/>
          </p:nvSpPr>
          <p:spPr>
            <a:xfrm>
              <a:off x="706" y="495"/>
              <a:ext cx="318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>
                  <a:latin typeface="Arial" panose="020B0604020202020204" pitchFamily="34" charset="0"/>
                </a:rPr>
                <a:t>C</a:t>
              </a:r>
              <a:endParaRPr lang="en-US" altLang="zh-CN" sz="3200" b="1">
                <a:latin typeface="Arial" panose="020B0604020202020204" pitchFamily="34" charset="0"/>
              </a:endParaRPr>
            </a:p>
          </p:txBody>
        </p:sp>
        <p:sp>
          <p:nvSpPr>
            <p:cNvPr id="18450" name="直接连接符 18449"/>
            <p:cNvSpPr/>
            <p:nvPr/>
          </p:nvSpPr>
          <p:spPr>
            <a:xfrm>
              <a:off x="485" y="676"/>
              <a:ext cx="227" cy="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8451" name="直接连接符 18450"/>
            <p:cNvSpPr/>
            <p:nvPr/>
          </p:nvSpPr>
          <p:spPr>
            <a:xfrm>
              <a:off x="997" y="676"/>
              <a:ext cx="227" cy="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8452" name="直接连接符 18451"/>
            <p:cNvSpPr/>
            <p:nvPr/>
          </p:nvSpPr>
          <p:spPr>
            <a:xfrm>
              <a:off x="842" y="857"/>
              <a:ext cx="1" cy="22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8453" name="直接连接符 18452"/>
            <p:cNvSpPr/>
            <p:nvPr/>
          </p:nvSpPr>
          <p:spPr>
            <a:xfrm>
              <a:off x="855" y="294"/>
              <a:ext cx="1" cy="22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8454" name="文本框 18453"/>
            <p:cNvSpPr txBox="1"/>
            <p:nvPr/>
          </p:nvSpPr>
          <p:spPr>
            <a:xfrm>
              <a:off x="706" y="0"/>
              <a:ext cx="363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>
                  <a:latin typeface="Arial" panose="020B0604020202020204" pitchFamily="34" charset="0"/>
                </a:rPr>
                <a:t>H</a:t>
              </a:r>
              <a:endParaRPr lang="en-US" altLang="zh-CN" sz="3200" b="1">
                <a:latin typeface="Arial" panose="020B0604020202020204" pitchFamily="34" charset="0"/>
              </a:endParaRPr>
            </a:p>
          </p:txBody>
        </p:sp>
        <p:sp>
          <p:nvSpPr>
            <p:cNvPr id="18455" name="文本框 18454"/>
            <p:cNvSpPr txBox="1"/>
            <p:nvPr/>
          </p:nvSpPr>
          <p:spPr>
            <a:xfrm>
              <a:off x="1205" y="495"/>
              <a:ext cx="907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>
                  <a:latin typeface="Arial" panose="020B0604020202020204" pitchFamily="34" charset="0"/>
                </a:rPr>
                <a:t>COOH</a:t>
              </a:r>
              <a:endParaRPr lang="en-US" altLang="zh-CN" sz="3200" b="1">
                <a:latin typeface="Arial" panose="020B0604020202020204" pitchFamily="34" charset="0"/>
              </a:endParaRPr>
            </a:p>
          </p:txBody>
        </p:sp>
        <p:sp>
          <p:nvSpPr>
            <p:cNvPr id="18456" name="文本框 18455"/>
            <p:cNvSpPr txBox="1"/>
            <p:nvPr/>
          </p:nvSpPr>
          <p:spPr>
            <a:xfrm>
              <a:off x="713" y="1062"/>
              <a:ext cx="635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>
                  <a:latin typeface="Arial" panose="020B0604020202020204" pitchFamily="34" charset="0"/>
                </a:rPr>
                <a:t>R</a:t>
              </a:r>
              <a:r>
                <a:rPr lang="en-US" altLang="zh-CN" b="1">
                  <a:latin typeface="Arial" panose="020B0604020202020204" pitchFamily="34" charset="0"/>
                </a:rPr>
                <a:t>2</a:t>
              </a:r>
              <a:endParaRPr lang="en-US" altLang="zh-CN" b="1">
                <a:latin typeface="Arial" panose="020B0604020202020204" pitchFamily="34" charset="0"/>
              </a:endParaRPr>
            </a:p>
          </p:txBody>
        </p:sp>
        <p:sp>
          <p:nvSpPr>
            <p:cNvPr id="18457" name="文本框 18456"/>
            <p:cNvSpPr txBox="1"/>
            <p:nvPr/>
          </p:nvSpPr>
          <p:spPr>
            <a:xfrm>
              <a:off x="194" y="3"/>
              <a:ext cx="363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>
                  <a:latin typeface="Arial" panose="020B0604020202020204" pitchFamily="34" charset="0"/>
                </a:rPr>
                <a:t>H</a:t>
              </a:r>
              <a:endParaRPr lang="en-US" altLang="zh-CN" sz="3200" b="1">
                <a:latin typeface="Arial" panose="020B0604020202020204" pitchFamily="34" charset="0"/>
              </a:endParaRPr>
            </a:p>
          </p:txBody>
        </p:sp>
        <p:sp>
          <p:nvSpPr>
            <p:cNvPr id="18458" name="文本框 18457"/>
            <p:cNvSpPr txBox="1"/>
            <p:nvPr/>
          </p:nvSpPr>
          <p:spPr>
            <a:xfrm>
              <a:off x="188" y="502"/>
              <a:ext cx="363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>
                  <a:latin typeface="Arial" panose="020B0604020202020204" pitchFamily="34" charset="0"/>
                </a:rPr>
                <a:t>N</a:t>
              </a:r>
              <a:endParaRPr lang="en-US" altLang="zh-CN" b="1">
                <a:latin typeface="Arial" panose="020B0604020202020204" pitchFamily="34" charset="0"/>
              </a:endParaRPr>
            </a:p>
          </p:txBody>
        </p:sp>
        <p:sp>
          <p:nvSpPr>
            <p:cNvPr id="18459" name="直接连接符 18458"/>
            <p:cNvSpPr/>
            <p:nvPr/>
          </p:nvSpPr>
          <p:spPr>
            <a:xfrm>
              <a:off x="0" y="693"/>
              <a:ext cx="227" cy="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8460" name="直接连接符 18459"/>
            <p:cNvSpPr/>
            <p:nvPr/>
          </p:nvSpPr>
          <p:spPr>
            <a:xfrm>
              <a:off x="329" y="320"/>
              <a:ext cx="1" cy="22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8461" name="文本框 18460"/>
          <p:cNvSpPr txBox="1"/>
          <p:nvPr/>
        </p:nvSpPr>
        <p:spPr>
          <a:xfrm>
            <a:off x="5016818" y="4207510"/>
            <a:ext cx="10795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Arial" panose="020B0604020202020204" pitchFamily="34" charset="0"/>
              </a:rPr>
              <a:t>H</a:t>
            </a:r>
            <a:r>
              <a:rPr lang="en-US" altLang="zh-CN" b="1">
                <a:latin typeface="Arial" panose="020B0604020202020204" pitchFamily="34" charset="0"/>
              </a:rPr>
              <a:t>2</a:t>
            </a:r>
            <a:r>
              <a:rPr lang="en-US" altLang="zh-CN" sz="3200" b="1">
                <a:latin typeface="Arial" panose="020B0604020202020204" pitchFamily="34" charset="0"/>
              </a:rPr>
              <a:t>O</a:t>
            </a:r>
            <a:endParaRPr lang="en-US" altLang="zh-CN" b="1">
              <a:latin typeface="Arial" panose="020B0604020202020204" pitchFamily="34" charset="0"/>
            </a:endParaRPr>
          </a:p>
        </p:txBody>
      </p:sp>
      <p:sp>
        <p:nvSpPr>
          <p:cNvPr id="18462" name="文本框 18461"/>
          <p:cNvSpPr txBox="1"/>
          <p:nvPr/>
        </p:nvSpPr>
        <p:spPr>
          <a:xfrm>
            <a:off x="8992870" y="1815783"/>
            <a:ext cx="936625" cy="13220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chemeClr val="accent2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二肽</a:t>
            </a:r>
            <a:endParaRPr lang="zh-CN" altLang="en-US" sz="4000" b="1">
              <a:solidFill>
                <a:schemeClr val="accent2">
                  <a:lumMod val="7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63" name="文本框 18462"/>
          <p:cNvSpPr txBox="1"/>
          <p:nvPr/>
        </p:nvSpPr>
        <p:spPr>
          <a:xfrm>
            <a:off x="4346258" y="3095625"/>
            <a:ext cx="10795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华文行楷" panose="02010800040101010101" pitchFamily="2" charset="-122"/>
              </a:rPr>
              <a:t>肽键</a:t>
            </a:r>
            <a:endParaRPr lang="zh-CN" altLang="en-US" sz="3200" b="1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华文行楷" panose="02010800040101010101" pitchFamily="2" charset="-122"/>
            </a:endParaRPr>
          </a:p>
        </p:txBody>
      </p:sp>
      <p:sp>
        <p:nvSpPr>
          <p:cNvPr id="18465" name="椭圆 18464"/>
          <p:cNvSpPr/>
          <p:nvPr/>
        </p:nvSpPr>
        <p:spPr>
          <a:xfrm>
            <a:off x="1609090" y="1170305"/>
            <a:ext cx="6883400" cy="2735580"/>
          </a:xfrm>
          <a:prstGeom prst="ellipse">
            <a:avLst/>
          </a:prstGeom>
          <a:noFill/>
          <a:ln w="38100" cap="flat" cmpd="sng">
            <a:solidFill>
              <a:schemeClr val="accent6">
                <a:lumMod val="60000"/>
                <a:lumOff val="40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cxnSp>
        <p:nvCxnSpPr>
          <p:cNvPr id="2" name="直接箭头连接符 1"/>
          <p:cNvCxnSpPr>
            <a:endCxn id="18463" idx="0"/>
          </p:cNvCxnSpPr>
          <p:nvPr/>
        </p:nvCxnSpPr>
        <p:spPr>
          <a:xfrm>
            <a:off x="4879340" y="2572385"/>
            <a:ext cx="6985" cy="523240"/>
          </a:xfrm>
          <a:prstGeom prst="straightConnector1">
            <a:avLst/>
          </a:prstGeom>
          <a:ln w="34925">
            <a:solidFill>
              <a:schemeClr val="accent2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5362" name="文本框 15361"/>
          <p:cNvSpPr txBox="1"/>
          <p:nvPr/>
        </p:nvSpPr>
        <p:spPr>
          <a:xfrm>
            <a:off x="474980" y="285750"/>
            <a:ext cx="762000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三、氨基酸的连接方式</a:t>
            </a:r>
            <a:r>
              <a:rPr lang="en-US" altLang="zh-CN" sz="3200" b="1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——</a:t>
            </a:r>
            <a:r>
              <a:rPr lang="zh-CN" altLang="en-US" sz="3200" b="1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脱水缩合</a:t>
            </a:r>
            <a:endParaRPr lang="zh-CN" altLang="en-US" sz="3200" b="1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8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500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62" grpId="0"/>
      <p:bldP spid="1846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文本框 19459"/>
          <p:cNvSpPr txBox="1"/>
          <p:nvPr/>
        </p:nvSpPr>
        <p:spPr>
          <a:xfrm>
            <a:off x="3474720" y="3035618"/>
            <a:ext cx="10795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CC3300"/>
                </a:solidFill>
                <a:latin typeface="Arial" panose="020B0604020202020204" pitchFamily="34" charset="0"/>
                <a:ea typeface="华文行楷" panose="02010800040101010101" pitchFamily="2" charset="-122"/>
              </a:rPr>
              <a:t>肽键</a:t>
            </a:r>
            <a:endParaRPr lang="zh-CN" altLang="en-US" sz="3200" b="1">
              <a:solidFill>
                <a:srgbClr val="CC3300"/>
              </a:solidFill>
              <a:latin typeface="Arial" panose="020B0604020202020204" pitchFamily="34" charset="0"/>
              <a:ea typeface="华文行楷" panose="02010800040101010101" pitchFamily="2" charset="-122"/>
            </a:endParaRPr>
          </a:p>
        </p:txBody>
      </p:sp>
      <p:sp>
        <p:nvSpPr>
          <p:cNvPr id="19461" name="直接连接符 19460"/>
          <p:cNvSpPr/>
          <p:nvPr/>
        </p:nvSpPr>
        <p:spPr>
          <a:xfrm>
            <a:off x="7423150" y="2393950"/>
            <a:ext cx="352425" cy="1588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19462" name="组合 19461"/>
          <p:cNvGrpSpPr/>
          <p:nvPr/>
        </p:nvGrpSpPr>
        <p:grpSpPr>
          <a:xfrm>
            <a:off x="7680325" y="1336675"/>
            <a:ext cx="3024188" cy="2247860"/>
            <a:chOff x="0" y="0"/>
            <a:chExt cx="1883" cy="1434"/>
          </a:xfrm>
        </p:grpSpPr>
        <p:sp>
          <p:nvSpPr>
            <p:cNvPr id="19463" name="文本框 19462"/>
            <p:cNvSpPr txBox="1"/>
            <p:nvPr/>
          </p:nvSpPr>
          <p:spPr>
            <a:xfrm>
              <a:off x="507" y="495"/>
              <a:ext cx="311" cy="37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>
                  <a:latin typeface="Arial" panose="020B0604020202020204" pitchFamily="34" charset="0"/>
                </a:rPr>
                <a:t>C</a:t>
              </a:r>
              <a:endParaRPr lang="en-US" altLang="zh-CN" sz="3200" b="1">
                <a:latin typeface="Arial" panose="020B0604020202020204" pitchFamily="34" charset="0"/>
              </a:endParaRPr>
            </a:p>
          </p:txBody>
        </p:sp>
        <p:sp>
          <p:nvSpPr>
            <p:cNvPr id="19464" name="直接连接符 19463"/>
            <p:cNvSpPr/>
            <p:nvPr/>
          </p:nvSpPr>
          <p:spPr>
            <a:xfrm>
              <a:off x="291" y="676"/>
              <a:ext cx="222" cy="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9465" name="直接连接符 19464"/>
            <p:cNvSpPr/>
            <p:nvPr/>
          </p:nvSpPr>
          <p:spPr>
            <a:xfrm>
              <a:off x="792" y="676"/>
              <a:ext cx="222" cy="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9466" name="直接连接符 19465"/>
            <p:cNvSpPr/>
            <p:nvPr/>
          </p:nvSpPr>
          <p:spPr>
            <a:xfrm>
              <a:off x="640" y="857"/>
              <a:ext cx="1" cy="22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9467" name="直接连接符 19466"/>
            <p:cNvSpPr/>
            <p:nvPr/>
          </p:nvSpPr>
          <p:spPr>
            <a:xfrm>
              <a:off x="653" y="294"/>
              <a:ext cx="1" cy="22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9468" name="文本框 19467"/>
            <p:cNvSpPr txBox="1"/>
            <p:nvPr/>
          </p:nvSpPr>
          <p:spPr>
            <a:xfrm>
              <a:off x="507" y="0"/>
              <a:ext cx="355" cy="37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>
                  <a:latin typeface="Arial" panose="020B0604020202020204" pitchFamily="34" charset="0"/>
                </a:rPr>
                <a:t>H</a:t>
              </a:r>
              <a:endParaRPr lang="en-US" altLang="zh-CN" sz="3200" b="1">
                <a:latin typeface="Arial" panose="020B0604020202020204" pitchFamily="34" charset="0"/>
              </a:endParaRPr>
            </a:p>
          </p:txBody>
        </p:sp>
        <p:sp>
          <p:nvSpPr>
            <p:cNvPr id="19469" name="文本框 19468"/>
            <p:cNvSpPr txBox="1"/>
            <p:nvPr/>
          </p:nvSpPr>
          <p:spPr>
            <a:xfrm>
              <a:off x="995" y="495"/>
              <a:ext cx="888" cy="37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>
                  <a:latin typeface="Arial" panose="020B0604020202020204" pitchFamily="34" charset="0"/>
                </a:rPr>
                <a:t>COOH</a:t>
              </a:r>
              <a:endParaRPr lang="en-US" altLang="zh-CN" sz="3200" b="1">
                <a:latin typeface="Arial" panose="020B0604020202020204" pitchFamily="34" charset="0"/>
              </a:endParaRPr>
            </a:p>
          </p:txBody>
        </p:sp>
        <p:sp>
          <p:nvSpPr>
            <p:cNvPr id="19470" name="文本框 19469"/>
            <p:cNvSpPr txBox="1"/>
            <p:nvPr/>
          </p:nvSpPr>
          <p:spPr>
            <a:xfrm>
              <a:off x="514" y="1062"/>
              <a:ext cx="621" cy="37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>
                  <a:latin typeface="Arial" panose="020B0604020202020204" pitchFamily="34" charset="0"/>
                </a:rPr>
                <a:t>R</a:t>
              </a:r>
              <a:r>
                <a:rPr lang="en-US" altLang="zh-CN" b="1">
                  <a:latin typeface="Arial" panose="020B0604020202020204" pitchFamily="34" charset="0"/>
                </a:rPr>
                <a:t>3</a:t>
              </a:r>
              <a:endParaRPr lang="en-US" altLang="zh-CN" b="1">
                <a:latin typeface="Arial" panose="020B0604020202020204" pitchFamily="34" charset="0"/>
              </a:endParaRPr>
            </a:p>
          </p:txBody>
        </p:sp>
        <p:sp>
          <p:nvSpPr>
            <p:cNvPr id="19471" name="文本框 19470"/>
            <p:cNvSpPr txBox="1"/>
            <p:nvPr/>
          </p:nvSpPr>
          <p:spPr>
            <a:xfrm>
              <a:off x="6" y="3"/>
              <a:ext cx="355" cy="37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>
                  <a:latin typeface="Arial" panose="020B0604020202020204" pitchFamily="34" charset="0"/>
                </a:rPr>
                <a:t>H</a:t>
              </a:r>
              <a:endParaRPr lang="en-US" altLang="zh-CN" sz="3200" b="1">
                <a:latin typeface="Arial" panose="020B0604020202020204" pitchFamily="34" charset="0"/>
              </a:endParaRPr>
            </a:p>
          </p:txBody>
        </p:sp>
        <p:sp>
          <p:nvSpPr>
            <p:cNvPr id="19472" name="文本框 19471"/>
            <p:cNvSpPr txBox="1"/>
            <p:nvPr/>
          </p:nvSpPr>
          <p:spPr>
            <a:xfrm>
              <a:off x="0" y="502"/>
              <a:ext cx="355" cy="37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>
                  <a:latin typeface="Arial" panose="020B0604020202020204" pitchFamily="34" charset="0"/>
                </a:rPr>
                <a:t>N</a:t>
              </a:r>
              <a:endParaRPr lang="en-US" altLang="zh-CN" b="1">
                <a:latin typeface="Arial" panose="020B0604020202020204" pitchFamily="34" charset="0"/>
              </a:endParaRPr>
            </a:p>
          </p:txBody>
        </p:sp>
        <p:sp>
          <p:nvSpPr>
            <p:cNvPr id="19473" name="直接连接符 19472"/>
            <p:cNvSpPr/>
            <p:nvPr/>
          </p:nvSpPr>
          <p:spPr>
            <a:xfrm>
              <a:off x="138" y="320"/>
              <a:ext cx="1" cy="22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9474" name="文本框 19473"/>
          <p:cNvSpPr txBox="1"/>
          <p:nvPr/>
        </p:nvSpPr>
        <p:spPr>
          <a:xfrm>
            <a:off x="6096000" y="2089150"/>
            <a:ext cx="1008063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Arial" panose="020B0604020202020204" pitchFamily="34" charset="0"/>
              </a:rPr>
              <a:t>OH</a:t>
            </a:r>
            <a:endParaRPr lang="en-US" altLang="zh-CN" sz="3200" b="1">
              <a:latin typeface="Arial" panose="020B0604020202020204" pitchFamily="34" charset="0"/>
            </a:endParaRPr>
          </a:p>
        </p:txBody>
      </p:sp>
      <p:sp>
        <p:nvSpPr>
          <p:cNvPr id="19475" name="文本框 19474"/>
          <p:cNvSpPr txBox="1"/>
          <p:nvPr/>
        </p:nvSpPr>
        <p:spPr>
          <a:xfrm>
            <a:off x="7016750" y="2089150"/>
            <a:ext cx="563563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Arial" panose="020B0604020202020204" pitchFamily="34" charset="0"/>
              </a:rPr>
              <a:t>H</a:t>
            </a:r>
            <a:endParaRPr lang="en-US" altLang="zh-CN" sz="3200" b="1">
              <a:latin typeface="Arial" panose="020B0604020202020204" pitchFamily="34" charset="0"/>
            </a:endParaRPr>
          </a:p>
        </p:txBody>
      </p:sp>
      <p:grpSp>
        <p:nvGrpSpPr>
          <p:cNvPr id="19476" name="组合 19475"/>
          <p:cNvGrpSpPr/>
          <p:nvPr/>
        </p:nvGrpSpPr>
        <p:grpSpPr>
          <a:xfrm>
            <a:off x="1303463" y="1341755"/>
            <a:ext cx="4849687" cy="2237105"/>
            <a:chOff x="-82" y="0"/>
            <a:chExt cx="3021" cy="1409"/>
          </a:xfrm>
        </p:grpSpPr>
        <p:sp>
          <p:nvSpPr>
            <p:cNvPr id="19477" name="文本框 19476"/>
            <p:cNvSpPr txBox="1"/>
            <p:nvPr/>
          </p:nvSpPr>
          <p:spPr>
            <a:xfrm>
              <a:off x="2507" y="472"/>
              <a:ext cx="305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>
                  <a:latin typeface="Arial" panose="020B0604020202020204" pitchFamily="34" charset="0"/>
                </a:rPr>
                <a:t>C</a:t>
              </a:r>
              <a:endParaRPr lang="en-US" altLang="zh-CN" sz="3200" b="1">
                <a:latin typeface="Arial" panose="020B0604020202020204" pitchFamily="34" charset="0"/>
              </a:endParaRPr>
            </a:p>
          </p:txBody>
        </p:sp>
        <p:sp>
          <p:nvSpPr>
            <p:cNvPr id="19478" name="文本框 19477"/>
            <p:cNvSpPr txBox="1"/>
            <p:nvPr/>
          </p:nvSpPr>
          <p:spPr>
            <a:xfrm>
              <a:off x="708" y="500"/>
              <a:ext cx="313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>
                  <a:latin typeface="Arial" panose="020B0604020202020204" pitchFamily="34" charset="0"/>
                </a:rPr>
                <a:t>C</a:t>
              </a:r>
              <a:endParaRPr lang="en-US" altLang="zh-CN" sz="3200" b="1">
                <a:latin typeface="Arial" panose="020B0604020202020204" pitchFamily="34" charset="0"/>
              </a:endParaRPr>
            </a:p>
          </p:txBody>
        </p:sp>
        <p:sp>
          <p:nvSpPr>
            <p:cNvPr id="19479" name="直接连接符 19478"/>
            <p:cNvSpPr/>
            <p:nvPr/>
          </p:nvSpPr>
          <p:spPr>
            <a:xfrm>
              <a:off x="516" y="673"/>
              <a:ext cx="224" cy="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9480" name="直接连接符 19479"/>
            <p:cNvSpPr/>
            <p:nvPr/>
          </p:nvSpPr>
          <p:spPr>
            <a:xfrm>
              <a:off x="941" y="673"/>
              <a:ext cx="224" cy="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9481" name="直接连接符 19480"/>
            <p:cNvSpPr/>
            <p:nvPr/>
          </p:nvSpPr>
          <p:spPr>
            <a:xfrm>
              <a:off x="851" y="845"/>
              <a:ext cx="1" cy="21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9482" name="直接连接符 19481"/>
            <p:cNvSpPr/>
            <p:nvPr/>
          </p:nvSpPr>
          <p:spPr>
            <a:xfrm>
              <a:off x="851" y="308"/>
              <a:ext cx="1" cy="21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9483" name="文本框 19482"/>
            <p:cNvSpPr txBox="1"/>
            <p:nvPr/>
          </p:nvSpPr>
          <p:spPr>
            <a:xfrm>
              <a:off x="717" y="28"/>
              <a:ext cx="358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>
                  <a:latin typeface="Arial" panose="020B0604020202020204" pitchFamily="34" charset="0"/>
                </a:rPr>
                <a:t>H</a:t>
              </a:r>
              <a:endParaRPr lang="en-US" altLang="zh-CN" sz="3200" b="1">
                <a:latin typeface="Arial" panose="020B0604020202020204" pitchFamily="34" charset="0"/>
              </a:endParaRPr>
            </a:p>
          </p:txBody>
        </p:sp>
        <p:sp>
          <p:nvSpPr>
            <p:cNvPr id="19484" name="文本框 19483"/>
            <p:cNvSpPr txBox="1"/>
            <p:nvPr/>
          </p:nvSpPr>
          <p:spPr>
            <a:xfrm>
              <a:off x="717" y="1041"/>
              <a:ext cx="492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>
                  <a:latin typeface="Arial" panose="020B0604020202020204" pitchFamily="34" charset="0"/>
                </a:rPr>
                <a:t>R</a:t>
              </a:r>
              <a:r>
                <a:rPr lang="en-US" altLang="zh-CN" b="1">
                  <a:latin typeface="Arial" panose="020B0604020202020204" pitchFamily="34" charset="0"/>
                </a:rPr>
                <a:t>1</a:t>
              </a:r>
              <a:endParaRPr lang="en-US" altLang="zh-CN" b="1">
                <a:latin typeface="Arial" panose="020B0604020202020204" pitchFamily="34" charset="0"/>
              </a:endParaRPr>
            </a:p>
          </p:txBody>
        </p:sp>
        <p:sp>
          <p:nvSpPr>
            <p:cNvPr id="19485" name="文本框 19484"/>
            <p:cNvSpPr txBox="1"/>
            <p:nvPr/>
          </p:nvSpPr>
          <p:spPr>
            <a:xfrm>
              <a:off x="-82" y="504"/>
              <a:ext cx="753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>
                  <a:latin typeface="Arial" panose="020B0604020202020204" pitchFamily="34" charset="0"/>
                  <a:sym typeface="+mn-ea"/>
                </a:rPr>
                <a:t>H</a:t>
              </a:r>
              <a:r>
                <a:rPr lang="en-US" altLang="zh-CN" sz="3200" b="1" baseline="-25000">
                  <a:latin typeface="Arial" panose="020B0604020202020204" pitchFamily="34" charset="0"/>
                  <a:sym typeface="+mn-ea"/>
                </a:rPr>
                <a:t>2</a:t>
              </a:r>
              <a:r>
                <a:rPr lang="en-US" altLang="zh-CN" sz="3200" b="1">
                  <a:latin typeface="Arial" panose="020B0604020202020204" pitchFamily="34" charset="0"/>
                  <a:sym typeface="+mn-ea"/>
                </a:rPr>
                <a:t>N</a:t>
              </a:r>
              <a:endParaRPr lang="en-US" altLang="zh-CN" b="1">
                <a:latin typeface="Arial" panose="020B0604020202020204" pitchFamily="34" charset="0"/>
              </a:endParaRPr>
            </a:p>
          </p:txBody>
        </p:sp>
        <p:sp>
          <p:nvSpPr>
            <p:cNvPr id="19486" name="文本框 19485"/>
            <p:cNvSpPr txBox="1"/>
            <p:nvPr/>
          </p:nvSpPr>
          <p:spPr>
            <a:xfrm>
              <a:off x="1146" y="504"/>
              <a:ext cx="313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>
                  <a:latin typeface="Arial" panose="020B0604020202020204" pitchFamily="34" charset="0"/>
                </a:rPr>
                <a:t>C</a:t>
              </a:r>
              <a:endParaRPr lang="en-US" altLang="zh-CN" sz="3200" b="1">
                <a:latin typeface="Arial" panose="020B0604020202020204" pitchFamily="34" charset="0"/>
              </a:endParaRPr>
            </a:p>
          </p:txBody>
        </p:sp>
        <p:sp>
          <p:nvSpPr>
            <p:cNvPr id="19487" name="文本框 19486"/>
            <p:cNvSpPr txBox="1"/>
            <p:nvPr/>
          </p:nvSpPr>
          <p:spPr>
            <a:xfrm>
              <a:off x="1146" y="28"/>
              <a:ext cx="314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>
                  <a:latin typeface="Arial" panose="020B0604020202020204" pitchFamily="34" charset="0"/>
                </a:rPr>
                <a:t>O</a:t>
              </a:r>
              <a:endParaRPr lang="en-US" altLang="zh-CN" sz="3200" b="1">
                <a:latin typeface="Arial" panose="020B0604020202020204" pitchFamily="34" charset="0"/>
              </a:endParaRPr>
            </a:p>
          </p:txBody>
        </p:sp>
        <p:sp>
          <p:nvSpPr>
            <p:cNvPr id="19488" name="直接连接符 19487"/>
            <p:cNvSpPr/>
            <p:nvPr/>
          </p:nvSpPr>
          <p:spPr>
            <a:xfrm>
              <a:off x="1330" y="331"/>
              <a:ext cx="0" cy="21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9489" name="直接连接符 19488"/>
            <p:cNvSpPr/>
            <p:nvPr/>
          </p:nvSpPr>
          <p:spPr>
            <a:xfrm>
              <a:off x="1262" y="331"/>
              <a:ext cx="0" cy="21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9490" name="文本框 19489"/>
            <p:cNvSpPr txBox="1"/>
            <p:nvPr/>
          </p:nvSpPr>
          <p:spPr>
            <a:xfrm>
              <a:off x="2068" y="480"/>
              <a:ext cx="314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>
                  <a:latin typeface="Arial" panose="020B0604020202020204" pitchFamily="34" charset="0"/>
                </a:rPr>
                <a:t>C</a:t>
              </a:r>
              <a:endParaRPr lang="en-US" altLang="zh-CN" sz="3200" b="1">
                <a:latin typeface="Arial" panose="020B0604020202020204" pitchFamily="34" charset="0"/>
              </a:endParaRPr>
            </a:p>
          </p:txBody>
        </p:sp>
        <p:sp>
          <p:nvSpPr>
            <p:cNvPr id="19491" name="直接连接符 19490"/>
            <p:cNvSpPr/>
            <p:nvPr/>
          </p:nvSpPr>
          <p:spPr>
            <a:xfrm>
              <a:off x="1862" y="653"/>
              <a:ext cx="224" cy="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9492" name="直接连接符 19491"/>
            <p:cNvSpPr/>
            <p:nvPr/>
          </p:nvSpPr>
          <p:spPr>
            <a:xfrm>
              <a:off x="2328" y="653"/>
              <a:ext cx="224" cy="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9493" name="直接连接符 19492"/>
            <p:cNvSpPr/>
            <p:nvPr/>
          </p:nvSpPr>
          <p:spPr>
            <a:xfrm>
              <a:off x="2220" y="825"/>
              <a:ext cx="1" cy="21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9494" name="直接连接符 19493"/>
            <p:cNvSpPr/>
            <p:nvPr/>
          </p:nvSpPr>
          <p:spPr>
            <a:xfrm>
              <a:off x="2238" y="288"/>
              <a:ext cx="1" cy="21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9495" name="文本框 19494"/>
            <p:cNvSpPr txBox="1"/>
            <p:nvPr/>
          </p:nvSpPr>
          <p:spPr>
            <a:xfrm>
              <a:off x="2086" y="8"/>
              <a:ext cx="358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>
                  <a:latin typeface="Arial" panose="020B0604020202020204" pitchFamily="34" charset="0"/>
                </a:rPr>
                <a:t>H</a:t>
              </a:r>
              <a:endParaRPr lang="en-US" altLang="zh-CN" sz="3200" b="1">
                <a:latin typeface="Arial" panose="020B0604020202020204" pitchFamily="34" charset="0"/>
              </a:endParaRPr>
            </a:p>
          </p:txBody>
        </p:sp>
        <p:sp>
          <p:nvSpPr>
            <p:cNvPr id="19496" name="文本框 19495"/>
            <p:cNvSpPr txBox="1"/>
            <p:nvPr/>
          </p:nvSpPr>
          <p:spPr>
            <a:xfrm>
              <a:off x="2087" y="1021"/>
              <a:ext cx="627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>
                  <a:latin typeface="Arial" panose="020B0604020202020204" pitchFamily="34" charset="0"/>
                </a:rPr>
                <a:t>R</a:t>
              </a:r>
              <a:r>
                <a:rPr lang="en-US" altLang="zh-CN" b="1">
                  <a:latin typeface="Arial" panose="020B0604020202020204" pitchFamily="34" charset="0"/>
                </a:rPr>
                <a:t>2</a:t>
              </a:r>
              <a:endParaRPr lang="en-US" altLang="zh-CN" b="1">
                <a:latin typeface="Arial" panose="020B0604020202020204" pitchFamily="34" charset="0"/>
              </a:endParaRPr>
            </a:p>
          </p:txBody>
        </p:sp>
        <p:sp>
          <p:nvSpPr>
            <p:cNvPr id="19497" name="文本框 19496"/>
            <p:cNvSpPr txBox="1"/>
            <p:nvPr/>
          </p:nvSpPr>
          <p:spPr>
            <a:xfrm>
              <a:off x="1593" y="11"/>
              <a:ext cx="359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>
                  <a:latin typeface="Arial" panose="020B0604020202020204" pitchFamily="34" charset="0"/>
                </a:rPr>
                <a:t>H</a:t>
              </a:r>
              <a:endParaRPr lang="en-US" altLang="zh-CN" sz="3200" b="1">
                <a:latin typeface="Arial" panose="020B0604020202020204" pitchFamily="34" charset="0"/>
              </a:endParaRPr>
            </a:p>
          </p:txBody>
        </p:sp>
        <p:sp>
          <p:nvSpPr>
            <p:cNvPr id="19498" name="文本框 19497"/>
            <p:cNvSpPr txBox="1"/>
            <p:nvPr/>
          </p:nvSpPr>
          <p:spPr>
            <a:xfrm>
              <a:off x="1570" y="487"/>
              <a:ext cx="359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>
                  <a:latin typeface="Arial" panose="020B0604020202020204" pitchFamily="34" charset="0"/>
                </a:rPr>
                <a:t>N</a:t>
              </a:r>
              <a:endParaRPr lang="en-US" altLang="zh-CN" b="1">
                <a:latin typeface="Arial" panose="020B0604020202020204" pitchFamily="34" charset="0"/>
              </a:endParaRPr>
            </a:p>
          </p:txBody>
        </p:sp>
        <p:sp>
          <p:nvSpPr>
            <p:cNvPr id="19499" name="直接连接符 19498"/>
            <p:cNvSpPr/>
            <p:nvPr/>
          </p:nvSpPr>
          <p:spPr>
            <a:xfrm>
              <a:off x="1369" y="688"/>
              <a:ext cx="224" cy="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9500" name="直接连接符 19499"/>
            <p:cNvSpPr/>
            <p:nvPr/>
          </p:nvSpPr>
          <p:spPr>
            <a:xfrm>
              <a:off x="1728" y="313"/>
              <a:ext cx="1" cy="21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9501" name="文本框 19500"/>
            <p:cNvSpPr txBox="1"/>
            <p:nvPr/>
          </p:nvSpPr>
          <p:spPr>
            <a:xfrm>
              <a:off x="2513" y="0"/>
              <a:ext cx="355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>
                  <a:latin typeface="Arial" panose="020B0604020202020204" pitchFamily="34" charset="0"/>
                </a:rPr>
                <a:t>O</a:t>
              </a:r>
              <a:endParaRPr lang="en-US" altLang="zh-CN" sz="3200" b="1">
                <a:latin typeface="Arial" panose="020B0604020202020204" pitchFamily="34" charset="0"/>
              </a:endParaRPr>
            </a:p>
          </p:txBody>
        </p:sp>
        <p:sp>
          <p:nvSpPr>
            <p:cNvPr id="19502" name="直接连接符 19501"/>
            <p:cNvSpPr/>
            <p:nvPr/>
          </p:nvSpPr>
          <p:spPr>
            <a:xfrm>
              <a:off x="2694" y="317"/>
              <a:ext cx="0" cy="22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9503" name="直接连接符 19502"/>
            <p:cNvSpPr/>
            <p:nvPr/>
          </p:nvSpPr>
          <p:spPr>
            <a:xfrm>
              <a:off x="2631" y="317"/>
              <a:ext cx="0" cy="22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9504" name="直接连接符 19503"/>
            <p:cNvSpPr/>
            <p:nvPr/>
          </p:nvSpPr>
          <p:spPr>
            <a:xfrm>
              <a:off x="2758" y="653"/>
              <a:ext cx="181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9506" name="矩形 19505"/>
          <p:cNvSpPr/>
          <p:nvPr/>
        </p:nvSpPr>
        <p:spPr>
          <a:xfrm>
            <a:off x="6024563" y="1916113"/>
            <a:ext cx="1582737" cy="936625"/>
          </a:xfrm>
          <a:prstGeom prst="rect">
            <a:avLst/>
          </a:prstGeom>
          <a:solidFill>
            <a:schemeClr val="accent1">
              <a:alpha val="39000"/>
            </a:schemeClr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507" name="文本框 19506"/>
          <p:cNvSpPr txBox="1"/>
          <p:nvPr/>
        </p:nvSpPr>
        <p:spPr>
          <a:xfrm>
            <a:off x="6384925" y="4508500"/>
            <a:ext cx="10795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Arial" panose="020B0604020202020204" pitchFamily="34" charset="0"/>
              </a:rPr>
              <a:t>H</a:t>
            </a:r>
            <a:r>
              <a:rPr lang="en-US" altLang="zh-CN" b="1">
                <a:latin typeface="Arial" panose="020B0604020202020204" pitchFamily="34" charset="0"/>
              </a:rPr>
              <a:t>2</a:t>
            </a:r>
            <a:r>
              <a:rPr lang="en-US" altLang="zh-CN" sz="3200" b="1">
                <a:latin typeface="Arial" panose="020B0604020202020204" pitchFamily="34" charset="0"/>
              </a:rPr>
              <a:t>O</a:t>
            </a:r>
            <a:endParaRPr lang="en-US" altLang="zh-CN" b="1">
              <a:latin typeface="Arial" panose="020B0604020202020204" pitchFamily="34" charset="0"/>
            </a:endParaRPr>
          </a:p>
        </p:txBody>
      </p:sp>
      <p:sp>
        <p:nvSpPr>
          <p:cNvPr id="19508" name="文本框 19507"/>
          <p:cNvSpPr txBox="1"/>
          <p:nvPr/>
        </p:nvSpPr>
        <p:spPr>
          <a:xfrm>
            <a:off x="5303838" y="4508500"/>
            <a:ext cx="10795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Arial" panose="020B0604020202020204" pitchFamily="34" charset="0"/>
              </a:rPr>
              <a:t>H</a:t>
            </a:r>
            <a:r>
              <a:rPr lang="en-US" altLang="zh-CN" b="1">
                <a:latin typeface="Arial" panose="020B0604020202020204" pitchFamily="34" charset="0"/>
              </a:rPr>
              <a:t>2</a:t>
            </a:r>
            <a:r>
              <a:rPr lang="en-US" altLang="zh-CN" sz="3200" b="1">
                <a:latin typeface="Arial" panose="020B0604020202020204" pitchFamily="34" charset="0"/>
              </a:rPr>
              <a:t>O</a:t>
            </a:r>
            <a:endParaRPr lang="en-US" altLang="zh-CN" b="1">
              <a:latin typeface="Arial" panose="020B0604020202020204" pitchFamily="34" charset="0"/>
            </a:endParaRPr>
          </a:p>
        </p:txBody>
      </p:sp>
      <p:cxnSp>
        <p:nvCxnSpPr>
          <p:cNvPr id="2" name="直接箭头连接符 1"/>
          <p:cNvCxnSpPr/>
          <p:nvPr/>
        </p:nvCxnSpPr>
        <p:spPr>
          <a:xfrm>
            <a:off x="3841750" y="2562225"/>
            <a:ext cx="6985" cy="52324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5362" name="文本框 15361"/>
          <p:cNvSpPr txBox="1"/>
          <p:nvPr/>
        </p:nvSpPr>
        <p:spPr>
          <a:xfrm>
            <a:off x="474980" y="285750"/>
            <a:ext cx="762000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三、氨基酸的连接方式</a:t>
            </a:r>
            <a:r>
              <a:rPr lang="en-US" altLang="zh-CN" sz="3200" b="1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——</a:t>
            </a:r>
            <a:r>
              <a:rPr lang="zh-CN" altLang="en-US" sz="3200" b="1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脱水缩合</a:t>
            </a:r>
            <a:endParaRPr lang="zh-CN" altLang="en-US" sz="3200" b="1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9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6185E-6 L 0.02379 0.33133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" y="1660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6185E-6 L -0.02899 0.33133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1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0295 -0.003653 L -0.124565 -0.009203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" y="-2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4" grpId="0"/>
      <p:bldP spid="19474" grpId="1"/>
      <p:bldP spid="19475" grpId="0"/>
      <p:bldP spid="19475" grpId="1"/>
      <p:bldP spid="1950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组合 20481"/>
          <p:cNvGrpSpPr/>
          <p:nvPr/>
        </p:nvGrpSpPr>
        <p:grpSpPr>
          <a:xfrm>
            <a:off x="1254795" y="1341438"/>
            <a:ext cx="4898355" cy="2236788"/>
            <a:chOff x="-155" y="0"/>
            <a:chExt cx="3094" cy="1409"/>
          </a:xfrm>
        </p:grpSpPr>
        <p:sp>
          <p:nvSpPr>
            <p:cNvPr id="20483" name="文本框 20482"/>
            <p:cNvSpPr txBox="1"/>
            <p:nvPr/>
          </p:nvSpPr>
          <p:spPr>
            <a:xfrm>
              <a:off x="2507" y="472"/>
              <a:ext cx="305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>
                  <a:latin typeface="Arial" panose="020B0604020202020204" pitchFamily="34" charset="0"/>
                </a:rPr>
                <a:t>C</a:t>
              </a:r>
              <a:endParaRPr lang="en-US" altLang="zh-CN" sz="3200" b="1">
                <a:latin typeface="Arial" panose="020B0604020202020204" pitchFamily="34" charset="0"/>
              </a:endParaRPr>
            </a:p>
          </p:txBody>
        </p:sp>
        <p:sp>
          <p:nvSpPr>
            <p:cNvPr id="20484" name="文本框 20483"/>
            <p:cNvSpPr txBox="1"/>
            <p:nvPr/>
          </p:nvSpPr>
          <p:spPr>
            <a:xfrm>
              <a:off x="708" y="500"/>
              <a:ext cx="313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>
                  <a:latin typeface="Arial" panose="020B0604020202020204" pitchFamily="34" charset="0"/>
                </a:rPr>
                <a:t>C</a:t>
              </a:r>
              <a:endParaRPr lang="en-US" altLang="zh-CN" sz="3200" b="1">
                <a:latin typeface="Arial" panose="020B0604020202020204" pitchFamily="34" charset="0"/>
              </a:endParaRPr>
            </a:p>
          </p:txBody>
        </p:sp>
        <p:sp>
          <p:nvSpPr>
            <p:cNvPr id="20485" name="直接连接符 20484"/>
            <p:cNvSpPr/>
            <p:nvPr/>
          </p:nvSpPr>
          <p:spPr>
            <a:xfrm>
              <a:off x="516" y="673"/>
              <a:ext cx="224" cy="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486" name="直接连接符 20485"/>
            <p:cNvSpPr/>
            <p:nvPr/>
          </p:nvSpPr>
          <p:spPr>
            <a:xfrm>
              <a:off x="941" y="673"/>
              <a:ext cx="224" cy="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487" name="直接连接符 20486"/>
            <p:cNvSpPr/>
            <p:nvPr/>
          </p:nvSpPr>
          <p:spPr>
            <a:xfrm>
              <a:off x="851" y="845"/>
              <a:ext cx="1" cy="21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488" name="直接连接符 20487"/>
            <p:cNvSpPr/>
            <p:nvPr/>
          </p:nvSpPr>
          <p:spPr>
            <a:xfrm>
              <a:off x="851" y="308"/>
              <a:ext cx="1" cy="21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489" name="文本框 20488"/>
            <p:cNvSpPr txBox="1"/>
            <p:nvPr/>
          </p:nvSpPr>
          <p:spPr>
            <a:xfrm>
              <a:off x="717" y="28"/>
              <a:ext cx="358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>
                  <a:latin typeface="Arial" panose="020B0604020202020204" pitchFamily="34" charset="0"/>
                </a:rPr>
                <a:t>H</a:t>
              </a:r>
              <a:endParaRPr lang="en-US" altLang="zh-CN" sz="3200" b="1">
                <a:latin typeface="Arial" panose="020B0604020202020204" pitchFamily="34" charset="0"/>
              </a:endParaRPr>
            </a:p>
          </p:txBody>
        </p:sp>
        <p:sp>
          <p:nvSpPr>
            <p:cNvPr id="20490" name="文本框 20489"/>
            <p:cNvSpPr txBox="1"/>
            <p:nvPr/>
          </p:nvSpPr>
          <p:spPr>
            <a:xfrm>
              <a:off x="717" y="1041"/>
              <a:ext cx="492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>
                  <a:latin typeface="Arial" panose="020B0604020202020204" pitchFamily="34" charset="0"/>
                </a:rPr>
                <a:t>R</a:t>
              </a:r>
              <a:r>
                <a:rPr lang="en-US" altLang="zh-CN" b="1">
                  <a:latin typeface="Arial" panose="020B0604020202020204" pitchFamily="34" charset="0"/>
                </a:rPr>
                <a:t>1</a:t>
              </a:r>
              <a:endParaRPr lang="en-US" altLang="zh-CN" b="1">
                <a:latin typeface="Arial" panose="020B0604020202020204" pitchFamily="34" charset="0"/>
              </a:endParaRPr>
            </a:p>
          </p:txBody>
        </p:sp>
        <p:sp>
          <p:nvSpPr>
            <p:cNvPr id="20491" name="文本框 20490"/>
            <p:cNvSpPr txBox="1"/>
            <p:nvPr/>
          </p:nvSpPr>
          <p:spPr>
            <a:xfrm>
              <a:off x="-155" y="504"/>
              <a:ext cx="671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>
                  <a:latin typeface="Arial" panose="020B0604020202020204" pitchFamily="34" charset="0"/>
                  <a:sym typeface="+mn-ea"/>
                </a:rPr>
                <a:t> </a:t>
              </a:r>
              <a:r>
                <a:rPr lang="en-US" altLang="zh-CN" sz="3200" b="1">
                  <a:latin typeface="Arial" panose="020B0604020202020204" pitchFamily="34" charset="0"/>
                  <a:sym typeface="+mn-ea"/>
                </a:rPr>
                <a:t>H</a:t>
              </a:r>
              <a:r>
                <a:rPr lang="en-US" altLang="zh-CN" sz="3200" b="1" baseline="-25000">
                  <a:latin typeface="Arial" panose="020B0604020202020204" pitchFamily="34" charset="0"/>
                  <a:sym typeface="+mn-ea"/>
                </a:rPr>
                <a:t>2</a:t>
              </a:r>
              <a:r>
                <a:rPr lang="en-US" altLang="zh-CN" sz="3200" b="1">
                  <a:latin typeface="Arial" panose="020B0604020202020204" pitchFamily="34" charset="0"/>
                  <a:sym typeface="+mn-ea"/>
                </a:rPr>
                <a:t>N</a:t>
              </a:r>
              <a:endParaRPr lang="en-US" altLang="zh-CN" b="1">
                <a:latin typeface="Arial" panose="020B0604020202020204" pitchFamily="34" charset="0"/>
              </a:endParaRPr>
            </a:p>
          </p:txBody>
        </p:sp>
        <p:sp>
          <p:nvSpPr>
            <p:cNvPr id="20492" name="文本框 20491"/>
            <p:cNvSpPr txBox="1"/>
            <p:nvPr/>
          </p:nvSpPr>
          <p:spPr>
            <a:xfrm>
              <a:off x="1146" y="504"/>
              <a:ext cx="313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>
                  <a:latin typeface="Arial" panose="020B0604020202020204" pitchFamily="34" charset="0"/>
                </a:rPr>
                <a:t>C</a:t>
              </a:r>
              <a:endParaRPr lang="en-US" altLang="zh-CN" sz="3200" b="1">
                <a:latin typeface="Arial" panose="020B0604020202020204" pitchFamily="34" charset="0"/>
              </a:endParaRPr>
            </a:p>
          </p:txBody>
        </p:sp>
        <p:sp>
          <p:nvSpPr>
            <p:cNvPr id="20493" name="文本框 20492"/>
            <p:cNvSpPr txBox="1"/>
            <p:nvPr/>
          </p:nvSpPr>
          <p:spPr>
            <a:xfrm>
              <a:off x="1146" y="28"/>
              <a:ext cx="314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>
                  <a:latin typeface="Arial" panose="020B0604020202020204" pitchFamily="34" charset="0"/>
                </a:rPr>
                <a:t>O</a:t>
              </a:r>
              <a:endParaRPr lang="en-US" altLang="zh-CN" sz="3200" b="1">
                <a:latin typeface="Arial" panose="020B0604020202020204" pitchFamily="34" charset="0"/>
              </a:endParaRPr>
            </a:p>
          </p:txBody>
        </p:sp>
        <p:sp>
          <p:nvSpPr>
            <p:cNvPr id="20494" name="直接连接符 20493"/>
            <p:cNvSpPr/>
            <p:nvPr/>
          </p:nvSpPr>
          <p:spPr>
            <a:xfrm>
              <a:off x="1330" y="331"/>
              <a:ext cx="0" cy="21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495" name="直接连接符 20494"/>
            <p:cNvSpPr/>
            <p:nvPr/>
          </p:nvSpPr>
          <p:spPr>
            <a:xfrm>
              <a:off x="1262" y="331"/>
              <a:ext cx="0" cy="21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496" name="文本框 20495"/>
            <p:cNvSpPr txBox="1"/>
            <p:nvPr/>
          </p:nvSpPr>
          <p:spPr>
            <a:xfrm>
              <a:off x="2068" y="480"/>
              <a:ext cx="314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>
                  <a:latin typeface="Arial" panose="020B0604020202020204" pitchFamily="34" charset="0"/>
                </a:rPr>
                <a:t>C</a:t>
              </a:r>
              <a:endParaRPr lang="en-US" altLang="zh-CN" sz="3200" b="1">
                <a:latin typeface="Arial" panose="020B0604020202020204" pitchFamily="34" charset="0"/>
              </a:endParaRPr>
            </a:p>
          </p:txBody>
        </p:sp>
        <p:sp>
          <p:nvSpPr>
            <p:cNvPr id="20497" name="直接连接符 20496"/>
            <p:cNvSpPr/>
            <p:nvPr/>
          </p:nvSpPr>
          <p:spPr>
            <a:xfrm>
              <a:off x="1862" y="653"/>
              <a:ext cx="224" cy="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498" name="直接连接符 20497"/>
            <p:cNvSpPr/>
            <p:nvPr/>
          </p:nvSpPr>
          <p:spPr>
            <a:xfrm>
              <a:off x="2328" y="653"/>
              <a:ext cx="224" cy="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499" name="直接连接符 20498"/>
            <p:cNvSpPr/>
            <p:nvPr/>
          </p:nvSpPr>
          <p:spPr>
            <a:xfrm>
              <a:off x="2220" y="825"/>
              <a:ext cx="1" cy="21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500" name="直接连接符 20499"/>
            <p:cNvSpPr/>
            <p:nvPr/>
          </p:nvSpPr>
          <p:spPr>
            <a:xfrm>
              <a:off x="2238" y="288"/>
              <a:ext cx="1" cy="21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501" name="文本框 20500"/>
            <p:cNvSpPr txBox="1"/>
            <p:nvPr/>
          </p:nvSpPr>
          <p:spPr>
            <a:xfrm>
              <a:off x="2086" y="8"/>
              <a:ext cx="358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>
                  <a:latin typeface="Arial" panose="020B0604020202020204" pitchFamily="34" charset="0"/>
                </a:rPr>
                <a:t>H</a:t>
              </a:r>
              <a:endParaRPr lang="en-US" altLang="zh-CN" sz="3200" b="1">
                <a:latin typeface="Arial" panose="020B0604020202020204" pitchFamily="34" charset="0"/>
              </a:endParaRPr>
            </a:p>
          </p:txBody>
        </p:sp>
        <p:sp>
          <p:nvSpPr>
            <p:cNvPr id="20502" name="文本框 20501"/>
            <p:cNvSpPr txBox="1"/>
            <p:nvPr/>
          </p:nvSpPr>
          <p:spPr>
            <a:xfrm>
              <a:off x="2087" y="1021"/>
              <a:ext cx="627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>
                  <a:latin typeface="Arial" panose="020B0604020202020204" pitchFamily="34" charset="0"/>
                </a:rPr>
                <a:t>R</a:t>
              </a:r>
              <a:r>
                <a:rPr lang="en-US" altLang="zh-CN" b="1">
                  <a:latin typeface="Arial" panose="020B0604020202020204" pitchFamily="34" charset="0"/>
                </a:rPr>
                <a:t>2</a:t>
              </a:r>
              <a:endParaRPr lang="en-US" altLang="zh-CN" b="1">
                <a:latin typeface="Arial" panose="020B0604020202020204" pitchFamily="34" charset="0"/>
              </a:endParaRPr>
            </a:p>
          </p:txBody>
        </p:sp>
        <p:sp>
          <p:nvSpPr>
            <p:cNvPr id="20503" name="文本框 20502"/>
            <p:cNvSpPr txBox="1"/>
            <p:nvPr/>
          </p:nvSpPr>
          <p:spPr>
            <a:xfrm>
              <a:off x="1593" y="11"/>
              <a:ext cx="359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>
                  <a:latin typeface="Arial" panose="020B0604020202020204" pitchFamily="34" charset="0"/>
                </a:rPr>
                <a:t>H</a:t>
              </a:r>
              <a:endParaRPr lang="en-US" altLang="zh-CN" sz="3200" b="1">
                <a:latin typeface="Arial" panose="020B0604020202020204" pitchFamily="34" charset="0"/>
              </a:endParaRPr>
            </a:p>
          </p:txBody>
        </p:sp>
        <p:sp>
          <p:nvSpPr>
            <p:cNvPr id="20504" name="文本框 20503"/>
            <p:cNvSpPr txBox="1"/>
            <p:nvPr/>
          </p:nvSpPr>
          <p:spPr>
            <a:xfrm>
              <a:off x="1570" y="487"/>
              <a:ext cx="359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>
                  <a:latin typeface="Arial" panose="020B0604020202020204" pitchFamily="34" charset="0"/>
                </a:rPr>
                <a:t>N</a:t>
              </a:r>
              <a:endParaRPr lang="en-US" altLang="zh-CN" b="1">
                <a:latin typeface="Arial" panose="020B0604020202020204" pitchFamily="34" charset="0"/>
              </a:endParaRPr>
            </a:p>
          </p:txBody>
        </p:sp>
        <p:sp>
          <p:nvSpPr>
            <p:cNvPr id="20505" name="直接连接符 20504"/>
            <p:cNvSpPr/>
            <p:nvPr/>
          </p:nvSpPr>
          <p:spPr>
            <a:xfrm>
              <a:off x="1388" y="669"/>
              <a:ext cx="224" cy="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506" name="直接连接符 20505"/>
            <p:cNvSpPr/>
            <p:nvPr/>
          </p:nvSpPr>
          <p:spPr>
            <a:xfrm>
              <a:off x="1728" y="313"/>
              <a:ext cx="1" cy="21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507" name="文本框 20506"/>
            <p:cNvSpPr txBox="1"/>
            <p:nvPr/>
          </p:nvSpPr>
          <p:spPr>
            <a:xfrm>
              <a:off x="2513" y="0"/>
              <a:ext cx="355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>
                  <a:latin typeface="Arial" panose="020B0604020202020204" pitchFamily="34" charset="0"/>
                </a:rPr>
                <a:t>O</a:t>
              </a:r>
              <a:endParaRPr lang="en-US" altLang="zh-CN" sz="3200" b="1">
                <a:latin typeface="Arial" panose="020B0604020202020204" pitchFamily="34" charset="0"/>
              </a:endParaRPr>
            </a:p>
          </p:txBody>
        </p:sp>
        <p:sp>
          <p:nvSpPr>
            <p:cNvPr id="20508" name="直接连接符 20507"/>
            <p:cNvSpPr/>
            <p:nvPr/>
          </p:nvSpPr>
          <p:spPr>
            <a:xfrm>
              <a:off x="2694" y="317"/>
              <a:ext cx="0" cy="22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509" name="直接连接符 20508"/>
            <p:cNvSpPr/>
            <p:nvPr/>
          </p:nvSpPr>
          <p:spPr>
            <a:xfrm>
              <a:off x="2631" y="317"/>
              <a:ext cx="0" cy="22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510" name="直接连接符 20509"/>
            <p:cNvSpPr/>
            <p:nvPr/>
          </p:nvSpPr>
          <p:spPr>
            <a:xfrm>
              <a:off x="2758" y="653"/>
              <a:ext cx="181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20512" name="文本框 20511"/>
          <p:cNvSpPr txBox="1"/>
          <p:nvPr/>
        </p:nvSpPr>
        <p:spPr>
          <a:xfrm>
            <a:off x="3359150" y="3073718"/>
            <a:ext cx="10795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CC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肽键</a:t>
            </a:r>
            <a:endParaRPr lang="zh-CN" altLang="en-US" sz="3200" b="1">
              <a:solidFill>
                <a:srgbClr val="CC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0514" name="组合 20513"/>
          <p:cNvGrpSpPr/>
          <p:nvPr/>
        </p:nvGrpSpPr>
        <p:grpSpPr>
          <a:xfrm>
            <a:off x="6167438" y="1296988"/>
            <a:ext cx="3024187" cy="2247860"/>
            <a:chOff x="0" y="0"/>
            <a:chExt cx="1883" cy="1434"/>
          </a:xfrm>
        </p:grpSpPr>
        <p:sp>
          <p:nvSpPr>
            <p:cNvPr id="20515" name="文本框 20514"/>
            <p:cNvSpPr txBox="1"/>
            <p:nvPr/>
          </p:nvSpPr>
          <p:spPr>
            <a:xfrm>
              <a:off x="507" y="495"/>
              <a:ext cx="311" cy="37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>
                  <a:latin typeface="Arial" panose="020B0604020202020204" pitchFamily="34" charset="0"/>
                </a:rPr>
                <a:t>C</a:t>
              </a:r>
              <a:endParaRPr lang="en-US" altLang="zh-CN" sz="3200" b="1">
                <a:latin typeface="Arial" panose="020B0604020202020204" pitchFamily="34" charset="0"/>
              </a:endParaRPr>
            </a:p>
          </p:txBody>
        </p:sp>
        <p:sp>
          <p:nvSpPr>
            <p:cNvPr id="20516" name="直接连接符 20515"/>
            <p:cNvSpPr/>
            <p:nvPr/>
          </p:nvSpPr>
          <p:spPr>
            <a:xfrm>
              <a:off x="291" y="676"/>
              <a:ext cx="222" cy="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517" name="直接连接符 20516"/>
            <p:cNvSpPr/>
            <p:nvPr/>
          </p:nvSpPr>
          <p:spPr>
            <a:xfrm>
              <a:off x="792" y="676"/>
              <a:ext cx="222" cy="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518" name="直接连接符 20517"/>
            <p:cNvSpPr/>
            <p:nvPr/>
          </p:nvSpPr>
          <p:spPr>
            <a:xfrm>
              <a:off x="640" y="857"/>
              <a:ext cx="1" cy="22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519" name="直接连接符 20518"/>
            <p:cNvSpPr/>
            <p:nvPr/>
          </p:nvSpPr>
          <p:spPr>
            <a:xfrm>
              <a:off x="653" y="294"/>
              <a:ext cx="1" cy="22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520" name="文本框 20519"/>
            <p:cNvSpPr txBox="1"/>
            <p:nvPr/>
          </p:nvSpPr>
          <p:spPr>
            <a:xfrm>
              <a:off x="507" y="0"/>
              <a:ext cx="355" cy="37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>
                  <a:latin typeface="Arial" panose="020B0604020202020204" pitchFamily="34" charset="0"/>
                </a:rPr>
                <a:t>H</a:t>
              </a:r>
              <a:endParaRPr lang="en-US" altLang="zh-CN" sz="3200" b="1">
                <a:latin typeface="Arial" panose="020B0604020202020204" pitchFamily="34" charset="0"/>
              </a:endParaRPr>
            </a:p>
          </p:txBody>
        </p:sp>
        <p:sp>
          <p:nvSpPr>
            <p:cNvPr id="20521" name="文本框 20520"/>
            <p:cNvSpPr txBox="1"/>
            <p:nvPr/>
          </p:nvSpPr>
          <p:spPr>
            <a:xfrm>
              <a:off x="995" y="495"/>
              <a:ext cx="888" cy="37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>
                  <a:latin typeface="Arial" panose="020B0604020202020204" pitchFamily="34" charset="0"/>
                </a:rPr>
                <a:t>COOH</a:t>
              </a:r>
              <a:endParaRPr lang="en-US" altLang="zh-CN" sz="3200" b="1">
                <a:latin typeface="Arial" panose="020B0604020202020204" pitchFamily="34" charset="0"/>
              </a:endParaRPr>
            </a:p>
          </p:txBody>
        </p:sp>
        <p:sp>
          <p:nvSpPr>
            <p:cNvPr id="20522" name="文本框 20521"/>
            <p:cNvSpPr txBox="1"/>
            <p:nvPr/>
          </p:nvSpPr>
          <p:spPr>
            <a:xfrm>
              <a:off x="514" y="1062"/>
              <a:ext cx="621" cy="37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>
                  <a:latin typeface="Arial" panose="020B0604020202020204" pitchFamily="34" charset="0"/>
                </a:rPr>
                <a:t>R</a:t>
              </a:r>
              <a:r>
                <a:rPr lang="en-US" altLang="zh-CN" b="1">
                  <a:latin typeface="Arial" panose="020B0604020202020204" pitchFamily="34" charset="0"/>
                </a:rPr>
                <a:t>3</a:t>
              </a:r>
              <a:endParaRPr lang="en-US" altLang="zh-CN" b="1">
                <a:latin typeface="Arial" panose="020B0604020202020204" pitchFamily="34" charset="0"/>
              </a:endParaRPr>
            </a:p>
          </p:txBody>
        </p:sp>
        <p:sp>
          <p:nvSpPr>
            <p:cNvPr id="20523" name="文本框 20522"/>
            <p:cNvSpPr txBox="1"/>
            <p:nvPr/>
          </p:nvSpPr>
          <p:spPr>
            <a:xfrm>
              <a:off x="6" y="3"/>
              <a:ext cx="355" cy="37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>
                  <a:latin typeface="Arial" panose="020B0604020202020204" pitchFamily="34" charset="0"/>
                </a:rPr>
                <a:t>H</a:t>
              </a:r>
              <a:endParaRPr lang="en-US" altLang="zh-CN" sz="3200" b="1">
                <a:latin typeface="Arial" panose="020B0604020202020204" pitchFamily="34" charset="0"/>
              </a:endParaRPr>
            </a:p>
          </p:txBody>
        </p:sp>
        <p:sp>
          <p:nvSpPr>
            <p:cNvPr id="20524" name="文本框 20523"/>
            <p:cNvSpPr txBox="1"/>
            <p:nvPr/>
          </p:nvSpPr>
          <p:spPr>
            <a:xfrm>
              <a:off x="0" y="502"/>
              <a:ext cx="355" cy="37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>
                  <a:latin typeface="Arial" panose="020B0604020202020204" pitchFamily="34" charset="0"/>
                </a:rPr>
                <a:t>N</a:t>
              </a:r>
              <a:endParaRPr lang="en-US" altLang="zh-CN" b="1">
                <a:latin typeface="Arial" panose="020B0604020202020204" pitchFamily="34" charset="0"/>
              </a:endParaRPr>
            </a:p>
          </p:txBody>
        </p:sp>
        <p:sp>
          <p:nvSpPr>
            <p:cNvPr id="20525" name="直接连接符 20524"/>
            <p:cNvSpPr/>
            <p:nvPr/>
          </p:nvSpPr>
          <p:spPr>
            <a:xfrm>
              <a:off x="138" y="320"/>
              <a:ext cx="1" cy="22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20526" name="文本框 20525"/>
          <p:cNvSpPr txBox="1"/>
          <p:nvPr/>
        </p:nvSpPr>
        <p:spPr>
          <a:xfrm>
            <a:off x="6384925" y="4508500"/>
            <a:ext cx="10795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Arial" panose="020B0604020202020204" pitchFamily="34" charset="0"/>
              </a:rPr>
              <a:t>H</a:t>
            </a:r>
            <a:r>
              <a:rPr lang="en-US" altLang="zh-CN" b="1">
                <a:latin typeface="Arial" panose="020B0604020202020204" pitchFamily="34" charset="0"/>
              </a:rPr>
              <a:t>2</a:t>
            </a:r>
            <a:r>
              <a:rPr lang="en-US" altLang="zh-CN" sz="3200" b="1">
                <a:latin typeface="Arial" panose="020B0604020202020204" pitchFamily="34" charset="0"/>
              </a:rPr>
              <a:t>O</a:t>
            </a:r>
            <a:endParaRPr lang="en-US" altLang="zh-CN" b="1">
              <a:latin typeface="Arial" panose="020B0604020202020204" pitchFamily="34" charset="0"/>
            </a:endParaRPr>
          </a:p>
        </p:txBody>
      </p:sp>
      <p:sp>
        <p:nvSpPr>
          <p:cNvPr id="20528" name="文本框 20527"/>
          <p:cNvSpPr txBox="1"/>
          <p:nvPr/>
        </p:nvSpPr>
        <p:spPr>
          <a:xfrm>
            <a:off x="5528310" y="3151823"/>
            <a:ext cx="10795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CC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肽键</a:t>
            </a:r>
            <a:endParaRPr lang="zh-CN" altLang="en-US" sz="3200" b="1">
              <a:solidFill>
                <a:srgbClr val="CC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531" name="椭圆 20530"/>
          <p:cNvSpPr/>
          <p:nvPr/>
        </p:nvSpPr>
        <p:spPr>
          <a:xfrm>
            <a:off x="1200150" y="1085533"/>
            <a:ext cx="8929688" cy="3167062"/>
          </a:xfrm>
          <a:prstGeom prst="ellipse">
            <a:avLst/>
          </a:prstGeom>
          <a:noFill/>
          <a:ln w="38100" cap="flat" cmpd="sng">
            <a:solidFill>
              <a:schemeClr val="accent6">
                <a:lumMod val="60000"/>
                <a:lumOff val="40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532" name="文本框 20531"/>
          <p:cNvSpPr txBox="1"/>
          <p:nvPr/>
        </p:nvSpPr>
        <p:spPr>
          <a:xfrm>
            <a:off x="5311458" y="4508500"/>
            <a:ext cx="10795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Arial" panose="020B0604020202020204" pitchFamily="34" charset="0"/>
              </a:rPr>
              <a:t>H</a:t>
            </a:r>
            <a:r>
              <a:rPr lang="en-US" altLang="zh-CN" b="1">
                <a:latin typeface="Arial" panose="020B0604020202020204" pitchFamily="34" charset="0"/>
              </a:rPr>
              <a:t>2</a:t>
            </a:r>
            <a:r>
              <a:rPr lang="en-US" altLang="zh-CN" sz="3200" b="1">
                <a:latin typeface="Arial" panose="020B0604020202020204" pitchFamily="34" charset="0"/>
              </a:rPr>
              <a:t>O</a:t>
            </a:r>
            <a:endParaRPr lang="en-US" altLang="zh-CN" b="1">
              <a:latin typeface="Arial" panose="020B0604020202020204" pitchFamily="34" charset="0"/>
            </a:endParaRPr>
          </a:p>
        </p:txBody>
      </p:sp>
      <p:cxnSp>
        <p:nvCxnSpPr>
          <p:cNvPr id="2" name="直接箭头连接符 1"/>
          <p:cNvCxnSpPr/>
          <p:nvPr/>
        </p:nvCxnSpPr>
        <p:spPr>
          <a:xfrm>
            <a:off x="3895725" y="2472690"/>
            <a:ext cx="6985" cy="523240"/>
          </a:xfrm>
          <a:prstGeom prst="straightConnector1">
            <a:avLst/>
          </a:prstGeom>
          <a:ln w="31750">
            <a:solidFill>
              <a:schemeClr val="accent2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" name="直接箭头连接符 2"/>
          <p:cNvCxnSpPr/>
          <p:nvPr/>
        </p:nvCxnSpPr>
        <p:spPr>
          <a:xfrm>
            <a:off x="6020435" y="2504440"/>
            <a:ext cx="6985" cy="523240"/>
          </a:xfrm>
          <a:prstGeom prst="straightConnector1">
            <a:avLst/>
          </a:prstGeom>
          <a:ln w="31750">
            <a:solidFill>
              <a:schemeClr val="accent2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5362" name="文本框 15361"/>
          <p:cNvSpPr txBox="1"/>
          <p:nvPr/>
        </p:nvSpPr>
        <p:spPr>
          <a:xfrm>
            <a:off x="474980" y="285750"/>
            <a:ext cx="762000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三、氨基酸的连接方式</a:t>
            </a:r>
            <a:r>
              <a:rPr lang="en-US" altLang="zh-CN" sz="3200" b="1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——</a:t>
            </a:r>
            <a:r>
              <a:rPr lang="zh-CN" altLang="en-US" sz="3200" b="1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脱水缩合</a:t>
            </a:r>
            <a:endParaRPr lang="zh-CN" altLang="en-US" sz="3200" b="1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8462" name="文本框 18461"/>
          <p:cNvSpPr txBox="1"/>
          <p:nvPr/>
        </p:nvSpPr>
        <p:spPr>
          <a:xfrm>
            <a:off x="10282555" y="1751648"/>
            <a:ext cx="936625" cy="13220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chemeClr val="accent2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三肽</a:t>
            </a:r>
            <a:endParaRPr lang="zh-CN" altLang="en-US" sz="4000" b="1">
              <a:solidFill>
                <a:schemeClr val="accent2">
                  <a:lumMod val="7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500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8" grpId="0"/>
      <p:bldP spid="1846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627" name="Picture 2" descr="T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52625" y="625475"/>
            <a:ext cx="8205788" cy="3565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8" name="文本框 2"/>
          <p:cNvSpPr txBox="1"/>
          <p:nvPr/>
        </p:nvSpPr>
        <p:spPr>
          <a:xfrm>
            <a:off x="1555750" y="3925888"/>
            <a:ext cx="8999538" cy="28486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40000"/>
              </a:lnSpc>
            </a:pPr>
            <a:r>
              <a:rPr lang="en-US" altLang="zh-CN" sz="3200" dirty="0">
                <a:latin typeface="Times New Roman" panose="02020603050405020304" pitchFamily="18" charset="0"/>
                <a:ea typeface="华文细黑" pitchFamily="2" charset="-122"/>
              </a:rPr>
              <a:t>(1)</a:t>
            </a:r>
            <a:r>
              <a:rPr lang="zh-CN" altLang="zh-CN" sz="3200" dirty="0">
                <a:latin typeface="Times New Roman" panose="02020603050405020304" pitchFamily="18" charset="0"/>
                <a:ea typeface="华文细黑" pitchFamily="2" charset="-122"/>
              </a:rPr>
              <a:t>脱水缩合的过程</a:t>
            </a:r>
            <a:endParaRPr lang="en-US" altLang="zh-CN" sz="3200" dirty="0">
              <a:latin typeface="Times New Roman" panose="02020603050405020304" pitchFamily="18" charset="0"/>
              <a:ea typeface="华文细黑" pitchFamily="2" charset="-122"/>
            </a:endParaRPr>
          </a:p>
          <a:p>
            <a:pPr algn="just">
              <a:lnSpc>
                <a:spcPct val="140000"/>
              </a:lnSpc>
            </a:pPr>
            <a:r>
              <a:rPr lang="en-US" altLang="zh-CN" sz="3200" dirty="0">
                <a:latin typeface="Times New Roman" panose="02020603050405020304" pitchFamily="18" charset="0"/>
                <a:ea typeface="华文细黑" pitchFamily="2" charset="-122"/>
              </a:rPr>
              <a:t>a.</a:t>
            </a:r>
            <a:r>
              <a:rPr lang="zh-CN" altLang="zh-CN" sz="3200" dirty="0">
                <a:latin typeface="Times New Roman" panose="02020603050405020304" pitchFamily="18" charset="0"/>
                <a:ea typeface="华文细黑" pitchFamily="2" charset="-122"/>
              </a:rPr>
              <a:t>图示</a:t>
            </a:r>
            <a:r>
              <a:rPr lang="en-US" altLang="zh-CN" sz="3200" dirty="0">
                <a:latin typeface="宋体" panose="02010600030101010101" pitchFamily="2" charset="-122"/>
                <a:ea typeface="华文细黑" pitchFamily="2" charset="-122"/>
              </a:rPr>
              <a:t>①</a:t>
            </a:r>
            <a:r>
              <a:rPr lang="zh-CN" altLang="zh-CN" sz="3200" dirty="0">
                <a:latin typeface="Times New Roman" panose="02020603050405020304" pitchFamily="18" charset="0"/>
                <a:ea typeface="华文细黑" pitchFamily="2" charset="-122"/>
              </a:rPr>
              <a:t>过程称为</a:t>
            </a:r>
            <a:r>
              <a:rPr lang="en-US" altLang="zh-CN" sz="3200" u="sng" dirty="0">
                <a:latin typeface="Times New Roman" panose="02020603050405020304" pitchFamily="18" charset="0"/>
                <a:ea typeface="华文细黑" pitchFamily="2" charset="-122"/>
              </a:rPr>
              <a:t>               </a:t>
            </a:r>
            <a:r>
              <a:rPr lang="zh-CN" altLang="zh-CN" sz="3200" dirty="0">
                <a:latin typeface="Times New Roman" panose="02020603050405020304" pitchFamily="18" charset="0"/>
                <a:ea typeface="华文细黑" pitchFamily="2" charset="-122"/>
              </a:rPr>
              <a:t>，得到的化合物称为</a:t>
            </a:r>
            <a:r>
              <a:rPr lang="en-US" altLang="zh-CN" sz="3200" u="sng" dirty="0">
                <a:latin typeface="Times New Roman" panose="02020603050405020304" pitchFamily="18" charset="0"/>
                <a:ea typeface="华文细黑" pitchFamily="2" charset="-122"/>
              </a:rPr>
              <a:t>       </a:t>
            </a:r>
            <a:r>
              <a:rPr lang="zh-CN" altLang="zh-CN" sz="3200" dirty="0">
                <a:latin typeface="Times New Roman" panose="02020603050405020304" pitchFamily="18" charset="0"/>
                <a:ea typeface="华文细黑" pitchFamily="2" charset="-122"/>
              </a:rPr>
              <a:t>。该化合物至少含有</a:t>
            </a:r>
            <a:r>
              <a:rPr lang="en-US" altLang="zh-CN" sz="3200" u="sng" dirty="0">
                <a:latin typeface="Times New Roman" panose="02020603050405020304" pitchFamily="18" charset="0"/>
                <a:ea typeface="华文细黑" pitchFamily="2" charset="-122"/>
              </a:rPr>
              <a:t>     </a:t>
            </a:r>
            <a:r>
              <a:rPr lang="zh-CN" altLang="zh-CN" sz="3200" dirty="0">
                <a:latin typeface="Times New Roman" panose="02020603050405020304" pitchFamily="18" charset="0"/>
                <a:ea typeface="华文细黑" pitchFamily="2" charset="-122"/>
              </a:rPr>
              <a:t>个氨基和</a:t>
            </a:r>
            <a:r>
              <a:rPr lang="en-US" altLang="zh-CN" sz="3200" u="sng" dirty="0">
                <a:latin typeface="Times New Roman" panose="02020603050405020304" pitchFamily="18" charset="0"/>
                <a:ea typeface="华文细黑" pitchFamily="2" charset="-122"/>
              </a:rPr>
              <a:t>      </a:t>
            </a:r>
            <a:r>
              <a:rPr lang="zh-CN" altLang="zh-CN" sz="3200" dirty="0">
                <a:latin typeface="Times New Roman" panose="02020603050405020304" pitchFamily="18" charset="0"/>
                <a:ea typeface="华文细黑" pitchFamily="2" charset="-122"/>
              </a:rPr>
              <a:t>个羧基，如果还有其他氨基或羧基，则位于</a:t>
            </a:r>
            <a:r>
              <a:rPr lang="en-US" altLang="zh-CN" sz="3200" u="sng" dirty="0">
                <a:latin typeface="Times New Roman" panose="02020603050405020304" pitchFamily="18" charset="0"/>
                <a:ea typeface="华文细黑" pitchFamily="2" charset="-122"/>
              </a:rPr>
              <a:t>        </a:t>
            </a:r>
            <a:r>
              <a:rPr lang="zh-CN" altLang="zh-CN" sz="3200" dirty="0">
                <a:latin typeface="Times New Roman" panose="02020603050405020304" pitchFamily="18" charset="0"/>
                <a:ea typeface="华文细黑" pitchFamily="2" charset="-122"/>
              </a:rPr>
              <a:t>上。</a:t>
            </a:r>
            <a:endParaRPr lang="zh-CN" altLang="en-US" sz="3200" dirty="0">
              <a:latin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103813" y="4718050"/>
            <a:ext cx="180848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32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itchFamily="2" charset="-122"/>
              </a:rPr>
              <a:t>脱水缩合</a:t>
            </a:r>
            <a:endParaRPr lang="zh-CN" altLang="zh-CN" sz="3200" dirty="0">
              <a:solidFill>
                <a:srgbClr val="C00000"/>
              </a:solidFill>
              <a:latin typeface="Times New Roman" panose="02020603050405020304" pitchFamily="18" charset="0"/>
              <a:ea typeface="华文细黑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952625" y="5459413"/>
            <a:ext cx="89408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itchFamily="2" charset="-122"/>
              </a:rPr>
              <a:t>二肽</a:t>
            </a:r>
            <a:endParaRPr lang="zh-CN" altLang="en-US" sz="2800" dirty="0">
              <a:solidFill>
                <a:srgbClr val="C00000"/>
              </a:solidFill>
              <a:latin typeface="Times New Roman" panose="02020603050405020304" pitchFamily="18" charset="0"/>
              <a:ea typeface="华文细黑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367463" y="5459413"/>
            <a:ext cx="53848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itchFamily="2" charset="-122"/>
              </a:rPr>
              <a:t>一</a:t>
            </a:r>
            <a:endParaRPr lang="zh-CN" altLang="en-US" sz="2800" dirty="0">
              <a:solidFill>
                <a:srgbClr val="C00000"/>
              </a:solidFill>
              <a:latin typeface="Times New Roman" panose="02020603050405020304" pitchFamily="18" charset="0"/>
              <a:ea typeface="华文细黑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572500" y="5459413"/>
            <a:ext cx="53848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itchFamily="2" charset="-122"/>
              </a:rPr>
              <a:t>一</a:t>
            </a:r>
            <a:endParaRPr lang="zh-CN" altLang="en-US" sz="2800" dirty="0">
              <a:solidFill>
                <a:srgbClr val="C00000"/>
              </a:solidFill>
              <a:latin typeface="Times New Roman" panose="02020603050405020304" pitchFamily="18" charset="0"/>
              <a:ea typeface="华文细黑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699375" y="6121400"/>
            <a:ext cx="77597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itchFamily="2" charset="-122"/>
              </a:rPr>
              <a:t>R</a:t>
            </a:r>
            <a:r>
              <a:rPr lang="zh-CN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itchFamily="2" charset="-122"/>
              </a:rPr>
              <a:t>基</a:t>
            </a:r>
            <a:endParaRPr lang="zh-CN" altLang="en-US" sz="2800" dirty="0">
              <a:solidFill>
                <a:srgbClr val="C00000"/>
              </a:solidFill>
              <a:latin typeface="Times New Roman" panose="02020603050405020304" pitchFamily="18" charset="0"/>
              <a:ea typeface="华文细黑" pitchFamily="2" charset="-122"/>
            </a:endParaRPr>
          </a:p>
        </p:txBody>
      </p:sp>
      <p:cxnSp>
        <p:nvCxnSpPr>
          <p:cNvPr id="3" name="直接箭头连接符 2"/>
          <p:cNvCxnSpPr/>
          <p:nvPr/>
        </p:nvCxnSpPr>
        <p:spPr>
          <a:xfrm flipV="1">
            <a:off x="6400800" y="3131185"/>
            <a:ext cx="16510" cy="725805"/>
          </a:xfrm>
          <a:prstGeom prst="straightConnector1">
            <a:avLst/>
          </a:prstGeom>
          <a:ln w="50800"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  <p:bldP spid="5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7650" name="Picture 2" descr="T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68450" y="22225"/>
            <a:ext cx="9043988" cy="3565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1" name="文本框 1"/>
          <p:cNvSpPr txBox="1"/>
          <p:nvPr/>
        </p:nvSpPr>
        <p:spPr>
          <a:xfrm>
            <a:off x="1574800" y="3320415"/>
            <a:ext cx="9042400" cy="28486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>
              <a:lnSpc>
                <a:spcPct val="140000"/>
              </a:lnSpc>
            </a:pPr>
            <a:r>
              <a:rPr lang="en-US" altLang="zh-CN" sz="3200" dirty="0">
                <a:latin typeface="Times New Roman" panose="02020603050405020304" pitchFamily="18" charset="0"/>
                <a:ea typeface="华文细黑" pitchFamily="2" charset="-122"/>
              </a:rPr>
              <a:t>b.</a:t>
            </a:r>
            <a:r>
              <a:rPr lang="zh-CN" altLang="zh-CN" sz="3200" dirty="0">
                <a:latin typeface="Times New Roman" panose="02020603050405020304" pitchFamily="18" charset="0"/>
                <a:ea typeface="华文细黑" pitchFamily="2" charset="-122"/>
              </a:rPr>
              <a:t>图示中</a:t>
            </a:r>
            <a:r>
              <a:rPr lang="en-US" altLang="zh-CN" sz="3200" dirty="0">
                <a:latin typeface="宋体" panose="02010600030101010101" pitchFamily="2" charset="-122"/>
                <a:ea typeface="华文细黑" pitchFamily="2" charset="-122"/>
              </a:rPr>
              <a:t>②③④</a:t>
            </a:r>
            <a:r>
              <a:rPr lang="zh-CN" altLang="zh-CN" sz="3200" dirty="0">
                <a:latin typeface="Times New Roman" panose="02020603050405020304" pitchFamily="18" charset="0"/>
                <a:ea typeface="华文细黑" pitchFamily="2" charset="-122"/>
              </a:rPr>
              <a:t>的名称依次为</a:t>
            </a:r>
            <a:r>
              <a:rPr lang="en-US" altLang="zh-CN" sz="3200" u="sng" dirty="0">
                <a:latin typeface="Times New Roman" panose="02020603050405020304" pitchFamily="18" charset="0"/>
                <a:ea typeface="华文细黑" pitchFamily="2" charset="-122"/>
              </a:rPr>
              <a:t>          </a:t>
            </a:r>
            <a:r>
              <a:rPr lang="zh-CN" altLang="zh-CN" sz="3200" dirty="0">
                <a:latin typeface="Times New Roman" panose="02020603050405020304" pitchFamily="18" charset="0"/>
                <a:ea typeface="华文细黑" pitchFamily="2" charset="-122"/>
              </a:rPr>
              <a:t>、</a:t>
            </a:r>
            <a:r>
              <a:rPr lang="en-US" altLang="zh-CN" sz="3200" u="sng" dirty="0">
                <a:latin typeface="Times New Roman" panose="02020603050405020304" pitchFamily="18" charset="0"/>
                <a:ea typeface="华文细黑" pitchFamily="2" charset="-122"/>
              </a:rPr>
              <a:t>         </a:t>
            </a:r>
            <a:r>
              <a:rPr lang="zh-CN" altLang="zh-CN" sz="3200" dirty="0">
                <a:latin typeface="Times New Roman" panose="02020603050405020304" pitchFamily="18" charset="0"/>
                <a:ea typeface="华文细黑" pitchFamily="2" charset="-122"/>
              </a:rPr>
              <a:t>、</a:t>
            </a:r>
            <a:r>
              <a:rPr lang="en-US" altLang="zh-CN" sz="3200" u="sng" dirty="0">
                <a:latin typeface="Times New Roman" panose="02020603050405020304" pitchFamily="18" charset="0"/>
                <a:ea typeface="华文细黑" pitchFamily="2" charset="-122"/>
              </a:rPr>
              <a:t>        </a:t>
            </a:r>
            <a:r>
              <a:rPr lang="zh-CN" altLang="zh-CN" sz="3200" dirty="0">
                <a:latin typeface="Times New Roman" panose="02020603050405020304" pitchFamily="18" charset="0"/>
                <a:ea typeface="华文细黑" pitchFamily="2" charset="-122"/>
              </a:rPr>
              <a:t>，</a:t>
            </a:r>
            <a:r>
              <a:rPr lang="en-US" altLang="zh-CN" sz="3200" dirty="0">
                <a:latin typeface="Times New Roman" panose="02020603050405020304" pitchFamily="18" charset="0"/>
                <a:ea typeface="华文细黑" pitchFamily="2" charset="-122"/>
              </a:rPr>
              <a:t>c.</a:t>
            </a:r>
            <a:r>
              <a:rPr lang="en-US" altLang="zh-CN" sz="3200" dirty="0">
                <a:latin typeface="宋体" panose="02010600030101010101" pitchFamily="2" charset="-122"/>
                <a:ea typeface="华文细黑" pitchFamily="2" charset="-122"/>
              </a:rPr>
              <a:t>①</a:t>
            </a:r>
            <a:r>
              <a:rPr lang="zh-CN" altLang="zh-CN" sz="3200" dirty="0">
                <a:latin typeface="Times New Roman" panose="02020603050405020304" pitchFamily="18" charset="0"/>
                <a:ea typeface="华文细黑" pitchFamily="2" charset="-122"/>
              </a:rPr>
              <a:t>过程产生的</a:t>
            </a:r>
            <a:r>
              <a:rPr lang="en-US" altLang="zh-CN" sz="3200" dirty="0">
                <a:latin typeface="Times New Roman" panose="02020603050405020304" pitchFamily="18" charset="0"/>
                <a:ea typeface="华文细黑" pitchFamily="2" charset="-122"/>
              </a:rPr>
              <a:t>H</a:t>
            </a:r>
            <a:r>
              <a:rPr lang="en-US" altLang="zh-CN" sz="3200" baseline="-25000" dirty="0">
                <a:latin typeface="Times New Roman" panose="02020603050405020304" pitchFamily="18" charset="0"/>
                <a:ea typeface="华文细黑" pitchFamily="2" charset="-122"/>
              </a:rPr>
              <a:t>2</a:t>
            </a:r>
            <a:r>
              <a:rPr lang="en-US" altLang="zh-CN" sz="3200" dirty="0">
                <a:latin typeface="Times New Roman" panose="02020603050405020304" pitchFamily="18" charset="0"/>
                <a:ea typeface="华文细黑" pitchFamily="2" charset="-122"/>
              </a:rPr>
              <a:t>O</a:t>
            </a:r>
            <a:r>
              <a:rPr lang="zh-CN" altLang="zh-CN" sz="3200" dirty="0">
                <a:latin typeface="Times New Roman" panose="02020603050405020304" pitchFamily="18" charset="0"/>
                <a:ea typeface="华文细黑" pitchFamily="2" charset="-122"/>
              </a:rPr>
              <a:t>中</a:t>
            </a:r>
            <a:r>
              <a:rPr lang="en-US" altLang="zh-CN" sz="3200" dirty="0">
                <a:latin typeface="Times New Roman" panose="02020603050405020304" pitchFamily="18" charset="0"/>
                <a:ea typeface="华文细黑" pitchFamily="2" charset="-122"/>
              </a:rPr>
              <a:t>H</a:t>
            </a:r>
            <a:r>
              <a:rPr lang="zh-CN" altLang="zh-CN" sz="3200" dirty="0">
                <a:latin typeface="Times New Roman" panose="02020603050405020304" pitchFamily="18" charset="0"/>
                <a:ea typeface="华文细黑" pitchFamily="2" charset="-122"/>
              </a:rPr>
              <a:t>的来源</a:t>
            </a:r>
            <a:r>
              <a:rPr lang="zh-CN" altLang="zh-CN" sz="3200" dirty="0">
                <a:latin typeface="宋体" panose="02010600030101010101" pitchFamily="2" charset="-122"/>
              </a:rPr>
              <a:t>：</a:t>
            </a:r>
            <a:r>
              <a:rPr lang="en-US" altLang="zh-CN" sz="3200" u="sng" dirty="0">
                <a:latin typeface="宋体" panose="02010600030101010101" pitchFamily="2" charset="-122"/>
              </a:rPr>
              <a:t>                             </a:t>
            </a:r>
            <a:r>
              <a:rPr lang="zh-CN" altLang="zh-CN" sz="3200" dirty="0">
                <a:latin typeface="Times New Roman" panose="02020603050405020304" pitchFamily="18" charset="0"/>
                <a:ea typeface="华文细黑" pitchFamily="2" charset="-122"/>
              </a:rPr>
              <a:t>；</a:t>
            </a:r>
            <a:r>
              <a:rPr lang="en-US" altLang="zh-CN" sz="3200" dirty="0">
                <a:latin typeface="Times New Roman" panose="02020603050405020304" pitchFamily="18" charset="0"/>
                <a:ea typeface="华文细黑" pitchFamily="2" charset="-122"/>
              </a:rPr>
              <a:t>H</a:t>
            </a:r>
            <a:r>
              <a:rPr lang="en-US" altLang="zh-CN" sz="3200" baseline="-25000" dirty="0">
                <a:latin typeface="Times New Roman" panose="02020603050405020304" pitchFamily="18" charset="0"/>
                <a:ea typeface="华文细黑" pitchFamily="2" charset="-122"/>
              </a:rPr>
              <a:t>2</a:t>
            </a:r>
            <a:r>
              <a:rPr lang="en-US" altLang="zh-CN" sz="3200" dirty="0">
                <a:latin typeface="Times New Roman" panose="02020603050405020304" pitchFamily="18" charset="0"/>
                <a:ea typeface="华文细黑" pitchFamily="2" charset="-122"/>
              </a:rPr>
              <a:t>O</a:t>
            </a:r>
            <a:r>
              <a:rPr lang="zh-CN" altLang="zh-CN" sz="3200" dirty="0">
                <a:latin typeface="Times New Roman" panose="02020603050405020304" pitchFamily="18" charset="0"/>
                <a:ea typeface="华文细黑" pitchFamily="2" charset="-122"/>
              </a:rPr>
              <a:t>中</a:t>
            </a:r>
            <a:r>
              <a:rPr lang="en-US" altLang="zh-CN" sz="3200" dirty="0">
                <a:latin typeface="Times New Roman" panose="02020603050405020304" pitchFamily="18" charset="0"/>
                <a:ea typeface="华文细黑" pitchFamily="2" charset="-122"/>
              </a:rPr>
              <a:t>O</a:t>
            </a:r>
            <a:r>
              <a:rPr lang="zh-CN" altLang="zh-CN" sz="3200" dirty="0">
                <a:latin typeface="Times New Roman" panose="02020603050405020304" pitchFamily="18" charset="0"/>
                <a:ea typeface="华文细黑" pitchFamily="2" charset="-122"/>
              </a:rPr>
              <a:t>的来源：</a:t>
            </a:r>
            <a:r>
              <a:rPr lang="en-US" altLang="zh-CN" sz="3200" u="sng" dirty="0">
                <a:latin typeface="Times New Roman" panose="02020603050405020304" pitchFamily="18" charset="0"/>
                <a:ea typeface="华文细黑" pitchFamily="2" charset="-122"/>
              </a:rPr>
              <a:t>                             </a:t>
            </a:r>
            <a:r>
              <a:rPr lang="zh-CN" altLang="zh-CN" sz="3200" dirty="0">
                <a:latin typeface="Times New Roman" panose="02020603050405020304" pitchFamily="18" charset="0"/>
                <a:ea typeface="华文细黑" pitchFamily="2" charset="-122"/>
              </a:rPr>
              <a:t>。</a:t>
            </a:r>
            <a:endParaRPr lang="zh-CN" altLang="en-US" sz="3200" dirty="0">
              <a:latin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692900" y="3587750"/>
            <a:ext cx="89408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itchFamily="2" charset="-122"/>
              </a:rPr>
              <a:t>氨基</a:t>
            </a:r>
            <a:endParaRPr lang="zh-CN" altLang="en-US" sz="2800" dirty="0">
              <a:solidFill>
                <a:srgbClr val="C00000"/>
              </a:solidFill>
              <a:latin typeface="Times New Roman" panose="02020603050405020304" pitchFamily="18" charset="0"/>
              <a:ea typeface="华文细黑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086725" y="3587750"/>
            <a:ext cx="89408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itchFamily="2" charset="-122"/>
              </a:rPr>
              <a:t>肽键</a:t>
            </a:r>
            <a:endParaRPr lang="zh-CN" altLang="en-US" sz="2800" dirty="0">
              <a:solidFill>
                <a:srgbClr val="C00000"/>
              </a:solidFill>
              <a:latin typeface="Times New Roman" panose="02020603050405020304" pitchFamily="18" charset="0"/>
              <a:ea typeface="华文细黑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355138" y="3586163"/>
            <a:ext cx="89408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itchFamily="2" charset="-122"/>
              </a:rPr>
              <a:t>羧基</a:t>
            </a:r>
            <a:endParaRPr lang="zh-CN" altLang="en-US" sz="2800" dirty="0">
              <a:solidFill>
                <a:srgbClr val="C00000"/>
              </a:solidFill>
              <a:latin typeface="Times New Roman" panose="02020603050405020304" pitchFamily="18" charset="0"/>
              <a:ea typeface="华文细黑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951798" y="4709795"/>
            <a:ext cx="478028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itchFamily="2" charset="-122"/>
              </a:rPr>
              <a:t>氨基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itchFamily="2" charset="-122"/>
              </a:rPr>
              <a:t>(—NH</a:t>
            </a:r>
            <a:r>
              <a:rPr lang="en-US" altLang="zh-CN" sz="28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itchFamily="2" charset="-122"/>
              </a:rPr>
              <a:t>2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itchFamily="2" charset="-122"/>
              </a:rPr>
              <a:t>)</a:t>
            </a:r>
            <a:r>
              <a:rPr lang="zh-CN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itchFamily="2" charset="-122"/>
              </a:rPr>
              <a:t>和羧基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itchFamily="2" charset="-122"/>
              </a:rPr>
              <a:t>(—COOH)</a:t>
            </a:r>
            <a:endParaRPr lang="zh-CN" altLang="en-US" sz="2800" dirty="0">
              <a:solidFill>
                <a:srgbClr val="C00000"/>
              </a:solidFill>
              <a:latin typeface="Times New Roman" panose="02020603050405020304" pitchFamily="18" charset="0"/>
              <a:ea typeface="华文细黑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417253" y="5478780"/>
            <a:ext cx="249301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itchFamily="2" charset="-122"/>
              </a:rPr>
              <a:t>羧基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itchFamily="2" charset="-122"/>
              </a:rPr>
              <a:t>(—COOH)</a:t>
            </a:r>
            <a:endParaRPr lang="zh-CN" altLang="en-US" sz="2800" dirty="0">
              <a:solidFill>
                <a:srgbClr val="C00000"/>
              </a:solidFill>
              <a:latin typeface="Times New Roman" panose="02020603050405020304" pitchFamily="18" charset="0"/>
              <a:ea typeface="华文细黑" pitchFamily="2" charset="-122"/>
            </a:endParaRPr>
          </a:p>
        </p:txBody>
      </p:sp>
      <p:cxnSp>
        <p:nvCxnSpPr>
          <p:cNvPr id="3" name="直接箭头连接符 2"/>
          <p:cNvCxnSpPr/>
          <p:nvPr/>
        </p:nvCxnSpPr>
        <p:spPr>
          <a:xfrm flipV="1">
            <a:off x="6483350" y="2594610"/>
            <a:ext cx="16510" cy="725805"/>
          </a:xfrm>
          <a:prstGeom prst="straightConnector1">
            <a:avLst/>
          </a:prstGeom>
          <a:ln w="50800"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4" grpId="0"/>
      <p:bldP spid="17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文本框 1"/>
          <p:cNvSpPr txBox="1"/>
          <p:nvPr/>
        </p:nvSpPr>
        <p:spPr>
          <a:xfrm>
            <a:off x="1601788" y="41275"/>
            <a:ext cx="643572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dirty="0">
                <a:latin typeface="Times New Roman" panose="02020603050405020304" pitchFamily="18" charset="0"/>
              </a:rPr>
              <a:t>二、蛋白质的结构及其多样性</a:t>
            </a:r>
            <a:endParaRPr lang="zh-CN" altLang="en-US" sz="3200" dirty="0">
              <a:latin typeface="Times New Roman" panose="02020603050405020304" pitchFamily="18" charset="0"/>
            </a:endParaRPr>
          </a:p>
        </p:txBody>
      </p:sp>
      <p:pic>
        <p:nvPicPr>
          <p:cNvPr id="12292" name="图片 567299" descr="E:/任秀焕/课件/金榜苑/2017/同步/人教生物必修1/S52.TIF"/>
          <p:cNvPicPr>
            <a:picLocks noChangeAspect="1"/>
          </p:cNvPicPr>
          <p:nvPr/>
        </p:nvPicPr>
        <p:blipFill>
          <a:blip r:embed="rId1" r:link="rId2"/>
          <a:stretch>
            <a:fillRect/>
          </a:stretch>
        </p:blipFill>
        <p:spPr>
          <a:xfrm>
            <a:off x="3925888" y="625475"/>
            <a:ext cx="3267075" cy="238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下箭头 2"/>
          <p:cNvSpPr/>
          <p:nvPr/>
        </p:nvSpPr>
        <p:spPr>
          <a:xfrm>
            <a:off x="5448300" y="3141663"/>
            <a:ext cx="647700" cy="719138"/>
          </a:xfrm>
          <a:prstGeom prst="downArrow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1200" cap="none" spc="0" normalizeH="0" baseline="0" noProof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13315" name="图片 568322" descr="E:/任秀焕/课件/金榜苑/2017/同步/人教生物必修1/S54.TIF"/>
          <p:cNvPicPr>
            <a:picLocks noChangeAspect="1"/>
          </p:cNvPicPr>
          <p:nvPr/>
        </p:nvPicPr>
        <p:blipFill>
          <a:blip r:embed="rId3" r:link="rId2"/>
          <a:stretch>
            <a:fillRect/>
          </a:stretch>
        </p:blipFill>
        <p:spPr>
          <a:xfrm>
            <a:off x="2833688" y="4114800"/>
            <a:ext cx="6289675" cy="25114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602" name="图片 571394" descr="E:/任秀焕/课件/金榜苑/2017/同步/人教生物必修1/S55.TIF"/>
          <p:cNvPicPr>
            <a:picLocks noChangeAspect="1"/>
          </p:cNvPicPr>
          <p:nvPr/>
        </p:nvPicPr>
        <p:blipFill>
          <a:blip r:embed="rId1" r:link="rId2"/>
          <a:stretch>
            <a:fillRect/>
          </a:stretch>
        </p:blipFill>
        <p:spPr>
          <a:xfrm>
            <a:off x="1784350" y="33338"/>
            <a:ext cx="8623300" cy="65008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/>
        </p:nvSpPr>
        <p:spPr>
          <a:xfrm>
            <a:off x="1522413" y="12700"/>
            <a:ext cx="9005888" cy="5937250"/>
          </a:xfrm>
          <a:prstGeom prst="rect">
            <a:avLst/>
          </a:prstGeom>
        </p:spPr>
        <p:txBody>
          <a:bodyPr lIns="121898" tIns="60948" rIns="121898" bIns="60948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0" u="none" strike="noStrike" kern="1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华文细黑"/>
                <a:cs typeface="Courier New" panose="02070309020205020404"/>
              </a:rPr>
              <a:t>(2)</a:t>
            </a:r>
            <a:r>
              <a:rPr kumimoji="0" lang="zh-CN" altLang="zh-CN" sz="2800" b="0" i="0" u="none" strike="noStrike" kern="1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华文细黑"/>
                <a:cs typeface="Times New Roman" panose="02020603050405020304"/>
              </a:rPr>
              <a:t>蛋白质的结构层次</a:t>
            </a:r>
            <a:endParaRPr kumimoji="0" lang="zh-CN" altLang="zh-CN" sz="1050" b="0" i="0" u="none" strike="noStrike" kern="1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2800" b="0" i="0" u="none" strike="noStrike" kern="1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华文细黑"/>
                <a:cs typeface="Times New Roman" panose="02020603050405020304"/>
              </a:rPr>
              <a:t>氨基酸</a:t>
            </a:r>
            <a:endParaRPr kumimoji="0" lang="zh-CN" altLang="zh-CN" sz="1050" b="0" i="0" u="none" strike="noStrike" kern="1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2800" b="0" i="0" u="none" strike="noStrike" kern="1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华文细黑"/>
                <a:cs typeface="Times New Roman" panose="02020603050405020304"/>
              </a:rPr>
              <a:t>　</a:t>
            </a:r>
            <a:r>
              <a:rPr kumimoji="0" lang="zh-CN" altLang="zh-CN" sz="2800" b="0" i="0" u="none" strike="noStrike" kern="1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Times New Roman" panose="02020603050405020304"/>
                <a:cs typeface="Courier New" panose="02070309020205020404"/>
              </a:rPr>
              <a:t> </a:t>
            </a:r>
            <a:r>
              <a:rPr kumimoji="0" lang="zh-CN" altLang="zh-CN" sz="2800" b="0" i="0" u="none" strike="noStrike" kern="1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华文细黑"/>
                <a:cs typeface="Times New Roman" panose="02020603050405020304"/>
              </a:rPr>
              <a:t>脱水缩合</a:t>
            </a:r>
            <a:endParaRPr kumimoji="0" lang="zh-CN" altLang="zh-CN" sz="1050" b="0" i="0" u="none" strike="noStrike" kern="1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2800" b="0" i="0" u="none" strike="noStrike" kern="1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华文细黑"/>
                <a:cs typeface="Times New Roman" panose="02020603050405020304"/>
              </a:rPr>
              <a:t>二肽：</a:t>
            </a:r>
            <a:r>
              <a:rPr kumimoji="0" lang="zh-CN" altLang="zh-CN" sz="2800" b="0" i="0" u="none" strike="noStrike" kern="1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华文细黑"/>
                <a:cs typeface="Times New Roman" panose="02020603050405020304"/>
              </a:rPr>
              <a:t>由</a:t>
            </a:r>
            <a:r>
              <a:rPr kumimoji="0" lang="en-US" altLang="zh-CN" sz="2800" b="0" i="0" u="sng" strike="noStrike" kern="1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华文细黑"/>
                <a:cs typeface="Times New Roman" panose="02020603050405020304"/>
              </a:rPr>
              <a:t>                              </a:t>
            </a:r>
            <a:r>
              <a:rPr kumimoji="0" lang="zh-CN" altLang="zh-CN" sz="2800" b="0" i="0" u="none" strike="noStrike" kern="1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华文细黑"/>
                <a:cs typeface="Times New Roman" panose="02020603050405020304"/>
              </a:rPr>
              <a:t>缩合</a:t>
            </a:r>
            <a:r>
              <a:rPr kumimoji="0" lang="zh-CN" altLang="zh-CN" sz="2800" b="0" i="0" u="none" strike="noStrike" kern="1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华文细黑"/>
                <a:cs typeface="Times New Roman" panose="02020603050405020304"/>
              </a:rPr>
              <a:t>而成的化合物</a:t>
            </a:r>
            <a:endParaRPr kumimoji="0" lang="zh-CN" altLang="zh-CN" sz="1050" b="0" i="0" u="none" strike="noStrike" kern="1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2800" b="0" i="0" u="none" strike="noStrike" kern="1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华文细黑"/>
                <a:cs typeface="Times New Roman" panose="02020603050405020304"/>
              </a:rPr>
              <a:t>　</a:t>
            </a:r>
            <a:endParaRPr kumimoji="0" lang="zh-CN" altLang="zh-CN" sz="1050" b="0" i="0" u="none" strike="noStrike" kern="1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2800" b="0" i="0" u="none" strike="noStrike" kern="1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华文细黑"/>
                <a:cs typeface="Times New Roman" panose="02020603050405020304"/>
              </a:rPr>
              <a:t>多肽：</a:t>
            </a:r>
            <a:r>
              <a:rPr kumimoji="0" lang="zh-CN" altLang="zh-CN" sz="2800" b="0" i="0" u="none" strike="noStrike" kern="1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华文细黑"/>
                <a:cs typeface="Times New Roman" panose="02020603050405020304"/>
              </a:rPr>
              <a:t>由</a:t>
            </a:r>
            <a:r>
              <a:rPr kumimoji="0" lang="en-US" altLang="zh-CN" sz="2800" b="0" i="0" u="sng" strike="noStrike" kern="1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华文细黑"/>
                <a:cs typeface="Times New Roman" panose="02020603050405020304"/>
              </a:rPr>
              <a:t>                             </a:t>
            </a:r>
            <a:r>
              <a:rPr kumimoji="0" lang="zh-CN" altLang="zh-CN" sz="2800" b="0" i="0" u="none" strike="noStrike" kern="1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华文细黑"/>
                <a:cs typeface="Times New Roman" panose="02020603050405020304"/>
              </a:rPr>
              <a:t>缩合</a:t>
            </a:r>
            <a:r>
              <a:rPr kumimoji="0" lang="zh-CN" altLang="zh-CN" sz="2800" b="0" i="0" u="none" strike="noStrike" kern="1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华文细黑"/>
                <a:cs typeface="Times New Roman" panose="02020603050405020304"/>
              </a:rPr>
              <a:t>而成的化合物，通常</a:t>
            </a:r>
            <a:r>
              <a:rPr kumimoji="0" lang="zh-CN" altLang="zh-CN" sz="2800" b="0" i="0" u="none" strike="noStrike" kern="1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华文细黑"/>
                <a:cs typeface="Times New Roman" panose="02020603050405020304"/>
              </a:rPr>
              <a:t>呈</a:t>
            </a:r>
            <a:endParaRPr kumimoji="0" lang="zh-CN" altLang="zh-CN" sz="2800" b="0" i="0" u="none" strike="noStrike" kern="100" cap="none" spc="0" normalizeH="0" baseline="0" noProof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/>
              <a:ea typeface="华文细黑"/>
              <a:cs typeface="Times New Roman" panose="02020603050405020304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0" u="sng" strike="noStrike" kern="1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华文细黑"/>
                <a:cs typeface="Times New Roman" panose="02020603050405020304"/>
              </a:rPr>
              <a:t>          </a:t>
            </a:r>
            <a:r>
              <a:rPr kumimoji="0" lang="zh-CN" altLang="zh-CN" sz="2800" b="0" i="0" u="none" strike="noStrike" kern="1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华文细黑"/>
                <a:cs typeface="Times New Roman" panose="02020603050405020304"/>
              </a:rPr>
              <a:t>结构</a:t>
            </a:r>
            <a:endParaRPr kumimoji="0" lang="zh-CN" altLang="zh-CN" sz="1050" b="0" i="0" u="none" strike="noStrike" kern="1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2800" b="0" i="0" u="none" strike="noStrike" kern="1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华文细黑"/>
                <a:cs typeface="Times New Roman" panose="02020603050405020304"/>
              </a:rPr>
              <a:t>　</a:t>
            </a:r>
            <a:endParaRPr kumimoji="0" lang="zh-CN" altLang="zh-CN" sz="1050" b="0" i="0" u="none" strike="noStrike" kern="1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2800" b="0" i="0" u="none" strike="noStrike" kern="1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华文细黑"/>
                <a:cs typeface="Times New Roman" panose="02020603050405020304"/>
              </a:rPr>
              <a:t>蛋白质：具有一定</a:t>
            </a:r>
            <a:r>
              <a:rPr kumimoji="0" lang="zh-CN" altLang="zh-CN" sz="2800" b="0" i="0" u="none" strike="noStrike" kern="1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华文细黑"/>
                <a:cs typeface="Times New Roman" panose="02020603050405020304"/>
              </a:rPr>
              <a:t>的</a:t>
            </a:r>
            <a:r>
              <a:rPr kumimoji="0" lang="en-US" altLang="zh-CN" sz="2800" b="0" i="0" u="none" strike="noStrike" kern="1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华文细黑"/>
                <a:cs typeface="Times New Roman" panose="02020603050405020304"/>
              </a:rPr>
              <a:t>_________</a:t>
            </a:r>
            <a:endParaRPr kumimoji="0" lang="zh-CN" altLang="zh-CN" sz="1050" b="0" i="0" u="none" strike="noStrike" kern="1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  <p:cxnSp>
        <p:nvCxnSpPr>
          <p:cNvPr id="3" name="直接箭头连接符 2"/>
          <p:cNvCxnSpPr/>
          <p:nvPr/>
        </p:nvCxnSpPr>
        <p:spPr>
          <a:xfrm>
            <a:off x="1974850" y="1352550"/>
            <a:ext cx="15875" cy="781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" name="直接箭头连接符 1"/>
          <p:cNvCxnSpPr/>
          <p:nvPr/>
        </p:nvCxnSpPr>
        <p:spPr>
          <a:xfrm>
            <a:off x="1990725" y="2751138"/>
            <a:ext cx="0" cy="654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直接箭头连接符 3"/>
          <p:cNvCxnSpPr/>
          <p:nvPr/>
        </p:nvCxnSpPr>
        <p:spPr>
          <a:xfrm>
            <a:off x="1974850" y="4605338"/>
            <a:ext cx="0" cy="654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2919413" y="1992313"/>
            <a:ext cx="302768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3200" dirty="0">
                <a:solidFill>
                  <a:srgbClr val="C00000"/>
                </a:solidFill>
                <a:latin typeface="宋体" panose="02010600030101010101" pitchFamily="2" charset="-122"/>
              </a:rPr>
              <a:t>两个氨基酸分子</a:t>
            </a:r>
            <a:endParaRPr lang="zh-CN" altLang="zh-CN" sz="3200" dirty="0">
              <a:solidFill>
                <a:srgbClr val="C00000"/>
              </a:solidFill>
              <a:latin typeface="宋体" panose="0201060003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757488" y="3136900"/>
            <a:ext cx="302768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3200" dirty="0">
                <a:solidFill>
                  <a:srgbClr val="C00000"/>
                </a:solidFill>
                <a:latin typeface="宋体" panose="02010600030101010101" pitchFamily="2" charset="-122"/>
              </a:rPr>
              <a:t>多个氨基酸分子</a:t>
            </a:r>
            <a:endParaRPr lang="zh-CN" altLang="zh-CN" sz="3200" dirty="0">
              <a:solidFill>
                <a:srgbClr val="C00000"/>
              </a:solidFill>
              <a:latin typeface="宋体" panose="0201060003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630363" y="3956050"/>
            <a:ext cx="99568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32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itchFamily="2" charset="-122"/>
              </a:rPr>
              <a:t>链状</a:t>
            </a:r>
            <a:endParaRPr lang="zh-CN" altLang="zh-CN" sz="3200" dirty="0">
              <a:solidFill>
                <a:srgbClr val="C00000"/>
              </a:solidFill>
              <a:latin typeface="Times New Roman" panose="02020603050405020304" pitchFamily="18" charset="0"/>
              <a:ea typeface="华文细黑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759325" y="5029200"/>
            <a:ext cx="1808480" cy="82994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50000"/>
              </a:lnSpc>
            </a:pPr>
            <a:r>
              <a:rPr lang="zh-CN" altLang="zh-CN" sz="32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itchFamily="2" charset="-122"/>
              </a:rPr>
              <a:t>空间结构</a:t>
            </a:r>
            <a:endParaRPr lang="zh-CN" altLang="zh-CN" sz="3200" dirty="0">
              <a:solidFill>
                <a:srgbClr val="C00000"/>
              </a:solidFill>
              <a:latin typeface="Times New Roman" panose="02020603050405020304" pitchFamily="18" charset="0"/>
              <a:ea typeface="华文细黑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Picture 2" descr="T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28865" y="576580"/>
            <a:ext cx="4613910" cy="44843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538480" y="576580"/>
            <a:ext cx="6752590" cy="28486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just">
              <a:lnSpc>
                <a:spcPct val="140000"/>
              </a:lnSpc>
            </a:pPr>
            <a:r>
              <a:rPr lang="en-US" altLang="zh-CN" sz="3200" dirty="0">
                <a:latin typeface="宋体" panose="02010600030101010101" pitchFamily="2" charset="-122"/>
              </a:rPr>
              <a:t>(1)</a:t>
            </a:r>
            <a:r>
              <a:rPr lang="zh-CN" altLang="zh-CN" sz="3200" dirty="0">
                <a:latin typeface="宋体" panose="02010600030101010101" pitchFamily="2" charset="-122"/>
              </a:rPr>
              <a:t>如图中甲、乙、丙分别说</a:t>
            </a:r>
            <a:endParaRPr lang="zh-CN" altLang="zh-CN" sz="3200" dirty="0">
              <a:latin typeface="宋体" panose="02010600030101010101" pitchFamily="2" charset="-122"/>
            </a:endParaRPr>
          </a:p>
          <a:p>
            <a:pPr algn="just">
              <a:lnSpc>
                <a:spcPct val="140000"/>
              </a:lnSpc>
            </a:pPr>
            <a:r>
              <a:rPr lang="zh-CN" altLang="zh-CN" sz="3200" dirty="0">
                <a:latin typeface="宋体" panose="02010600030101010101" pitchFamily="2" charset="-122"/>
              </a:rPr>
              <a:t>明蛋白质具有多样性的原因是</a:t>
            </a:r>
            <a:endParaRPr lang="zh-CN" altLang="zh-CN" sz="3200" dirty="0">
              <a:latin typeface="宋体" panose="02010600030101010101" pitchFamily="2" charset="-122"/>
            </a:endParaRPr>
          </a:p>
          <a:p>
            <a:pPr algn="just">
              <a:lnSpc>
                <a:spcPct val="140000"/>
              </a:lnSpc>
            </a:pPr>
            <a:r>
              <a:rPr lang="zh-CN" altLang="zh-CN" sz="3200" dirty="0">
                <a:latin typeface="宋体" panose="02010600030101010101" pitchFamily="2" charset="-122"/>
              </a:rPr>
              <a:t>氨基酸的</a:t>
            </a:r>
            <a:endParaRPr lang="zh-CN" altLang="zh-CN" sz="3200" dirty="0">
              <a:latin typeface="宋体" panose="02010600030101010101" pitchFamily="2" charset="-122"/>
            </a:endParaRPr>
          </a:p>
          <a:p>
            <a:pPr algn="just">
              <a:lnSpc>
                <a:spcPct val="140000"/>
              </a:lnSpc>
            </a:pPr>
            <a:r>
              <a:rPr lang="en-US" altLang="zh-CN" sz="3200" u="sng" dirty="0">
                <a:latin typeface="宋体" panose="02010600030101010101" pitchFamily="2" charset="-122"/>
              </a:rPr>
              <a:t>       </a:t>
            </a:r>
            <a:r>
              <a:rPr lang="zh-CN" altLang="zh-CN" sz="3200" dirty="0">
                <a:latin typeface="宋体" panose="02010600030101010101" pitchFamily="2" charset="-122"/>
              </a:rPr>
              <a:t>、</a:t>
            </a:r>
            <a:r>
              <a:rPr lang="en-US" altLang="zh-CN" sz="3200" u="sng" dirty="0">
                <a:latin typeface="宋体" panose="02010600030101010101" pitchFamily="2" charset="-122"/>
              </a:rPr>
              <a:t>        </a:t>
            </a:r>
            <a:r>
              <a:rPr lang="zh-CN" altLang="zh-CN" sz="3200" dirty="0">
                <a:latin typeface="宋体" panose="02010600030101010101" pitchFamily="2" charset="-122"/>
              </a:rPr>
              <a:t>、</a:t>
            </a:r>
            <a:r>
              <a:rPr lang="en-US" altLang="zh-CN" sz="3200" dirty="0">
                <a:latin typeface="宋体" panose="02010600030101010101" pitchFamily="2" charset="-122"/>
              </a:rPr>
              <a:t>____     </a:t>
            </a:r>
            <a:r>
              <a:rPr lang="zh-CN" altLang="zh-CN" sz="3200" dirty="0">
                <a:latin typeface="宋体" panose="02010600030101010101" pitchFamily="2" charset="-122"/>
              </a:rPr>
              <a:t>不同。</a:t>
            </a:r>
            <a:endParaRPr lang="zh-CN" altLang="en-US" sz="3200" dirty="0">
              <a:latin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84225" y="2637790"/>
            <a:ext cx="1097280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36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itchFamily="2" charset="-122"/>
              </a:rPr>
              <a:t>数目</a:t>
            </a:r>
            <a:endParaRPr lang="zh-CN" altLang="zh-CN" sz="3600" dirty="0">
              <a:solidFill>
                <a:srgbClr val="C00000"/>
              </a:solidFill>
              <a:latin typeface="Times New Roman" panose="02020603050405020304" pitchFamily="18" charset="0"/>
              <a:ea typeface="华文细黑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704148" y="2637473"/>
            <a:ext cx="99568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32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itchFamily="2" charset="-122"/>
              </a:rPr>
              <a:t>种类</a:t>
            </a:r>
            <a:endParaRPr lang="zh-CN" altLang="en-US" sz="3200" dirty="0">
              <a:solidFill>
                <a:srgbClr val="C00000"/>
              </a:solidFill>
              <a:latin typeface="Times New Roman" panose="02020603050405020304" pitchFamily="18" charset="0"/>
              <a:ea typeface="华文细黑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260533" y="2637790"/>
            <a:ext cx="180848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32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itchFamily="2" charset="-122"/>
              </a:rPr>
              <a:t>排列顺序</a:t>
            </a:r>
            <a:endParaRPr lang="zh-CN" altLang="en-US" sz="3200" dirty="0">
              <a:solidFill>
                <a:srgbClr val="C00000"/>
              </a:solidFill>
              <a:latin typeface="Times New Roman" panose="02020603050405020304" pitchFamily="18" charset="0"/>
              <a:ea typeface="华文细黑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38480" y="3606800"/>
            <a:ext cx="6614795" cy="28486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40000"/>
              </a:lnSpc>
            </a:pPr>
            <a:r>
              <a:rPr lang="en-US" altLang="zh-CN" sz="3200" dirty="0">
                <a:latin typeface="宋体" panose="02010600030101010101" pitchFamily="2" charset="-122"/>
                <a:sym typeface="+mn-ea"/>
              </a:rPr>
              <a:t>(2)</a:t>
            </a:r>
            <a:r>
              <a:rPr lang="zh-CN" altLang="zh-CN" sz="3200" dirty="0">
                <a:latin typeface="宋体" panose="02010600030101010101" pitchFamily="2" charset="-122"/>
                <a:sym typeface="+mn-ea"/>
              </a:rPr>
              <a:t>图丁说明蛋白质具有多样性的原因是肽链的</a:t>
            </a:r>
            <a:endParaRPr lang="zh-CN" altLang="zh-CN" sz="3200" dirty="0">
              <a:latin typeface="宋体" panose="02010600030101010101" pitchFamily="2" charset="-122"/>
            </a:endParaRPr>
          </a:p>
          <a:p>
            <a:pPr algn="just">
              <a:lnSpc>
                <a:spcPct val="140000"/>
              </a:lnSpc>
            </a:pPr>
            <a:r>
              <a:rPr lang="en-US" altLang="zh-CN" sz="3200" u="sng" dirty="0">
                <a:latin typeface="宋体" panose="02010600030101010101" pitchFamily="2" charset="-122"/>
                <a:sym typeface="+mn-ea"/>
              </a:rPr>
              <a:t>        </a:t>
            </a:r>
            <a:r>
              <a:rPr lang="zh-CN" altLang="zh-CN" sz="3200" dirty="0">
                <a:latin typeface="宋体" panose="02010600030101010101" pitchFamily="2" charset="-122"/>
                <a:sym typeface="+mn-ea"/>
              </a:rPr>
              <a:t>、</a:t>
            </a:r>
            <a:r>
              <a:rPr lang="en-US" altLang="zh-CN" sz="3200" u="sng" dirty="0">
                <a:latin typeface="宋体" panose="02010600030101010101" pitchFamily="2" charset="-122"/>
                <a:sym typeface="+mn-ea"/>
              </a:rPr>
              <a:t>        </a:t>
            </a:r>
            <a:r>
              <a:rPr lang="zh-CN" altLang="zh-CN" sz="3200" dirty="0">
                <a:latin typeface="宋体" panose="02010600030101010101" pitchFamily="2" charset="-122"/>
                <a:sym typeface="+mn-ea"/>
              </a:rPr>
              <a:t>方式，及其形成的</a:t>
            </a:r>
            <a:r>
              <a:rPr lang="en-US" altLang="zh-CN" sz="3200" u="sng" dirty="0">
                <a:latin typeface="宋体" panose="02010600030101010101" pitchFamily="2" charset="-122"/>
                <a:sym typeface="+mn-ea"/>
              </a:rPr>
              <a:t>         </a:t>
            </a:r>
            <a:r>
              <a:rPr lang="zh-CN" altLang="zh-CN" sz="3200" dirty="0">
                <a:latin typeface="宋体" panose="02010600030101010101" pitchFamily="2" charset="-122"/>
                <a:sym typeface="+mn-ea"/>
              </a:rPr>
              <a:t>不同。</a:t>
            </a:r>
            <a:endParaRPr lang="zh-CN" altLang="zh-CN" sz="3200" dirty="0">
              <a:latin typeface="宋体" panose="02010600030101010101" pitchFamily="2" charset="-122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85508" y="5060950"/>
            <a:ext cx="99568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32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itchFamily="2" charset="-122"/>
              </a:rPr>
              <a:t>盘曲</a:t>
            </a:r>
            <a:endParaRPr lang="zh-CN" altLang="zh-CN" sz="3200" dirty="0">
              <a:solidFill>
                <a:srgbClr val="C00000"/>
              </a:solidFill>
              <a:latin typeface="Times New Roman" panose="02020603050405020304" pitchFamily="18" charset="0"/>
              <a:ea typeface="华文细黑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265170" y="5060950"/>
            <a:ext cx="99568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32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itchFamily="2" charset="-122"/>
              </a:rPr>
              <a:t>折叠</a:t>
            </a:r>
            <a:endParaRPr lang="zh-CN" altLang="zh-CN" sz="3200" dirty="0">
              <a:solidFill>
                <a:srgbClr val="C00000"/>
              </a:solidFill>
              <a:latin typeface="Times New Roman" panose="02020603050405020304" pitchFamily="18" charset="0"/>
              <a:ea typeface="华文细黑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519238" y="5773420"/>
            <a:ext cx="160528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itchFamily="2" charset="-122"/>
              </a:rPr>
              <a:t>空间结构</a:t>
            </a:r>
            <a:endParaRPr lang="zh-CN" altLang="en-US" sz="2800" dirty="0">
              <a:solidFill>
                <a:srgbClr val="C00000"/>
              </a:solidFill>
              <a:latin typeface="Times New Roman" panose="02020603050405020304" pitchFamily="18" charset="0"/>
              <a:ea typeface="华文细黑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l="2345" r="2534"/>
          <a:stretch>
            <a:fillRect/>
          </a:stretch>
        </p:blipFill>
        <p:spPr>
          <a:xfrm>
            <a:off x="817880" y="357505"/>
            <a:ext cx="10535285" cy="2900045"/>
          </a:xfrm>
          <a:prstGeom prst="rect">
            <a:avLst/>
          </a:prstGeom>
        </p:spPr>
      </p:pic>
      <p:sp>
        <p:nvSpPr>
          <p:cNvPr id="13" name="Text Box 4"/>
          <p:cNvSpPr txBox="1"/>
          <p:nvPr/>
        </p:nvSpPr>
        <p:spPr>
          <a:xfrm>
            <a:off x="1621790" y="4119880"/>
            <a:ext cx="4197350" cy="5842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氨基酸</a:t>
            </a:r>
            <a:r>
              <a:rPr lang="zh-CN" altLang="en-US" sz="3200" b="1" dirty="0">
                <a:solidFill>
                  <a:schemeClr val="accent2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数目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成百上千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Text Box 5"/>
          <p:cNvSpPr txBox="1"/>
          <p:nvPr/>
        </p:nvSpPr>
        <p:spPr>
          <a:xfrm>
            <a:off x="1003935" y="4778375"/>
            <a:ext cx="4921250" cy="5842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氨基酸</a:t>
            </a:r>
            <a:r>
              <a:rPr lang="zh-CN" altLang="en-US" sz="3200" b="1" dirty="0">
                <a:solidFill>
                  <a:schemeClr val="accent2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排列顺序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千变万化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Text Box 6"/>
          <p:cNvSpPr txBox="1"/>
          <p:nvPr/>
        </p:nvSpPr>
        <p:spPr>
          <a:xfrm>
            <a:off x="1216660" y="5486400"/>
            <a:ext cx="4708525" cy="5842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肽链</a:t>
            </a:r>
            <a:r>
              <a:rPr lang="zh-CN" altLang="en-US" sz="3200" b="1" dirty="0">
                <a:solidFill>
                  <a:schemeClr val="accent2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空间结构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千差万别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AutoShape 7"/>
          <p:cNvSpPr/>
          <p:nvPr/>
        </p:nvSpPr>
        <p:spPr>
          <a:xfrm>
            <a:off x="5638165" y="3514725"/>
            <a:ext cx="457200" cy="2555875"/>
          </a:xfrm>
          <a:prstGeom prst="rightBrace">
            <a:avLst>
              <a:gd name="adj1" fmla="val 43055"/>
              <a:gd name="adj2" fmla="val 50000"/>
            </a:avLst>
          </a:prstGeom>
          <a:noFill/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latin typeface="Arial" panose="020B0604020202020204" pitchFamily="34" charset="0"/>
            </a:endParaRPr>
          </a:p>
        </p:txBody>
      </p:sp>
      <p:sp>
        <p:nvSpPr>
          <p:cNvPr id="17" name="Line 8"/>
          <p:cNvSpPr/>
          <p:nvPr/>
        </p:nvSpPr>
        <p:spPr>
          <a:xfrm>
            <a:off x="6152515" y="4826000"/>
            <a:ext cx="685800" cy="0"/>
          </a:xfrm>
          <a:prstGeom prst="line">
            <a:avLst/>
          </a:prstGeom>
          <a:ln w="57150" cap="flat" cmpd="sng">
            <a:solidFill>
              <a:srgbClr val="00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8" name="Text Box 9"/>
          <p:cNvSpPr txBox="1"/>
          <p:nvPr/>
        </p:nvSpPr>
        <p:spPr>
          <a:xfrm>
            <a:off x="6752590" y="4286250"/>
            <a:ext cx="227203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蛋白质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结构多样性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Line 10"/>
          <p:cNvSpPr/>
          <p:nvPr/>
        </p:nvSpPr>
        <p:spPr>
          <a:xfrm>
            <a:off x="8867140" y="4797425"/>
            <a:ext cx="533400" cy="0"/>
          </a:xfrm>
          <a:prstGeom prst="line">
            <a:avLst/>
          </a:prstGeom>
          <a:ln w="57150" cap="flat" cmpd="sng">
            <a:solidFill>
              <a:srgbClr val="00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0" name="Text Box 11"/>
          <p:cNvSpPr txBox="1"/>
          <p:nvPr/>
        </p:nvSpPr>
        <p:spPr>
          <a:xfrm>
            <a:off x="9362440" y="4305300"/>
            <a:ext cx="240982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蛋白质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功能多样性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Text Box 12"/>
          <p:cNvSpPr txBox="1"/>
          <p:nvPr/>
        </p:nvSpPr>
        <p:spPr>
          <a:xfrm>
            <a:off x="1924685" y="3441700"/>
            <a:ext cx="3905250" cy="5842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氨基酸的</a:t>
            </a:r>
            <a:r>
              <a:rPr lang="zh-CN" altLang="en-US" sz="3200" b="1" dirty="0">
                <a:solidFill>
                  <a:schemeClr val="accent2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种类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不同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 animBg="1"/>
      <p:bldP spid="18" grpId="0"/>
      <p:bldP spid="20" grpId="0"/>
      <p:bldP spid="2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组合 20481"/>
          <p:cNvGrpSpPr/>
          <p:nvPr/>
        </p:nvGrpSpPr>
        <p:grpSpPr>
          <a:xfrm>
            <a:off x="1500188" y="1341438"/>
            <a:ext cx="4652962" cy="2236788"/>
            <a:chOff x="0" y="0"/>
            <a:chExt cx="2939" cy="1409"/>
          </a:xfrm>
        </p:grpSpPr>
        <p:sp>
          <p:nvSpPr>
            <p:cNvPr id="20483" name="文本框 20482"/>
            <p:cNvSpPr txBox="1"/>
            <p:nvPr/>
          </p:nvSpPr>
          <p:spPr>
            <a:xfrm>
              <a:off x="2507" y="472"/>
              <a:ext cx="305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>
                  <a:latin typeface="Arial" panose="020B0604020202020204" pitchFamily="34" charset="0"/>
                </a:rPr>
                <a:t>C</a:t>
              </a:r>
              <a:endParaRPr lang="en-US" altLang="zh-CN" sz="3200" b="1">
                <a:latin typeface="Arial" panose="020B0604020202020204" pitchFamily="34" charset="0"/>
              </a:endParaRPr>
            </a:p>
          </p:txBody>
        </p:sp>
        <p:sp>
          <p:nvSpPr>
            <p:cNvPr id="20484" name="文本框 20483"/>
            <p:cNvSpPr txBox="1"/>
            <p:nvPr/>
          </p:nvSpPr>
          <p:spPr>
            <a:xfrm>
              <a:off x="708" y="500"/>
              <a:ext cx="313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>
                  <a:latin typeface="Arial" panose="020B0604020202020204" pitchFamily="34" charset="0"/>
                </a:rPr>
                <a:t>C</a:t>
              </a:r>
              <a:endParaRPr lang="en-US" altLang="zh-CN" sz="3200" b="1">
                <a:latin typeface="Arial" panose="020B0604020202020204" pitchFamily="34" charset="0"/>
              </a:endParaRPr>
            </a:p>
          </p:txBody>
        </p:sp>
        <p:sp>
          <p:nvSpPr>
            <p:cNvPr id="20485" name="直接连接符 20484"/>
            <p:cNvSpPr/>
            <p:nvPr/>
          </p:nvSpPr>
          <p:spPr>
            <a:xfrm>
              <a:off x="516" y="673"/>
              <a:ext cx="224" cy="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486" name="直接连接符 20485"/>
            <p:cNvSpPr/>
            <p:nvPr/>
          </p:nvSpPr>
          <p:spPr>
            <a:xfrm>
              <a:off x="941" y="673"/>
              <a:ext cx="224" cy="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487" name="直接连接符 20486"/>
            <p:cNvSpPr/>
            <p:nvPr/>
          </p:nvSpPr>
          <p:spPr>
            <a:xfrm>
              <a:off x="851" y="845"/>
              <a:ext cx="1" cy="21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488" name="直接连接符 20487"/>
            <p:cNvSpPr/>
            <p:nvPr/>
          </p:nvSpPr>
          <p:spPr>
            <a:xfrm>
              <a:off x="851" y="308"/>
              <a:ext cx="1" cy="21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489" name="文本框 20488"/>
            <p:cNvSpPr txBox="1"/>
            <p:nvPr/>
          </p:nvSpPr>
          <p:spPr>
            <a:xfrm>
              <a:off x="717" y="28"/>
              <a:ext cx="358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>
                  <a:latin typeface="Arial" panose="020B0604020202020204" pitchFamily="34" charset="0"/>
                </a:rPr>
                <a:t>H</a:t>
              </a:r>
              <a:endParaRPr lang="en-US" altLang="zh-CN" sz="3200" b="1">
                <a:latin typeface="Arial" panose="020B0604020202020204" pitchFamily="34" charset="0"/>
              </a:endParaRPr>
            </a:p>
          </p:txBody>
        </p:sp>
        <p:sp>
          <p:nvSpPr>
            <p:cNvPr id="20490" name="文本框 20489"/>
            <p:cNvSpPr txBox="1"/>
            <p:nvPr/>
          </p:nvSpPr>
          <p:spPr>
            <a:xfrm>
              <a:off x="717" y="1041"/>
              <a:ext cx="492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>
                  <a:latin typeface="Arial" panose="020B0604020202020204" pitchFamily="34" charset="0"/>
                </a:rPr>
                <a:t>R</a:t>
              </a:r>
              <a:r>
                <a:rPr lang="en-US" altLang="zh-CN" b="1">
                  <a:latin typeface="Arial" panose="020B0604020202020204" pitchFamily="34" charset="0"/>
                </a:rPr>
                <a:t>1</a:t>
              </a:r>
              <a:endParaRPr lang="en-US" altLang="zh-CN" b="1">
                <a:latin typeface="Arial" panose="020B0604020202020204" pitchFamily="34" charset="0"/>
              </a:endParaRPr>
            </a:p>
          </p:txBody>
        </p:sp>
        <p:sp>
          <p:nvSpPr>
            <p:cNvPr id="20491" name="文本框 20490"/>
            <p:cNvSpPr txBox="1"/>
            <p:nvPr/>
          </p:nvSpPr>
          <p:spPr>
            <a:xfrm>
              <a:off x="0" y="504"/>
              <a:ext cx="671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>
                  <a:latin typeface="Arial" panose="020B0604020202020204" pitchFamily="34" charset="0"/>
                </a:rPr>
                <a:t>NH</a:t>
              </a:r>
              <a:r>
                <a:rPr lang="en-US" altLang="zh-CN" b="1">
                  <a:latin typeface="Arial" panose="020B0604020202020204" pitchFamily="34" charset="0"/>
                </a:rPr>
                <a:t>2</a:t>
              </a:r>
              <a:endParaRPr lang="en-US" altLang="zh-CN" b="1">
                <a:latin typeface="Arial" panose="020B0604020202020204" pitchFamily="34" charset="0"/>
              </a:endParaRPr>
            </a:p>
          </p:txBody>
        </p:sp>
        <p:sp>
          <p:nvSpPr>
            <p:cNvPr id="20492" name="文本框 20491"/>
            <p:cNvSpPr txBox="1"/>
            <p:nvPr/>
          </p:nvSpPr>
          <p:spPr>
            <a:xfrm>
              <a:off x="1146" y="504"/>
              <a:ext cx="313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>
                  <a:latin typeface="Arial" panose="020B0604020202020204" pitchFamily="34" charset="0"/>
                </a:rPr>
                <a:t>C</a:t>
              </a:r>
              <a:endParaRPr lang="en-US" altLang="zh-CN" sz="3200" b="1">
                <a:latin typeface="Arial" panose="020B0604020202020204" pitchFamily="34" charset="0"/>
              </a:endParaRPr>
            </a:p>
          </p:txBody>
        </p:sp>
        <p:sp>
          <p:nvSpPr>
            <p:cNvPr id="20493" name="文本框 20492"/>
            <p:cNvSpPr txBox="1"/>
            <p:nvPr/>
          </p:nvSpPr>
          <p:spPr>
            <a:xfrm>
              <a:off x="1146" y="28"/>
              <a:ext cx="314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>
                  <a:latin typeface="Arial" panose="020B0604020202020204" pitchFamily="34" charset="0"/>
                </a:rPr>
                <a:t>O</a:t>
              </a:r>
              <a:endParaRPr lang="en-US" altLang="zh-CN" sz="3200" b="1">
                <a:latin typeface="Arial" panose="020B0604020202020204" pitchFamily="34" charset="0"/>
              </a:endParaRPr>
            </a:p>
          </p:txBody>
        </p:sp>
        <p:sp>
          <p:nvSpPr>
            <p:cNvPr id="20494" name="直接连接符 20493"/>
            <p:cNvSpPr/>
            <p:nvPr/>
          </p:nvSpPr>
          <p:spPr>
            <a:xfrm>
              <a:off x="1330" y="331"/>
              <a:ext cx="0" cy="21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495" name="直接连接符 20494"/>
            <p:cNvSpPr/>
            <p:nvPr/>
          </p:nvSpPr>
          <p:spPr>
            <a:xfrm>
              <a:off x="1262" y="331"/>
              <a:ext cx="0" cy="21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496" name="文本框 20495"/>
            <p:cNvSpPr txBox="1"/>
            <p:nvPr/>
          </p:nvSpPr>
          <p:spPr>
            <a:xfrm>
              <a:off x="2068" y="480"/>
              <a:ext cx="314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>
                  <a:latin typeface="Arial" panose="020B0604020202020204" pitchFamily="34" charset="0"/>
                </a:rPr>
                <a:t>C</a:t>
              </a:r>
              <a:endParaRPr lang="en-US" altLang="zh-CN" sz="3200" b="1">
                <a:latin typeface="Arial" panose="020B0604020202020204" pitchFamily="34" charset="0"/>
              </a:endParaRPr>
            </a:p>
          </p:txBody>
        </p:sp>
        <p:sp>
          <p:nvSpPr>
            <p:cNvPr id="20497" name="直接连接符 20496"/>
            <p:cNvSpPr/>
            <p:nvPr/>
          </p:nvSpPr>
          <p:spPr>
            <a:xfrm>
              <a:off x="1862" y="653"/>
              <a:ext cx="224" cy="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498" name="直接连接符 20497"/>
            <p:cNvSpPr/>
            <p:nvPr/>
          </p:nvSpPr>
          <p:spPr>
            <a:xfrm>
              <a:off x="2328" y="653"/>
              <a:ext cx="224" cy="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499" name="直接连接符 20498"/>
            <p:cNvSpPr/>
            <p:nvPr/>
          </p:nvSpPr>
          <p:spPr>
            <a:xfrm>
              <a:off x="2220" y="825"/>
              <a:ext cx="1" cy="21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500" name="直接连接符 20499"/>
            <p:cNvSpPr/>
            <p:nvPr/>
          </p:nvSpPr>
          <p:spPr>
            <a:xfrm>
              <a:off x="2238" y="288"/>
              <a:ext cx="1" cy="21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501" name="文本框 20500"/>
            <p:cNvSpPr txBox="1"/>
            <p:nvPr/>
          </p:nvSpPr>
          <p:spPr>
            <a:xfrm>
              <a:off x="2086" y="8"/>
              <a:ext cx="358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>
                  <a:latin typeface="Arial" panose="020B0604020202020204" pitchFamily="34" charset="0"/>
                </a:rPr>
                <a:t>H</a:t>
              </a:r>
              <a:endParaRPr lang="en-US" altLang="zh-CN" sz="3200" b="1">
                <a:latin typeface="Arial" panose="020B0604020202020204" pitchFamily="34" charset="0"/>
              </a:endParaRPr>
            </a:p>
          </p:txBody>
        </p:sp>
        <p:sp>
          <p:nvSpPr>
            <p:cNvPr id="20502" name="文本框 20501"/>
            <p:cNvSpPr txBox="1"/>
            <p:nvPr/>
          </p:nvSpPr>
          <p:spPr>
            <a:xfrm>
              <a:off x="2087" y="1021"/>
              <a:ext cx="627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>
                  <a:latin typeface="Arial" panose="020B0604020202020204" pitchFamily="34" charset="0"/>
                </a:rPr>
                <a:t>R</a:t>
              </a:r>
              <a:r>
                <a:rPr lang="en-US" altLang="zh-CN" b="1">
                  <a:latin typeface="Arial" panose="020B0604020202020204" pitchFamily="34" charset="0"/>
                </a:rPr>
                <a:t>2</a:t>
              </a:r>
              <a:endParaRPr lang="en-US" altLang="zh-CN" b="1">
                <a:latin typeface="Arial" panose="020B0604020202020204" pitchFamily="34" charset="0"/>
              </a:endParaRPr>
            </a:p>
          </p:txBody>
        </p:sp>
        <p:sp>
          <p:nvSpPr>
            <p:cNvPr id="20503" name="文本框 20502"/>
            <p:cNvSpPr txBox="1"/>
            <p:nvPr/>
          </p:nvSpPr>
          <p:spPr>
            <a:xfrm>
              <a:off x="1593" y="11"/>
              <a:ext cx="359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>
                  <a:latin typeface="Arial" panose="020B0604020202020204" pitchFamily="34" charset="0"/>
                </a:rPr>
                <a:t>H</a:t>
              </a:r>
              <a:endParaRPr lang="en-US" altLang="zh-CN" sz="3200" b="1">
                <a:latin typeface="Arial" panose="020B0604020202020204" pitchFamily="34" charset="0"/>
              </a:endParaRPr>
            </a:p>
          </p:txBody>
        </p:sp>
        <p:sp>
          <p:nvSpPr>
            <p:cNvPr id="20504" name="文本框 20503"/>
            <p:cNvSpPr txBox="1"/>
            <p:nvPr/>
          </p:nvSpPr>
          <p:spPr>
            <a:xfrm>
              <a:off x="1570" y="487"/>
              <a:ext cx="359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>
                  <a:latin typeface="Arial" panose="020B0604020202020204" pitchFamily="34" charset="0"/>
                </a:rPr>
                <a:t>N</a:t>
              </a:r>
              <a:endParaRPr lang="en-US" altLang="zh-CN" b="1">
                <a:latin typeface="Arial" panose="020B0604020202020204" pitchFamily="34" charset="0"/>
              </a:endParaRPr>
            </a:p>
          </p:txBody>
        </p:sp>
        <p:sp>
          <p:nvSpPr>
            <p:cNvPr id="20505" name="直接连接符 20504"/>
            <p:cNvSpPr/>
            <p:nvPr/>
          </p:nvSpPr>
          <p:spPr>
            <a:xfrm>
              <a:off x="1388" y="669"/>
              <a:ext cx="224" cy="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506" name="直接连接符 20505"/>
            <p:cNvSpPr/>
            <p:nvPr/>
          </p:nvSpPr>
          <p:spPr>
            <a:xfrm>
              <a:off x="1728" y="313"/>
              <a:ext cx="1" cy="21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507" name="文本框 20506"/>
            <p:cNvSpPr txBox="1"/>
            <p:nvPr/>
          </p:nvSpPr>
          <p:spPr>
            <a:xfrm>
              <a:off x="2513" y="0"/>
              <a:ext cx="355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>
                  <a:latin typeface="Arial" panose="020B0604020202020204" pitchFamily="34" charset="0"/>
                </a:rPr>
                <a:t>O</a:t>
              </a:r>
              <a:endParaRPr lang="en-US" altLang="zh-CN" sz="3200" b="1">
                <a:latin typeface="Arial" panose="020B0604020202020204" pitchFamily="34" charset="0"/>
              </a:endParaRPr>
            </a:p>
          </p:txBody>
        </p:sp>
        <p:sp>
          <p:nvSpPr>
            <p:cNvPr id="20508" name="直接连接符 20507"/>
            <p:cNvSpPr/>
            <p:nvPr/>
          </p:nvSpPr>
          <p:spPr>
            <a:xfrm>
              <a:off x="2694" y="317"/>
              <a:ext cx="0" cy="22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509" name="直接连接符 20508"/>
            <p:cNvSpPr/>
            <p:nvPr/>
          </p:nvSpPr>
          <p:spPr>
            <a:xfrm>
              <a:off x="2631" y="317"/>
              <a:ext cx="0" cy="22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510" name="直接连接符 20509"/>
            <p:cNvSpPr/>
            <p:nvPr/>
          </p:nvSpPr>
          <p:spPr>
            <a:xfrm>
              <a:off x="2758" y="653"/>
              <a:ext cx="181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20512" name="文本框 20511"/>
          <p:cNvSpPr txBox="1"/>
          <p:nvPr/>
        </p:nvSpPr>
        <p:spPr>
          <a:xfrm>
            <a:off x="3359150" y="3073718"/>
            <a:ext cx="10795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CC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肽键</a:t>
            </a:r>
            <a:endParaRPr lang="zh-CN" altLang="en-US" sz="3200" b="1">
              <a:solidFill>
                <a:srgbClr val="CC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0514" name="组合 20513"/>
          <p:cNvGrpSpPr/>
          <p:nvPr/>
        </p:nvGrpSpPr>
        <p:grpSpPr>
          <a:xfrm>
            <a:off x="6167438" y="1296988"/>
            <a:ext cx="3024187" cy="2247860"/>
            <a:chOff x="0" y="0"/>
            <a:chExt cx="1883" cy="1434"/>
          </a:xfrm>
        </p:grpSpPr>
        <p:sp>
          <p:nvSpPr>
            <p:cNvPr id="20515" name="文本框 20514"/>
            <p:cNvSpPr txBox="1"/>
            <p:nvPr/>
          </p:nvSpPr>
          <p:spPr>
            <a:xfrm>
              <a:off x="507" y="495"/>
              <a:ext cx="311" cy="37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>
                  <a:latin typeface="Arial" panose="020B0604020202020204" pitchFamily="34" charset="0"/>
                </a:rPr>
                <a:t>C</a:t>
              </a:r>
              <a:endParaRPr lang="en-US" altLang="zh-CN" sz="3200" b="1">
                <a:latin typeface="Arial" panose="020B0604020202020204" pitchFamily="34" charset="0"/>
              </a:endParaRPr>
            </a:p>
          </p:txBody>
        </p:sp>
        <p:sp>
          <p:nvSpPr>
            <p:cNvPr id="20516" name="直接连接符 20515"/>
            <p:cNvSpPr/>
            <p:nvPr/>
          </p:nvSpPr>
          <p:spPr>
            <a:xfrm>
              <a:off x="291" y="676"/>
              <a:ext cx="222" cy="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517" name="直接连接符 20516"/>
            <p:cNvSpPr/>
            <p:nvPr/>
          </p:nvSpPr>
          <p:spPr>
            <a:xfrm>
              <a:off x="792" y="676"/>
              <a:ext cx="222" cy="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518" name="直接连接符 20517"/>
            <p:cNvSpPr/>
            <p:nvPr/>
          </p:nvSpPr>
          <p:spPr>
            <a:xfrm>
              <a:off x="640" y="857"/>
              <a:ext cx="1" cy="22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519" name="直接连接符 20518"/>
            <p:cNvSpPr/>
            <p:nvPr/>
          </p:nvSpPr>
          <p:spPr>
            <a:xfrm>
              <a:off x="653" y="294"/>
              <a:ext cx="1" cy="22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520" name="文本框 20519"/>
            <p:cNvSpPr txBox="1"/>
            <p:nvPr/>
          </p:nvSpPr>
          <p:spPr>
            <a:xfrm>
              <a:off x="507" y="0"/>
              <a:ext cx="355" cy="37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>
                  <a:latin typeface="Arial" panose="020B0604020202020204" pitchFamily="34" charset="0"/>
                </a:rPr>
                <a:t>H</a:t>
              </a:r>
              <a:endParaRPr lang="en-US" altLang="zh-CN" sz="3200" b="1">
                <a:latin typeface="Arial" panose="020B0604020202020204" pitchFamily="34" charset="0"/>
              </a:endParaRPr>
            </a:p>
          </p:txBody>
        </p:sp>
        <p:sp>
          <p:nvSpPr>
            <p:cNvPr id="20521" name="文本框 20520"/>
            <p:cNvSpPr txBox="1"/>
            <p:nvPr/>
          </p:nvSpPr>
          <p:spPr>
            <a:xfrm>
              <a:off x="995" y="495"/>
              <a:ext cx="888" cy="37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>
                  <a:latin typeface="Arial" panose="020B0604020202020204" pitchFamily="34" charset="0"/>
                </a:rPr>
                <a:t>COOH</a:t>
              </a:r>
              <a:endParaRPr lang="en-US" altLang="zh-CN" sz="3200" b="1">
                <a:latin typeface="Arial" panose="020B0604020202020204" pitchFamily="34" charset="0"/>
              </a:endParaRPr>
            </a:p>
          </p:txBody>
        </p:sp>
        <p:sp>
          <p:nvSpPr>
            <p:cNvPr id="20522" name="文本框 20521"/>
            <p:cNvSpPr txBox="1"/>
            <p:nvPr/>
          </p:nvSpPr>
          <p:spPr>
            <a:xfrm>
              <a:off x="514" y="1062"/>
              <a:ext cx="621" cy="37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>
                  <a:latin typeface="Arial" panose="020B0604020202020204" pitchFamily="34" charset="0"/>
                </a:rPr>
                <a:t>R</a:t>
              </a:r>
              <a:r>
                <a:rPr lang="en-US" altLang="zh-CN" b="1">
                  <a:latin typeface="Arial" panose="020B0604020202020204" pitchFamily="34" charset="0"/>
                </a:rPr>
                <a:t>3</a:t>
              </a:r>
              <a:endParaRPr lang="en-US" altLang="zh-CN" b="1">
                <a:latin typeface="Arial" panose="020B0604020202020204" pitchFamily="34" charset="0"/>
              </a:endParaRPr>
            </a:p>
          </p:txBody>
        </p:sp>
        <p:sp>
          <p:nvSpPr>
            <p:cNvPr id="20523" name="文本框 20522"/>
            <p:cNvSpPr txBox="1"/>
            <p:nvPr/>
          </p:nvSpPr>
          <p:spPr>
            <a:xfrm>
              <a:off x="6" y="3"/>
              <a:ext cx="355" cy="37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>
                  <a:latin typeface="Arial" panose="020B0604020202020204" pitchFamily="34" charset="0"/>
                </a:rPr>
                <a:t>H</a:t>
              </a:r>
              <a:endParaRPr lang="en-US" altLang="zh-CN" sz="3200" b="1">
                <a:latin typeface="Arial" panose="020B0604020202020204" pitchFamily="34" charset="0"/>
              </a:endParaRPr>
            </a:p>
          </p:txBody>
        </p:sp>
        <p:sp>
          <p:nvSpPr>
            <p:cNvPr id="20524" name="文本框 20523"/>
            <p:cNvSpPr txBox="1"/>
            <p:nvPr/>
          </p:nvSpPr>
          <p:spPr>
            <a:xfrm>
              <a:off x="0" y="502"/>
              <a:ext cx="355" cy="37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>
                  <a:latin typeface="Arial" panose="020B0604020202020204" pitchFamily="34" charset="0"/>
                </a:rPr>
                <a:t>N</a:t>
              </a:r>
              <a:endParaRPr lang="en-US" altLang="zh-CN" b="1">
                <a:latin typeface="Arial" panose="020B0604020202020204" pitchFamily="34" charset="0"/>
              </a:endParaRPr>
            </a:p>
          </p:txBody>
        </p:sp>
        <p:sp>
          <p:nvSpPr>
            <p:cNvPr id="20525" name="直接连接符 20524"/>
            <p:cNvSpPr/>
            <p:nvPr/>
          </p:nvSpPr>
          <p:spPr>
            <a:xfrm>
              <a:off x="138" y="320"/>
              <a:ext cx="1" cy="22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20526" name="文本框 20525"/>
          <p:cNvSpPr txBox="1"/>
          <p:nvPr/>
        </p:nvSpPr>
        <p:spPr>
          <a:xfrm>
            <a:off x="6384925" y="4508500"/>
            <a:ext cx="10795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Arial" panose="020B0604020202020204" pitchFamily="34" charset="0"/>
              </a:rPr>
              <a:t>H</a:t>
            </a:r>
            <a:r>
              <a:rPr lang="en-US" altLang="zh-CN" b="1">
                <a:latin typeface="Arial" panose="020B0604020202020204" pitchFamily="34" charset="0"/>
              </a:rPr>
              <a:t>2</a:t>
            </a:r>
            <a:r>
              <a:rPr lang="en-US" altLang="zh-CN" sz="3200" b="1">
                <a:latin typeface="Arial" panose="020B0604020202020204" pitchFamily="34" charset="0"/>
              </a:rPr>
              <a:t>O</a:t>
            </a:r>
            <a:endParaRPr lang="en-US" altLang="zh-CN" b="1">
              <a:latin typeface="Arial" panose="020B0604020202020204" pitchFamily="34" charset="0"/>
            </a:endParaRPr>
          </a:p>
        </p:txBody>
      </p:sp>
      <p:sp>
        <p:nvSpPr>
          <p:cNvPr id="20528" name="文本框 20527"/>
          <p:cNvSpPr txBox="1"/>
          <p:nvPr/>
        </p:nvSpPr>
        <p:spPr>
          <a:xfrm>
            <a:off x="5528310" y="3151823"/>
            <a:ext cx="10795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CC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肽键</a:t>
            </a:r>
            <a:endParaRPr lang="zh-CN" altLang="en-US" sz="3200" b="1">
              <a:solidFill>
                <a:srgbClr val="CC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531" name="椭圆 20530"/>
          <p:cNvSpPr/>
          <p:nvPr/>
        </p:nvSpPr>
        <p:spPr>
          <a:xfrm>
            <a:off x="1200150" y="1085533"/>
            <a:ext cx="8929688" cy="3167062"/>
          </a:xfrm>
          <a:prstGeom prst="ellipse">
            <a:avLst/>
          </a:prstGeom>
          <a:noFill/>
          <a:ln w="38100" cap="flat" cmpd="sng">
            <a:solidFill>
              <a:schemeClr val="accent6">
                <a:lumMod val="60000"/>
                <a:lumOff val="40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532" name="文本框 20531"/>
          <p:cNvSpPr txBox="1"/>
          <p:nvPr/>
        </p:nvSpPr>
        <p:spPr>
          <a:xfrm>
            <a:off x="5311458" y="4508500"/>
            <a:ext cx="10795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Arial" panose="020B0604020202020204" pitchFamily="34" charset="0"/>
              </a:rPr>
              <a:t>H</a:t>
            </a:r>
            <a:r>
              <a:rPr lang="en-US" altLang="zh-CN" b="1">
                <a:latin typeface="Arial" panose="020B0604020202020204" pitchFamily="34" charset="0"/>
              </a:rPr>
              <a:t>2</a:t>
            </a:r>
            <a:r>
              <a:rPr lang="en-US" altLang="zh-CN" sz="3200" b="1">
                <a:latin typeface="Arial" panose="020B0604020202020204" pitchFamily="34" charset="0"/>
              </a:rPr>
              <a:t>O</a:t>
            </a:r>
            <a:endParaRPr lang="en-US" altLang="zh-CN" b="1">
              <a:latin typeface="Arial" panose="020B0604020202020204" pitchFamily="34" charset="0"/>
            </a:endParaRPr>
          </a:p>
        </p:txBody>
      </p:sp>
      <p:cxnSp>
        <p:nvCxnSpPr>
          <p:cNvPr id="2" name="直接箭头连接符 1"/>
          <p:cNvCxnSpPr/>
          <p:nvPr/>
        </p:nvCxnSpPr>
        <p:spPr>
          <a:xfrm>
            <a:off x="3895725" y="2472690"/>
            <a:ext cx="6985" cy="523240"/>
          </a:xfrm>
          <a:prstGeom prst="straightConnector1">
            <a:avLst/>
          </a:prstGeom>
          <a:ln w="31750">
            <a:solidFill>
              <a:schemeClr val="accent2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" name="直接箭头连接符 2"/>
          <p:cNvCxnSpPr/>
          <p:nvPr/>
        </p:nvCxnSpPr>
        <p:spPr>
          <a:xfrm>
            <a:off x="6020435" y="2504440"/>
            <a:ext cx="6985" cy="523240"/>
          </a:xfrm>
          <a:prstGeom prst="straightConnector1">
            <a:avLst/>
          </a:prstGeom>
          <a:ln w="31750">
            <a:solidFill>
              <a:schemeClr val="accent2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5362" name="文本框 15361"/>
          <p:cNvSpPr txBox="1"/>
          <p:nvPr/>
        </p:nvSpPr>
        <p:spPr>
          <a:xfrm>
            <a:off x="474980" y="285750"/>
            <a:ext cx="762000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三、氨基酸的连接方式</a:t>
            </a:r>
            <a:r>
              <a:rPr lang="en-US" altLang="zh-CN" sz="3200" b="1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——</a:t>
            </a:r>
            <a:r>
              <a:rPr lang="zh-CN" altLang="en-US" sz="3200" b="1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脱水缩合</a:t>
            </a:r>
            <a:endParaRPr lang="zh-CN" altLang="en-US" sz="3200" b="1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8462" name="文本框 18461"/>
          <p:cNvSpPr txBox="1"/>
          <p:nvPr/>
        </p:nvSpPr>
        <p:spPr>
          <a:xfrm>
            <a:off x="10282555" y="1751648"/>
            <a:ext cx="936625" cy="13220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chemeClr val="accent2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三肽</a:t>
            </a:r>
            <a:endParaRPr lang="zh-CN" altLang="en-US" sz="4000" b="1">
              <a:solidFill>
                <a:schemeClr val="accent2">
                  <a:lumMod val="7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957748" y="5091789"/>
            <a:ext cx="10545464" cy="1204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auto">
              <a:lnSpc>
                <a:spcPts val="4340"/>
              </a:lnSpc>
            </a:pPr>
            <a:r>
              <a:rPr lang="zh-CN" altLang="en-US" sz="3200" b="1" dirty="0">
                <a:solidFill>
                  <a:srgbClr val="3E8F84"/>
                </a:solidFill>
                <a:latin typeface="微软雅黑" panose="020B0503020204020204" charset="-122"/>
                <a:ea typeface="微软雅黑" panose="020B0503020204020204" charset="-122"/>
              </a:rPr>
              <a:t>在形成</a:t>
            </a:r>
            <a:r>
              <a:rPr lang="en-US" altLang="zh-CN" sz="3200" b="1" dirty="0">
                <a:solidFill>
                  <a:srgbClr val="3E8F84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3200" b="1" dirty="0">
                <a:solidFill>
                  <a:srgbClr val="3E8F84"/>
                </a:solidFill>
                <a:latin typeface="微软雅黑" panose="020B0503020204020204" charset="-122"/>
                <a:ea typeface="微软雅黑" panose="020B0503020204020204" charset="-122"/>
              </a:rPr>
              <a:t>条肽链的情况下，</a:t>
            </a:r>
            <a:endParaRPr lang="zh-CN" altLang="en-US" sz="3200" b="1" dirty="0">
              <a:solidFill>
                <a:srgbClr val="3E8F84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ts val="4340"/>
              </a:lnSpc>
            </a:pPr>
            <a:r>
              <a:rPr lang="zh-CN" altLang="en-US" sz="3200" b="1" dirty="0">
                <a:solidFill>
                  <a:srgbClr val="3E8F84"/>
                </a:solidFill>
                <a:latin typeface="微软雅黑" panose="020B0503020204020204" charset="-122"/>
                <a:ea typeface="微软雅黑" panose="020B0503020204020204" charset="-122"/>
              </a:rPr>
              <a:t>形成的肽键数＝失去的水分子数＝氨基酸分子</a:t>
            </a:r>
            <a:r>
              <a:rPr lang="zh-CN" altLang="en-US" sz="3200" b="1" dirty="0" smtClean="0">
                <a:solidFill>
                  <a:srgbClr val="3E8F84"/>
                </a:solidFill>
                <a:latin typeface="微软雅黑" panose="020B0503020204020204" charset="-122"/>
                <a:ea typeface="微软雅黑" panose="020B0503020204020204" charset="-122"/>
              </a:rPr>
              <a:t>数</a:t>
            </a:r>
            <a:r>
              <a:rPr lang="en-US" altLang="zh-CN" sz="3200" b="1" dirty="0" smtClean="0">
                <a:solidFill>
                  <a:srgbClr val="3E8F84"/>
                </a:solidFill>
                <a:latin typeface="微软雅黑" panose="020B0503020204020204" charset="-122"/>
                <a:ea typeface="微软雅黑" panose="020B0503020204020204" charset="-122"/>
              </a:rPr>
              <a:t>—</a:t>
            </a:r>
            <a:r>
              <a:rPr lang="zh-CN" altLang="en-US" sz="3200" b="1" dirty="0">
                <a:solidFill>
                  <a:srgbClr val="3E8F84"/>
                </a:solidFill>
                <a:latin typeface="微软雅黑" panose="020B0503020204020204" charset="-122"/>
                <a:ea typeface="微软雅黑" panose="020B0503020204020204" charset="-122"/>
              </a:rPr>
              <a:t>１  </a:t>
            </a:r>
            <a:endParaRPr lang="zh-CN" altLang="en-US" sz="3200" b="1" dirty="0" smtClean="0">
              <a:solidFill>
                <a:srgbClr val="3E8F84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500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8" grpId="0"/>
      <p:bldP spid="18462" grpId="0"/>
      <p:bldP spid="24584" grpId="0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619760" y="3753485"/>
            <a:ext cx="1069848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419287"/>
                </a:solidFill>
                <a:latin typeface="微软雅黑" panose="020B0503020204020204" charset="-122"/>
                <a:ea typeface="微软雅黑" panose="020B0503020204020204" charset="-122"/>
              </a:rPr>
              <a:t>n</a:t>
            </a:r>
            <a:r>
              <a:rPr lang="zh-CN" altLang="en-US" sz="2800" b="1" dirty="0">
                <a:solidFill>
                  <a:srgbClr val="A67346"/>
                </a:solidFill>
                <a:latin typeface="微软雅黑" panose="020B0503020204020204" charset="-122"/>
                <a:ea typeface="微软雅黑" panose="020B0503020204020204" charset="-122"/>
              </a:rPr>
              <a:t>个</a:t>
            </a:r>
            <a:r>
              <a:rPr lang="zh-CN" altLang="en-US" sz="2800" b="1" dirty="0" smtClean="0">
                <a:solidFill>
                  <a:srgbClr val="A67346"/>
                </a:solidFill>
                <a:latin typeface="微软雅黑" panose="020B0503020204020204" charset="-122"/>
                <a:ea typeface="微软雅黑" panose="020B0503020204020204" charset="-122"/>
              </a:rPr>
              <a:t>氨基酸形成</a:t>
            </a:r>
            <a:r>
              <a:rPr lang="en-US" altLang="zh-CN" sz="2800" b="1" dirty="0" smtClean="0">
                <a:solidFill>
                  <a:srgbClr val="419287"/>
                </a:solidFill>
                <a:latin typeface="微软雅黑" panose="020B0503020204020204" charset="-122"/>
                <a:ea typeface="微软雅黑" panose="020B0503020204020204" charset="-122"/>
              </a:rPr>
              <a:t>m</a:t>
            </a:r>
            <a:r>
              <a:rPr lang="zh-CN" altLang="en-US" sz="2800" b="1" dirty="0" smtClean="0">
                <a:solidFill>
                  <a:srgbClr val="A67346"/>
                </a:solidFill>
                <a:latin typeface="微软雅黑" panose="020B0503020204020204" charset="-122"/>
                <a:ea typeface="微软雅黑" panose="020B0503020204020204" charset="-122"/>
              </a:rPr>
              <a:t>条肽链，脱去         分子</a:t>
            </a:r>
            <a:r>
              <a:rPr lang="zh-CN" altLang="en-US" sz="2800" b="1" dirty="0">
                <a:solidFill>
                  <a:srgbClr val="A67346"/>
                </a:solidFill>
                <a:latin typeface="微软雅黑" panose="020B0503020204020204" charset="-122"/>
                <a:ea typeface="微软雅黑" panose="020B0503020204020204" charset="-122"/>
              </a:rPr>
              <a:t>水</a:t>
            </a:r>
            <a:r>
              <a:rPr lang="zh-CN" altLang="en-US" sz="2800" b="1" dirty="0" smtClean="0">
                <a:solidFill>
                  <a:srgbClr val="A67346"/>
                </a:solidFill>
                <a:latin typeface="微软雅黑" panose="020B0503020204020204" charset="-122"/>
                <a:ea typeface="微软雅黑" panose="020B0503020204020204" charset="-122"/>
              </a:rPr>
              <a:t>，含有          个</a:t>
            </a:r>
            <a:r>
              <a:rPr lang="zh-CN" altLang="en-US" sz="2800" b="1" dirty="0">
                <a:solidFill>
                  <a:srgbClr val="A67346"/>
                </a:solidFill>
                <a:latin typeface="微软雅黑" panose="020B0503020204020204" charset="-122"/>
                <a:ea typeface="微软雅黑" panose="020B0503020204020204" charset="-122"/>
              </a:rPr>
              <a:t>肽键</a:t>
            </a:r>
            <a:endParaRPr lang="zh-CN" altLang="en-US" sz="2800" b="1" dirty="0">
              <a:solidFill>
                <a:srgbClr val="A6734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569448" y="4482368"/>
            <a:ext cx="10983399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auto">
              <a:lnSpc>
                <a:spcPts val="4360"/>
              </a:lnSpc>
            </a:pPr>
            <a:r>
              <a:rPr lang="zh-CN" altLang="en-US" sz="3200" b="1" dirty="0">
                <a:solidFill>
                  <a:srgbClr val="3E8F84"/>
                </a:solidFill>
                <a:latin typeface="微软雅黑" panose="020B0503020204020204" charset="-122"/>
                <a:ea typeface="微软雅黑" panose="020B0503020204020204" charset="-122"/>
              </a:rPr>
              <a:t>形成肽链时，</a:t>
            </a:r>
            <a:endParaRPr lang="zh-CN" altLang="en-US" sz="3200" b="1" dirty="0">
              <a:solidFill>
                <a:srgbClr val="3E8F84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ts val="4360"/>
              </a:lnSpc>
            </a:pPr>
            <a:r>
              <a:rPr lang="zh-CN" altLang="en-US" sz="3200" b="1" dirty="0">
                <a:solidFill>
                  <a:srgbClr val="3E8F84"/>
                </a:solidFill>
                <a:latin typeface="微软雅黑" panose="020B0503020204020204" charset="-122"/>
                <a:ea typeface="微软雅黑" panose="020B0503020204020204" charset="-122"/>
              </a:rPr>
              <a:t>肽键数</a:t>
            </a:r>
            <a:r>
              <a:rPr lang="en-US" altLang="zh-CN" sz="3200" b="1" dirty="0">
                <a:solidFill>
                  <a:srgbClr val="3E8F84"/>
                </a:solidFill>
                <a:latin typeface="微软雅黑" panose="020B0503020204020204" charset="-122"/>
                <a:ea typeface="微软雅黑" panose="020B0503020204020204" charset="-122"/>
              </a:rPr>
              <a:t>=</a:t>
            </a:r>
            <a:r>
              <a:rPr lang="zh-CN" altLang="en-US" sz="3200" b="1" dirty="0">
                <a:solidFill>
                  <a:srgbClr val="3E8F84"/>
                </a:solidFill>
                <a:latin typeface="微软雅黑" panose="020B0503020204020204" charset="-122"/>
                <a:ea typeface="微软雅黑" panose="020B0503020204020204" charset="-122"/>
              </a:rPr>
              <a:t>失去的水分子</a:t>
            </a:r>
            <a:r>
              <a:rPr lang="zh-CN" altLang="en-US" sz="3200" b="1" dirty="0" smtClean="0">
                <a:solidFill>
                  <a:srgbClr val="3E8F84"/>
                </a:solidFill>
                <a:latin typeface="微软雅黑" panose="020B0503020204020204" charset="-122"/>
                <a:ea typeface="微软雅黑" panose="020B0503020204020204" charset="-122"/>
              </a:rPr>
              <a:t>数</a:t>
            </a:r>
            <a:r>
              <a:rPr lang="en-US" altLang="zh-CN" sz="3200" b="1" dirty="0" smtClean="0">
                <a:solidFill>
                  <a:srgbClr val="3E8F84"/>
                </a:solidFill>
                <a:latin typeface="微软雅黑" panose="020B0503020204020204" charset="-122"/>
                <a:ea typeface="微软雅黑" panose="020B0503020204020204" charset="-122"/>
              </a:rPr>
              <a:t>=</a:t>
            </a:r>
            <a:r>
              <a:rPr lang="zh-CN" altLang="en-US" sz="3200" b="1" dirty="0">
                <a:solidFill>
                  <a:srgbClr val="3E8F84"/>
                </a:solidFill>
                <a:latin typeface="微软雅黑" panose="020B0503020204020204" charset="-122"/>
                <a:ea typeface="微软雅黑" panose="020B0503020204020204" charset="-122"/>
              </a:rPr>
              <a:t>氨基酸分子数</a:t>
            </a:r>
            <a:r>
              <a:rPr lang="en-US" altLang="zh-CN" sz="3200" b="1" dirty="0">
                <a:solidFill>
                  <a:srgbClr val="3E8F84"/>
                </a:solidFill>
                <a:latin typeface="微软雅黑" panose="020B0503020204020204" charset="-122"/>
                <a:ea typeface="微软雅黑" panose="020B0503020204020204" charset="-122"/>
              </a:rPr>
              <a:t>(n) — </a:t>
            </a:r>
            <a:r>
              <a:rPr lang="zh-CN" altLang="en-US" sz="3200" b="1" dirty="0">
                <a:solidFill>
                  <a:srgbClr val="3E8F84"/>
                </a:solidFill>
                <a:latin typeface="微软雅黑" panose="020B0503020204020204" charset="-122"/>
                <a:ea typeface="微软雅黑" panose="020B0503020204020204" charset="-122"/>
              </a:rPr>
              <a:t>肽链数</a:t>
            </a:r>
            <a:r>
              <a:rPr lang="en-US" altLang="zh-CN" sz="3200" b="1" dirty="0">
                <a:solidFill>
                  <a:srgbClr val="3E8F84"/>
                </a:solidFill>
                <a:latin typeface="微软雅黑" panose="020B0503020204020204" charset="-122"/>
                <a:ea typeface="微软雅黑" panose="020B0503020204020204" charset="-122"/>
              </a:rPr>
              <a:t>(m)</a:t>
            </a:r>
            <a:endParaRPr lang="en-US" altLang="zh-CN" sz="3200" b="1" dirty="0">
              <a:solidFill>
                <a:srgbClr val="3E8F84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19613" y="684847"/>
            <a:ext cx="10534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A67346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lang="zh-CN" altLang="en-US" sz="2800" dirty="0" smtClean="0">
                <a:solidFill>
                  <a:srgbClr val="A67346"/>
                </a:solidFill>
                <a:latin typeface="微软雅黑" panose="020B0503020204020204" charset="-122"/>
                <a:ea typeface="微软雅黑" panose="020B0503020204020204" charset="-122"/>
              </a:rPr>
              <a:t>个氨基酸形成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800" dirty="0" smtClean="0">
                <a:solidFill>
                  <a:srgbClr val="A67346"/>
                </a:solidFill>
                <a:latin typeface="微软雅黑" panose="020B0503020204020204" charset="-122"/>
                <a:ea typeface="微软雅黑" panose="020B0503020204020204" charset="-122"/>
              </a:rPr>
              <a:t>条肽链时，形成     个肽键，脱去   分子水。</a:t>
            </a:r>
            <a:endParaRPr lang="zh-CN" altLang="en-US" sz="2800" dirty="0">
              <a:solidFill>
                <a:srgbClr val="A6734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782966" y="684847"/>
            <a:ext cx="829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3E8F84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800" b="1" dirty="0">
              <a:solidFill>
                <a:srgbClr val="3E8F84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331402" y="684847"/>
            <a:ext cx="829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3E8F84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800" b="1" dirty="0">
              <a:solidFill>
                <a:srgbClr val="3E8F84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19837" y="1493923"/>
            <a:ext cx="10534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A67346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r>
              <a:rPr lang="zh-CN" altLang="en-US" sz="2800" dirty="0" smtClean="0">
                <a:solidFill>
                  <a:srgbClr val="A67346"/>
                </a:solidFill>
                <a:latin typeface="微软雅黑" panose="020B0503020204020204" charset="-122"/>
                <a:ea typeface="微软雅黑" panose="020B0503020204020204" charset="-122"/>
              </a:rPr>
              <a:t>个氨基酸形成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800" dirty="0" smtClean="0">
                <a:solidFill>
                  <a:srgbClr val="A67346"/>
                </a:solidFill>
                <a:latin typeface="微软雅黑" panose="020B0503020204020204" charset="-122"/>
                <a:ea typeface="微软雅黑" panose="020B0503020204020204" charset="-122"/>
              </a:rPr>
              <a:t>条肽链时，形成     个肽键，脱去   分子水。</a:t>
            </a:r>
            <a:endParaRPr lang="zh-CN" altLang="en-US" sz="2800" dirty="0">
              <a:solidFill>
                <a:srgbClr val="A6734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782891" y="1564074"/>
            <a:ext cx="829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3E8F84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800" b="1" dirty="0">
              <a:solidFill>
                <a:srgbClr val="3E8F84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8331327" y="1494224"/>
            <a:ext cx="829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3E8F84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800" b="1" dirty="0">
              <a:solidFill>
                <a:srgbClr val="3E8F84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19838" y="2293416"/>
            <a:ext cx="10534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A67346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r>
              <a:rPr lang="zh-CN" altLang="en-US" sz="2800" dirty="0" smtClean="0">
                <a:solidFill>
                  <a:srgbClr val="A67346"/>
                </a:solidFill>
                <a:latin typeface="微软雅黑" panose="020B0503020204020204" charset="-122"/>
                <a:ea typeface="微软雅黑" panose="020B0503020204020204" charset="-122"/>
              </a:rPr>
              <a:t>个氨基酸形成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800" dirty="0" smtClean="0">
                <a:solidFill>
                  <a:srgbClr val="A67346"/>
                </a:solidFill>
                <a:latin typeface="微软雅黑" panose="020B0503020204020204" charset="-122"/>
                <a:ea typeface="微软雅黑" panose="020B0503020204020204" charset="-122"/>
              </a:rPr>
              <a:t>条肽链时，形成     个肽键，脱去   分子水。</a:t>
            </a:r>
            <a:endParaRPr lang="zh-CN" altLang="en-US" sz="2800" dirty="0">
              <a:solidFill>
                <a:srgbClr val="A6734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782966" y="2293389"/>
            <a:ext cx="829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3E8F84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800" b="1" dirty="0">
              <a:solidFill>
                <a:srgbClr val="3E8F84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8331402" y="2293389"/>
            <a:ext cx="829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3E8F84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800" b="1" dirty="0">
              <a:solidFill>
                <a:srgbClr val="3E8F84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509260" y="3753485"/>
            <a:ext cx="11036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41928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n-m</a:t>
            </a:r>
            <a:endParaRPr lang="en-US" altLang="zh-CN" sz="2800" b="1" dirty="0" smtClean="0">
              <a:solidFill>
                <a:srgbClr val="419287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689340" y="3753485"/>
            <a:ext cx="10706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41928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n-m</a:t>
            </a:r>
            <a:r>
              <a:rPr lang="en-US" altLang="zh-CN" sz="2800" b="1" dirty="0" smtClean="0">
                <a:solidFill>
                  <a:srgbClr val="A6734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</a:t>
            </a:r>
            <a:endParaRPr lang="en-US" altLang="zh-CN" sz="2800" b="1" dirty="0" smtClean="0">
              <a:solidFill>
                <a:srgbClr val="A6734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" name="TextBox 66"/>
          <p:cNvSpPr txBox="1"/>
          <p:nvPr/>
        </p:nvSpPr>
        <p:spPr>
          <a:xfrm>
            <a:off x="619838" y="3023031"/>
            <a:ext cx="10534389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A67346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r>
              <a:rPr lang="zh-CN" altLang="en-US" sz="2800" dirty="0" smtClean="0">
                <a:solidFill>
                  <a:srgbClr val="A67346"/>
                </a:solidFill>
                <a:latin typeface="微软雅黑" panose="020B0503020204020204" charset="-122"/>
                <a:ea typeface="微软雅黑" panose="020B0503020204020204" charset="-122"/>
              </a:rPr>
              <a:t>个氨基酸形成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2800" dirty="0" smtClean="0">
                <a:solidFill>
                  <a:srgbClr val="A67346"/>
                </a:solidFill>
                <a:latin typeface="微软雅黑" panose="020B0503020204020204" charset="-122"/>
                <a:ea typeface="微软雅黑" panose="020B0503020204020204" charset="-122"/>
              </a:rPr>
              <a:t>条肽链时，形成     个肽键，脱去   分子水。</a:t>
            </a:r>
            <a:endParaRPr lang="zh-CN" altLang="en-US" sz="2800" dirty="0">
              <a:solidFill>
                <a:srgbClr val="A6734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TextBox 67"/>
          <p:cNvSpPr txBox="1"/>
          <p:nvPr/>
        </p:nvSpPr>
        <p:spPr>
          <a:xfrm>
            <a:off x="5782966" y="3023004"/>
            <a:ext cx="829849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E8F84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en-US" sz="2800" b="1" dirty="0">
              <a:solidFill>
                <a:srgbClr val="3E8F84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TextBox 67"/>
          <p:cNvSpPr txBox="1"/>
          <p:nvPr/>
        </p:nvSpPr>
        <p:spPr>
          <a:xfrm>
            <a:off x="8331221" y="3023004"/>
            <a:ext cx="829849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E8F84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en-US" sz="2800" b="1" dirty="0">
              <a:solidFill>
                <a:srgbClr val="3E8F84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35940" y="5692140"/>
            <a:ext cx="11656060" cy="829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3E8F84"/>
                </a:solidFill>
                <a:latin typeface="微软雅黑" panose="020B0503020204020204" charset="-122"/>
                <a:ea typeface="微软雅黑" panose="020B0503020204020204" charset="-122"/>
              </a:rPr>
              <a:t>形成环状肽时，</a:t>
            </a:r>
            <a:r>
              <a:rPr lang="zh-CN" altLang="en-US" sz="3200" b="1" dirty="0">
                <a:solidFill>
                  <a:srgbClr val="3E8F84"/>
                </a:solidFill>
                <a:latin typeface="微软雅黑" panose="020B0503020204020204" charset="-122"/>
                <a:ea typeface="微软雅黑" panose="020B0503020204020204" charset="-122"/>
              </a:rPr>
              <a:t>肽键数</a:t>
            </a:r>
            <a:r>
              <a:rPr lang="en-US" altLang="zh-CN" sz="3200" b="1" dirty="0">
                <a:solidFill>
                  <a:srgbClr val="3E8F84"/>
                </a:solidFill>
                <a:latin typeface="微软雅黑" panose="020B0503020204020204" charset="-122"/>
                <a:ea typeface="微软雅黑" panose="020B0503020204020204" charset="-122"/>
              </a:rPr>
              <a:t>=</a:t>
            </a:r>
            <a:r>
              <a:rPr lang="zh-CN" altLang="en-US" sz="3200" b="1" dirty="0">
                <a:solidFill>
                  <a:srgbClr val="3E8F84"/>
                </a:solidFill>
                <a:latin typeface="微软雅黑" panose="020B0503020204020204" charset="-122"/>
                <a:ea typeface="微软雅黑" panose="020B0503020204020204" charset="-122"/>
              </a:rPr>
              <a:t>失去的水分子</a:t>
            </a:r>
            <a:r>
              <a:rPr lang="zh-CN" altLang="en-US" sz="3200" b="1" dirty="0" smtClean="0">
                <a:solidFill>
                  <a:srgbClr val="3E8F84"/>
                </a:solidFill>
                <a:latin typeface="微软雅黑" panose="020B0503020204020204" charset="-122"/>
                <a:ea typeface="微软雅黑" panose="020B0503020204020204" charset="-122"/>
              </a:rPr>
              <a:t>数</a:t>
            </a:r>
            <a:r>
              <a:rPr lang="en-US" altLang="zh-CN" sz="3200" b="1" dirty="0" smtClean="0">
                <a:solidFill>
                  <a:srgbClr val="3E8F84"/>
                </a:solidFill>
                <a:latin typeface="微软雅黑" panose="020B0503020204020204" charset="-122"/>
                <a:ea typeface="微软雅黑" panose="020B0503020204020204" charset="-122"/>
              </a:rPr>
              <a:t>=</a:t>
            </a:r>
            <a:r>
              <a:rPr lang="zh-CN" altLang="en-US" sz="3200" b="1" dirty="0">
                <a:solidFill>
                  <a:srgbClr val="3E8F84"/>
                </a:solidFill>
                <a:latin typeface="微软雅黑" panose="020B0503020204020204" charset="-122"/>
                <a:ea typeface="微软雅黑" panose="020B0503020204020204" charset="-122"/>
              </a:rPr>
              <a:t>氨基酸分子数</a:t>
            </a:r>
            <a:r>
              <a:rPr lang="en-US" altLang="zh-CN" sz="3200" b="1" dirty="0">
                <a:solidFill>
                  <a:srgbClr val="3E8F84"/>
                </a:solidFill>
                <a:latin typeface="微软雅黑" panose="020B0503020204020204" charset="-122"/>
                <a:ea typeface="微软雅黑" panose="020B0503020204020204" charset="-122"/>
              </a:rPr>
              <a:t>(n)</a:t>
            </a:r>
            <a:endParaRPr lang="en-US" altLang="zh-CN" sz="3200" b="1" dirty="0">
              <a:solidFill>
                <a:srgbClr val="3E8F84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 animBg="1"/>
      <p:bldP spid="24584" grpId="0" bldLvl="0" animBg="1"/>
      <p:bldP spid="62" grpId="0"/>
      <p:bldP spid="63" grpId="0"/>
      <p:bldP spid="65" grpId="0"/>
      <p:bldP spid="66" grpId="0"/>
      <p:bldP spid="68" grpId="0"/>
      <p:bldP spid="69" grpId="0"/>
      <p:bldP spid="2" grpId="0"/>
      <p:bldP spid="3" grpId="0"/>
      <p:bldP spid="5" grpId="0"/>
      <p:bldP spid="6" grpId="0"/>
      <p:bldP spid="7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>
              <a:buNone/>
            </a:pPr>
            <a:endParaRPr lang="zh-CN" altLang="en-US" dirty="0"/>
          </a:p>
        </p:txBody>
      </p:sp>
      <p:sp>
        <p:nvSpPr>
          <p:cNvPr id="9219" name="内容占位符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p>
            <a:endParaRPr lang="zh-CN" altLang="en-US" dirty="0"/>
          </a:p>
        </p:txBody>
      </p:sp>
      <p:pic>
        <p:nvPicPr>
          <p:cNvPr id="9220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8274685" y="2265680"/>
            <a:ext cx="654050" cy="167767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algn="l" defTabSz="914400" rtl="0" eaLnBrk="0" fontAlgn="base" latinLnBrk="0" hangingPunct="0">
              <a:lnSpc>
                <a:spcPct val="100000"/>
              </a:lnSpc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蛋白质</a:t>
            </a:r>
            <a:endParaRPr kumimoji="0" lang="zh-CN" alt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4650105" y="2265680"/>
            <a:ext cx="707390" cy="167767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氨基酸</a:t>
            </a:r>
            <a:endParaRPr kumimoji="0" lang="zh-CN" alt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49885" y="696595"/>
            <a:ext cx="2463800" cy="98869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49885" y="2092960"/>
            <a:ext cx="2463800" cy="98869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49885" y="3646805"/>
            <a:ext cx="3108960" cy="160083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39" name="Text Box 34"/>
          <p:cNvSpPr txBox="1"/>
          <p:nvPr/>
        </p:nvSpPr>
        <p:spPr>
          <a:xfrm>
            <a:off x="4190365" y="37465"/>
            <a:ext cx="2418080" cy="768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4400" dirty="0">
                <a:solidFill>
                  <a:schemeClr val="accent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课堂小结</a:t>
            </a:r>
            <a:endParaRPr lang="zh-CN" altLang="en-US" sz="4400" dirty="0">
              <a:solidFill>
                <a:schemeClr val="accent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左大括号 11"/>
          <p:cNvSpPr/>
          <p:nvPr/>
        </p:nvSpPr>
        <p:spPr>
          <a:xfrm>
            <a:off x="9178925" y="1346835"/>
            <a:ext cx="1160780" cy="3389630"/>
          </a:xfrm>
          <a:prstGeom prst="leftBrace">
            <a:avLst/>
          </a:prstGeom>
          <a:ln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6471285" y="2265680"/>
            <a:ext cx="690245" cy="167767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多肽</a:t>
            </a:r>
            <a:endParaRPr kumimoji="0" lang="zh-CN" alt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14" name="直接箭头连接符 13"/>
          <p:cNvCxnSpPr/>
          <p:nvPr/>
        </p:nvCxnSpPr>
        <p:spPr>
          <a:xfrm>
            <a:off x="5443855" y="3065780"/>
            <a:ext cx="926465" cy="158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15" name="直接箭头连接符 14"/>
          <p:cNvCxnSpPr/>
          <p:nvPr/>
        </p:nvCxnSpPr>
        <p:spPr>
          <a:xfrm flipV="1">
            <a:off x="7341235" y="3065780"/>
            <a:ext cx="833120" cy="381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16" name="文本框 15"/>
          <p:cNvSpPr txBox="1"/>
          <p:nvPr/>
        </p:nvSpPr>
        <p:spPr>
          <a:xfrm>
            <a:off x="2980690" y="1066800"/>
            <a:ext cx="8845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/>
              <a:t>组成</a:t>
            </a:r>
            <a:endParaRPr lang="zh-CN" altLang="en-US" sz="2000" b="1"/>
          </a:p>
          <a:p>
            <a:r>
              <a:rPr lang="zh-CN" altLang="en-US" sz="2000" b="1"/>
              <a:t>元素</a:t>
            </a:r>
            <a:endParaRPr lang="zh-CN" altLang="en-US" sz="2000" b="1"/>
          </a:p>
        </p:txBody>
      </p:sp>
      <p:sp>
        <p:nvSpPr>
          <p:cNvPr id="17" name="文本框 16"/>
          <p:cNvSpPr txBox="1"/>
          <p:nvPr/>
        </p:nvSpPr>
        <p:spPr>
          <a:xfrm>
            <a:off x="2980690" y="2587625"/>
            <a:ext cx="7512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/>
              <a:t>种类</a:t>
            </a:r>
            <a:endParaRPr lang="zh-CN" altLang="en-US" sz="2000" b="1"/>
          </a:p>
        </p:txBody>
      </p:sp>
      <p:sp>
        <p:nvSpPr>
          <p:cNvPr id="18" name="文本框 17"/>
          <p:cNvSpPr txBox="1"/>
          <p:nvPr/>
        </p:nvSpPr>
        <p:spPr>
          <a:xfrm>
            <a:off x="3569970" y="4624070"/>
            <a:ext cx="13328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/>
              <a:t>结构通式</a:t>
            </a:r>
            <a:endParaRPr lang="zh-CN" altLang="en-US" sz="2000" b="1"/>
          </a:p>
        </p:txBody>
      </p:sp>
      <p:sp>
        <p:nvSpPr>
          <p:cNvPr id="20" name="文本框 19"/>
          <p:cNvSpPr txBox="1"/>
          <p:nvPr/>
        </p:nvSpPr>
        <p:spPr>
          <a:xfrm>
            <a:off x="9069705" y="2567940"/>
            <a:ext cx="6750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/>
              <a:t>功能</a:t>
            </a:r>
            <a:endParaRPr lang="zh-CN" altLang="en-US" b="1"/>
          </a:p>
        </p:txBody>
      </p:sp>
      <p:sp>
        <p:nvSpPr>
          <p:cNvPr id="21" name="文本框 20"/>
          <p:cNvSpPr txBox="1"/>
          <p:nvPr/>
        </p:nvSpPr>
        <p:spPr>
          <a:xfrm>
            <a:off x="346710" y="805815"/>
            <a:ext cx="2540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/>
              <a:t>C，H，O，N等</a:t>
            </a:r>
            <a:endParaRPr lang="zh-CN" altLang="en-US" sz="2800" b="1"/>
          </a:p>
        </p:txBody>
      </p:sp>
      <p:sp>
        <p:nvSpPr>
          <p:cNvPr id="22" name="文本框 21"/>
          <p:cNvSpPr txBox="1"/>
          <p:nvPr/>
        </p:nvSpPr>
        <p:spPr>
          <a:xfrm>
            <a:off x="1151890" y="2280285"/>
            <a:ext cx="120586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/>
              <a:t>21</a:t>
            </a:r>
            <a:r>
              <a:rPr lang="zh-CN" altLang="en-US" sz="2800" b="1"/>
              <a:t>种</a:t>
            </a:r>
            <a:endParaRPr lang="zh-CN" altLang="en-US" sz="2800" b="1"/>
          </a:p>
        </p:txBody>
      </p:sp>
      <p:grpSp>
        <p:nvGrpSpPr>
          <p:cNvPr id="23" name="组合 27"/>
          <p:cNvGrpSpPr/>
          <p:nvPr/>
        </p:nvGrpSpPr>
        <p:grpSpPr bwMode="auto">
          <a:xfrm>
            <a:off x="192405" y="3646609"/>
            <a:ext cx="3739515" cy="2053151"/>
            <a:chOff x="3019579" y="1333485"/>
            <a:chExt cx="3643338" cy="2147895"/>
          </a:xfrm>
        </p:grpSpPr>
        <p:sp>
          <p:nvSpPr>
            <p:cNvPr id="22535" name="AutoShape 4"/>
            <p:cNvSpPr>
              <a:spLocks noChangeArrowheads="1"/>
            </p:cNvSpPr>
            <p:nvPr/>
          </p:nvSpPr>
          <p:spPr bwMode="auto">
            <a:xfrm>
              <a:off x="3714744" y="2500306"/>
              <a:ext cx="1225550" cy="981074"/>
            </a:xfrm>
            <a:prstGeom prst="flowChartExtra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800"/>
            </a:p>
          </p:txBody>
        </p:sp>
        <p:sp>
          <p:nvSpPr>
            <p:cNvPr id="22536" name="Line 5"/>
            <p:cNvSpPr>
              <a:spLocks noChangeShapeType="1"/>
            </p:cNvSpPr>
            <p:nvPr/>
          </p:nvSpPr>
          <p:spPr bwMode="auto">
            <a:xfrm>
              <a:off x="4362453" y="2571744"/>
              <a:ext cx="1588" cy="360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37" name="Text Box 6"/>
            <p:cNvSpPr txBox="1">
              <a:spLocks noChangeArrowheads="1"/>
            </p:cNvSpPr>
            <p:nvPr/>
          </p:nvSpPr>
          <p:spPr bwMode="auto">
            <a:xfrm>
              <a:off x="4189414" y="2833687"/>
              <a:ext cx="668338" cy="546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b="1"/>
                <a:t>R</a:t>
              </a:r>
              <a:endParaRPr lang="en-US" altLang="zh-CN" sz="2800" b="1"/>
            </a:p>
          </p:txBody>
        </p:sp>
        <p:grpSp>
          <p:nvGrpSpPr>
            <p:cNvPr id="22538" name="Group 8"/>
            <p:cNvGrpSpPr/>
            <p:nvPr/>
          </p:nvGrpSpPr>
          <p:grpSpPr bwMode="auto">
            <a:xfrm>
              <a:off x="3073389" y="1333485"/>
              <a:ext cx="3138488" cy="1298575"/>
              <a:chOff x="3159" y="1147"/>
              <a:chExt cx="1977" cy="818"/>
            </a:xfrm>
          </p:grpSpPr>
          <p:sp>
            <p:nvSpPr>
              <p:cNvPr id="22540" name="Text Box 9"/>
              <p:cNvSpPr txBox="1">
                <a:spLocks noChangeArrowheads="1"/>
              </p:cNvSpPr>
              <p:nvPr/>
            </p:nvSpPr>
            <p:spPr bwMode="auto">
              <a:xfrm>
                <a:off x="3839" y="1612"/>
                <a:ext cx="318" cy="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800" b="1"/>
                  <a:t>C</a:t>
                </a:r>
                <a:endParaRPr lang="en-US" altLang="zh-CN" sz="2800" b="1"/>
              </a:p>
            </p:txBody>
          </p:sp>
          <p:sp>
            <p:nvSpPr>
              <p:cNvPr id="22541" name="Line 10"/>
              <p:cNvSpPr>
                <a:spLocks noChangeShapeType="1"/>
              </p:cNvSpPr>
              <p:nvPr/>
            </p:nvSpPr>
            <p:spPr bwMode="auto">
              <a:xfrm>
                <a:off x="3651" y="1791"/>
                <a:ext cx="227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42" name="Line 11"/>
              <p:cNvSpPr>
                <a:spLocks noChangeShapeType="1"/>
              </p:cNvSpPr>
              <p:nvPr/>
            </p:nvSpPr>
            <p:spPr bwMode="auto">
              <a:xfrm>
                <a:off x="4103" y="1793"/>
                <a:ext cx="227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43" name="Line 12"/>
              <p:cNvSpPr>
                <a:spLocks noChangeShapeType="1"/>
              </p:cNvSpPr>
              <p:nvPr/>
            </p:nvSpPr>
            <p:spPr bwMode="auto">
              <a:xfrm>
                <a:off x="3968" y="1411"/>
                <a:ext cx="1" cy="22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44" name="Text Box 13"/>
              <p:cNvSpPr txBox="1">
                <a:spLocks noChangeArrowheads="1"/>
              </p:cNvSpPr>
              <p:nvPr/>
            </p:nvSpPr>
            <p:spPr bwMode="auto">
              <a:xfrm>
                <a:off x="3846" y="1147"/>
                <a:ext cx="363" cy="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800" b="1"/>
                  <a:t>H</a:t>
                </a:r>
                <a:endParaRPr lang="en-US" altLang="zh-CN" sz="2800" b="1"/>
              </a:p>
            </p:txBody>
          </p:sp>
          <p:sp>
            <p:nvSpPr>
              <p:cNvPr id="22545" name="Text Box 14"/>
              <p:cNvSpPr txBox="1">
                <a:spLocks noChangeArrowheads="1"/>
              </p:cNvSpPr>
              <p:nvPr/>
            </p:nvSpPr>
            <p:spPr bwMode="auto">
              <a:xfrm>
                <a:off x="3159" y="1621"/>
                <a:ext cx="680" cy="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800" b="1"/>
                  <a:t>H</a:t>
                </a:r>
                <a:r>
                  <a:rPr lang="en-US" altLang="zh-CN" sz="2800" b="1" baseline="-25000"/>
                  <a:t>2</a:t>
                </a:r>
                <a:r>
                  <a:rPr lang="en-US" altLang="zh-CN" sz="2800" b="1"/>
                  <a:t>N</a:t>
                </a:r>
                <a:endParaRPr lang="en-US" altLang="zh-CN" sz="2800" b="1"/>
              </a:p>
            </p:txBody>
          </p:sp>
          <p:sp>
            <p:nvSpPr>
              <p:cNvPr id="22551" name="Text Box 20"/>
              <p:cNvSpPr txBox="1">
                <a:spLocks noChangeArrowheads="1"/>
              </p:cNvSpPr>
              <p:nvPr/>
            </p:nvSpPr>
            <p:spPr bwMode="auto">
              <a:xfrm>
                <a:off x="4335" y="1587"/>
                <a:ext cx="795" cy="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800" b="1"/>
                  <a:t>COOH</a:t>
                </a:r>
                <a:endParaRPr lang="en-US" altLang="zh-CN" sz="2800" b="1"/>
              </a:p>
            </p:txBody>
          </p:sp>
          <p:sp>
            <p:nvSpPr>
              <p:cNvPr id="24" name="Line 11"/>
              <p:cNvSpPr>
                <a:spLocks noChangeShapeType="1"/>
              </p:cNvSpPr>
              <p:nvPr/>
            </p:nvSpPr>
            <p:spPr bwMode="auto">
              <a:xfrm>
                <a:off x="4109" y="1784"/>
                <a:ext cx="227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" name="Text Box 20"/>
              <p:cNvSpPr txBox="1">
                <a:spLocks noChangeArrowheads="1"/>
              </p:cNvSpPr>
              <p:nvPr/>
            </p:nvSpPr>
            <p:spPr bwMode="auto">
              <a:xfrm>
                <a:off x="4341" y="1581"/>
                <a:ext cx="795" cy="3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800" b="1"/>
                  <a:t>COOH</a:t>
                </a:r>
                <a:endParaRPr lang="en-US" altLang="zh-CN" sz="2800" b="1"/>
              </a:p>
            </p:txBody>
          </p:sp>
        </p:grpSp>
        <p:sp>
          <p:nvSpPr>
            <p:cNvPr id="22539" name="Rectangle 21"/>
            <p:cNvSpPr>
              <a:spLocks noChangeArrowheads="1"/>
            </p:cNvSpPr>
            <p:nvPr/>
          </p:nvSpPr>
          <p:spPr bwMode="auto">
            <a:xfrm>
              <a:off x="3019579" y="1384177"/>
              <a:ext cx="3643338" cy="1296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800"/>
            </a:p>
          </p:txBody>
        </p:sp>
      </p:grpSp>
      <p:sp>
        <p:nvSpPr>
          <p:cNvPr id="41" name="文本框 40"/>
          <p:cNvSpPr txBox="1"/>
          <p:nvPr/>
        </p:nvSpPr>
        <p:spPr>
          <a:xfrm>
            <a:off x="6285230" y="805815"/>
            <a:ext cx="3888740" cy="5219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r>
              <a:rPr lang="zh-CN" altLang="en-US" sz="2800" b="1"/>
              <a:t>生命活动的主要承担者</a:t>
            </a:r>
            <a:endParaRPr lang="zh-CN" altLang="en-US" sz="2800" b="1"/>
          </a:p>
        </p:txBody>
      </p:sp>
      <p:cxnSp>
        <p:nvCxnSpPr>
          <p:cNvPr id="42" name="直接箭头连接符 41"/>
          <p:cNvCxnSpPr/>
          <p:nvPr/>
        </p:nvCxnSpPr>
        <p:spPr>
          <a:xfrm>
            <a:off x="8595995" y="1346835"/>
            <a:ext cx="11430" cy="807085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43" name="文本框 42"/>
          <p:cNvSpPr txBox="1"/>
          <p:nvPr/>
        </p:nvSpPr>
        <p:spPr>
          <a:xfrm>
            <a:off x="5554345" y="2291080"/>
            <a:ext cx="8159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</a:rPr>
              <a:t>脱水缩合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7341235" y="2291080"/>
            <a:ext cx="8159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</a:rPr>
              <a:t>盘区折叠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45" name="右大括号 44"/>
          <p:cNvSpPr/>
          <p:nvPr/>
        </p:nvSpPr>
        <p:spPr>
          <a:xfrm rot="5400000">
            <a:off x="10014585" y="4309110"/>
            <a:ext cx="657225" cy="2828925"/>
          </a:xfrm>
          <a:prstGeom prst="rightBrace">
            <a:avLst/>
          </a:prstGeom>
          <a:noFill/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6" name="右大括号 45"/>
          <p:cNvSpPr/>
          <p:nvPr/>
        </p:nvSpPr>
        <p:spPr>
          <a:xfrm rot="5400000">
            <a:off x="5252085" y="3029585"/>
            <a:ext cx="657225" cy="5387340"/>
          </a:xfrm>
          <a:prstGeom prst="rightBrace">
            <a:avLst>
              <a:gd name="adj1" fmla="val 8333"/>
              <a:gd name="adj2" fmla="val 49693"/>
            </a:avLst>
          </a:prstGeom>
          <a:noFill/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728" name="Text Box 32"/>
          <p:cNvSpPr txBox="1"/>
          <p:nvPr/>
        </p:nvSpPr>
        <p:spPr>
          <a:xfrm>
            <a:off x="4633595" y="6052185"/>
            <a:ext cx="352361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结构多样性</a:t>
            </a:r>
            <a:endParaRPr lang="zh-CN" altLang="en-US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8" name="Text Box 32"/>
          <p:cNvSpPr txBox="1"/>
          <p:nvPr/>
        </p:nvSpPr>
        <p:spPr>
          <a:xfrm>
            <a:off x="9325610" y="6052185"/>
            <a:ext cx="203454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功能多样性</a:t>
            </a:r>
            <a:endParaRPr lang="zh-CN" altLang="en-US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10402570" y="1009015"/>
            <a:ext cx="1616075" cy="59626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结构蛋白</a:t>
            </a:r>
            <a:endParaRPr kumimoji="0" lang="zh-CN" alt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10402570" y="1807210"/>
            <a:ext cx="1616075" cy="59626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运输</a:t>
            </a:r>
            <a:endParaRPr kumimoji="0" lang="zh-CN" alt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10402570" y="2567940"/>
            <a:ext cx="1616075" cy="59626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催化</a:t>
            </a:r>
            <a:endParaRPr kumimoji="0" lang="zh-CN" alt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10402570" y="3347085"/>
            <a:ext cx="1616075" cy="59626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调节</a:t>
            </a:r>
            <a:endParaRPr kumimoji="0" lang="zh-CN" alt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10402570" y="4168775"/>
            <a:ext cx="1616075" cy="59626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algn="l" defTabSz="914400" rtl="0" eaLnBrk="0" fontAlgn="base" latinLnBrk="0" hangingPunct="0">
              <a:lnSpc>
                <a:spcPct val="100000"/>
              </a:lnSpc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免疫</a:t>
            </a:r>
            <a:endParaRPr kumimoji="0" lang="zh-CN" alt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10685145" y="4934585"/>
            <a:ext cx="13335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/>
              <a:t>等</a:t>
            </a:r>
            <a:r>
              <a:rPr lang="en-US" altLang="zh-CN" sz="2400" b="1"/>
              <a:t>......</a:t>
            </a:r>
            <a:endParaRPr lang="en-US" altLang="zh-CN"/>
          </a:p>
        </p:txBody>
      </p:sp>
      <p:cxnSp>
        <p:nvCxnSpPr>
          <p:cNvPr id="2" name="直接箭头连接符 1"/>
          <p:cNvCxnSpPr/>
          <p:nvPr/>
        </p:nvCxnSpPr>
        <p:spPr>
          <a:xfrm>
            <a:off x="6779895" y="6313170"/>
            <a:ext cx="2399030" cy="0"/>
          </a:xfrm>
          <a:prstGeom prst="straightConnector1">
            <a:avLst/>
          </a:prstGeom>
          <a:ln w="31750"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肘形连接符 10"/>
          <p:cNvCxnSpPr>
            <a:stCxn id="21" idx="3"/>
            <a:endCxn id="6" idx="1"/>
          </p:cNvCxnSpPr>
          <p:nvPr/>
        </p:nvCxnSpPr>
        <p:spPr>
          <a:xfrm>
            <a:off x="2886710" y="1066800"/>
            <a:ext cx="1763395" cy="2037715"/>
          </a:xfrm>
          <a:prstGeom prst="bentConnector3">
            <a:avLst>
              <a:gd name="adj1" fmla="val 50018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肘形连接符 25"/>
          <p:cNvCxnSpPr>
            <a:stCxn id="8" idx="3"/>
          </p:cNvCxnSpPr>
          <p:nvPr/>
        </p:nvCxnSpPr>
        <p:spPr>
          <a:xfrm>
            <a:off x="2813685" y="2587625"/>
            <a:ext cx="1921510" cy="51371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肘形连接符 26"/>
          <p:cNvCxnSpPr>
            <a:stCxn id="6" idx="2"/>
            <a:endCxn id="25" idx="3"/>
          </p:cNvCxnSpPr>
          <p:nvPr/>
        </p:nvCxnSpPr>
        <p:spPr>
          <a:xfrm rot="5400000">
            <a:off x="3924935" y="3486785"/>
            <a:ext cx="622300" cy="1534795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9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41" grpId="0" bldLvl="0" animBg="1"/>
      <p:bldP spid="43" grpId="0"/>
      <p:bldP spid="44" grpId="0"/>
      <p:bldP spid="29728" grpId="0"/>
      <p:bldP spid="48" grpId="0"/>
      <p:bldP spid="49" grpId="0" bldLvl="0" animBg="1"/>
      <p:bldP spid="50" grpId="0" bldLvl="0" animBg="1"/>
      <p:bldP spid="51" grpId="0" bldLvl="0" animBg="1"/>
      <p:bldP spid="52" grpId="0" bldLvl="0" animBg="1"/>
      <p:bldP spid="53" grpId="0" bldLvl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97915" y="800100"/>
            <a:ext cx="10515600" cy="4351338"/>
          </a:xfrm>
        </p:spPr>
        <p:txBody>
          <a:bodyPr>
            <a:normAutofit/>
          </a:bodyPr>
          <a:lstStyle/>
          <a:p>
            <a:pPr marL="0" indent="0" fontAlgn="auto">
              <a:lnSpc>
                <a:spcPct val="150000"/>
              </a:lnSpc>
              <a:buNone/>
            </a:pPr>
            <a:r>
              <a:rPr lang="en-US" altLang="zh-CN"/>
              <a:t>              </a:t>
            </a:r>
            <a:r>
              <a:rPr lang="zh-CN" altLang="en-US" sz="3200" b="1">
                <a:solidFill>
                  <a:srgbClr val="A67346"/>
                </a:solidFill>
                <a:latin typeface="微软雅黑" panose="020B0503020204020204" charset="-122"/>
                <a:ea typeface="微软雅黑" panose="020B0503020204020204" charset="-122"/>
              </a:rPr>
              <a:t>蛋白质是细胞内最重要的生命物质之一，具有多样性和特异性，其结构与功能是相适应的。下列蛋白质物质与其功能对应不正确的是（         ）。</a:t>
            </a:r>
            <a:endParaRPr lang="zh-CN" altLang="en-US" sz="3200" b="1">
              <a:solidFill>
                <a:srgbClr val="A67346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 fontAlgn="auto">
              <a:lnSpc>
                <a:spcPct val="150000"/>
              </a:lnSpc>
              <a:buNone/>
            </a:pPr>
            <a:r>
              <a:rPr lang="en-US" altLang="zh-CN" sz="3200" b="1">
                <a:solidFill>
                  <a:srgbClr val="A67346"/>
                </a:solidFill>
                <a:latin typeface="微软雅黑" panose="020B0503020204020204" charset="-122"/>
                <a:ea typeface="微软雅黑" panose="020B0503020204020204" charset="-122"/>
              </a:rPr>
              <a:t>A </a:t>
            </a:r>
            <a:r>
              <a:rPr lang="zh-CN" altLang="en-US" sz="3200" b="1">
                <a:solidFill>
                  <a:srgbClr val="A67346"/>
                </a:solidFill>
                <a:latin typeface="微软雅黑" panose="020B0503020204020204" charset="-122"/>
                <a:ea typeface="微软雅黑" panose="020B0503020204020204" charset="-122"/>
              </a:rPr>
              <a:t>胰岛素与调节                               </a:t>
            </a:r>
            <a:r>
              <a:rPr lang="en-US" altLang="zh-CN" sz="3200" b="1">
                <a:solidFill>
                  <a:srgbClr val="A67346"/>
                </a:solidFill>
                <a:latin typeface="微软雅黑" panose="020B0503020204020204" charset="-122"/>
                <a:ea typeface="微软雅黑" panose="020B0503020204020204" charset="-122"/>
              </a:rPr>
              <a:t>B </a:t>
            </a:r>
            <a:r>
              <a:rPr lang="zh-CN" altLang="en-US" sz="3200" b="1">
                <a:solidFill>
                  <a:srgbClr val="A67346"/>
                </a:solidFill>
                <a:latin typeface="微软雅黑" panose="020B0503020204020204" charset="-122"/>
                <a:ea typeface="微软雅黑" panose="020B0503020204020204" charset="-122"/>
              </a:rPr>
              <a:t>抗体与免疫</a:t>
            </a:r>
            <a:endParaRPr lang="zh-CN" altLang="en-US" sz="3200" b="1">
              <a:solidFill>
                <a:srgbClr val="A67346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 fontAlgn="auto">
              <a:lnSpc>
                <a:spcPct val="150000"/>
              </a:lnSpc>
              <a:buNone/>
            </a:pPr>
            <a:r>
              <a:rPr lang="en-US" altLang="zh-CN" sz="3200" b="1">
                <a:solidFill>
                  <a:srgbClr val="A67346"/>
                </a:solidFill>
                <a:latin typeface="微软雅黑" panose="020B0503020204020204" charset="-122"/>
                <a:ea typeface="微软雅黑" panose="020B0503020204020204" charset="-122"/>
              </a:rPr>
              <a:t>C </a:t>
            </a:r>
            <a:r>
              <a:rPr lang="zh-CN" altLang="en-US" sz="3200" b="1">
                <a:solidFill>
                  <a:srgbClr val="A67346"/>
                </a:solidFill>
                <a:latin typeface="微软雅黑" panose="020B0503020204020204" charset="-122"/>
                <a:ea typeface="微软雅黑" panose="020B0503020204020204" charset="-122"/>
              </a:rPr>
              <a:t>淀粉酶与运输                               </a:t>
            </a:r>
            <a:r>
              <a:rPr lang="en-US" altLang="zh-CN" sz="3200" b="1">
                <a:solidFill>
                  <a:srgbClr val="A67346"/>
                </a:solidFill>
                <a:latin typeface="微软雅黑" panose="020B0503020204020204" charset="-122"/>
                <a:ea typeface="微软雅黑" panose="020B0503020204020204" charset="-122"/>
              </a:rPr>
              <a:t>D </a:t>
            </a:r>
            <a:r>
              <a:rPr lang="zh-CN" altLang="en-US" sz="3200" b="1">
                <a:solidFill>
                  <a:srgbClr val="A67346"/>
                </a:solidFill>
                <a:latin typeface="微软雅黑" panose="020B0503020204020204" charset="-122"/>
                <a:ea typeface="微软雅黑" panose="020B0503020204020204" charset="-122"/>
              </a:rPr>
              <a:t>血红蛋白与运输</a:t>
            </a:r>
            <a:endParaRPr lang="zh-CN" altLang="en-US" sz="3200" b="1">
              <a:solidFill>
                <a:srgbClr val="A6734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Picture 12" descr="Q_013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42075" y="417924"/>
            <a:ext cx="1945217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6281420" y="2477135"/>
            <a:ext cx="6419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solidFill>
                  <a:srgbClr val="419287"/>
                </a:solidFill>
                <a:latin typeface="微软雅黑" panose="020B0503020204020204" charset="-122"/>
                <a:ea typeface="微软雅黑" panose="020B0503020204020204" charset="-122"/>
              </a:rPr>
              <a:t>C</a:t>
            </a:r>
            <a:endParaRPr lang="en-US" altLang="zh-CN" sz="3600" b="1">
              <a:solidFill>
                <a:srgbClr val="41928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540000" y="499206"/>
            <a:ext cx="9122833" cy="2694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lnSpc>
                <a:spcPts val="4060"/>
              </a:lnSpc>
            </a:pPr>
            <a:r>
              <a:rPr lang="en-US" altLang="zh-CN" sz="2800" b="1" dirty="0" smtClean="0">
                <a:solidFill>
                  <a:srgbClr val="A67346"/>
                </a:solidFill>
                <a:latin typeface="微软雅黑" panose="020B0503020204020204" charset="-122"/>
                <a:ea typeface="微软雅黑" panose="020B0503020204020204" charset="-122"/>
              </a:rPr>
              <a:t>1. </a:t>
            </a:r>
            <a:r>
              <a:rPr lang="zh-CN" altLang="en-US" sz="2800" b="1" dirty="0" smtClean="0">
                <a:solidFill>
                  <a:srgbClr val="A67346"/>
                </a:solidFill>
                <a:latin typeface="微软雅黑" panose="020B0503020204020204" charset="-122"/>
                <a:ea typeface="微软雅黑" panose="020B0503020204020204" charset="-122"/>
              </a:rPr>
              <a:t>氨基酸形成蛋白质时，水中</a:t>
            </a:r>
            <a:r>
              <a:rPr lang="zh-CN" altLang="en-US" sz="2800" b="1" dirty="0">
                <a:solidFill>
                  <a:srgbClr val="A67346"/>
                </a:solidFill>
                <a:latin typeface="微软雅黑" panose="020B0503020204020204" charset="-122"/>
                <a:ea typeface="微软雅黑" panose="020B0503020204020204" charset="-122"/>
              </a:rPr>
              <a:t>的</a:t>
            </a:r>
            <a:r>
              <a:rPr lang="zh-CN" altLang="en-US" sz="2800" b="1" dirty="0" smtClean="0">
                <a:solidFill>
                  <a:srgbClr val="A67346"/>
                </a:solidFill>
                <a:latin typeface="微软雅黑" panose="020B0503020204020204" charset="-122"/>
                <a:ea typeface="微软雅黑" panose="020B0503020204020204" charset="-122"/>
              </a:rPr>
              <a:t>氢来自于</a:t>
            </a:r>
            <a:r>
              <a:rPr lang="en-US" altLang="zh-CN" sz="2800" b="1" dirty="0" smtClean="0">
                <a:solidFill>
                  <a:srgbClr val="A67346"/>
                </a:solidFill>
                <a:latin typeface="微软雅黑" panose="020B0503020204020204" charset="-122"/>
                <a:ea typeface="微软雅黑" panose="020B0503020204020204" charset="-122"/>
              </a:rPr>
              <a:t>(    )</a:t>
            </a:r>
            <a:endParaRPr lang="en-US" altLang="zh-CN" sz="2800" b="1" dirty="0" smtClean="0">
              <a:solidFill>
                <a:srgbClr val="A67346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ts val="4060"/>
              </a:lnSpc>
            </a:pPr>
            <a:r>
              <a:rPr lang="en-US" altLang="zh-CN" sz="2800" b="1" dirty="0" smtClean="0">
                <a:solidFill>
                  <a:srgbClr val="A67346"/>
                </a:solidFill>
                <a:latin typeface="微软雅黑" panose="020B0503020204020204" charset="-122"/>
                <a:ea typeface="微软雅黑" panose="020B0503020204020204" charset="-122"/>
              </a:rPr>
              <a:t>A</a:t>
            </a:r>
            <a:r>
              <a:rPr lang="zh-CN" altLang="en-US" sz="2800" b="1" dirty="0" smtClean="0">
                <a:solidFill>
                  <a:srgbClr val="A67346"/>
                </a:solidFill>
                <a:latin typeface="微软雅黑" panose="020B0503020204020204" charset="-122"/>
                <a:ea typeface="微软雅黑" panose="020B0503020204020204" charset="-122"/>
              </a:rPr>
              <a:t>．肽键 </a:t>
            </a:r>
            <a:endParaRPr lang="en-US" altLang="zh-CN" sz="2800" b="1" dirty="0" smtClean="0">
              <a:solidFill>
                <a:srgbClr val="A67346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ts val="4060"/>
              </a:lnSpc>
            </a:pPr>
            <a:r>
              <a:rPr lang="en-US" altLang="zh-CN" sz="2800" b="1" dirty="0" smtClean="0">
                <a:solidFill>
                  <a:srgbClr val="A67346"/>
                </a:solidFill>
                <a:latin typeface="微软雅黑" panose="020B0503020204020204" charset="-122"/>
                <a:ea typeface="微软雅黑" panose="020B0503020204020204" charset="-122"/>
              </a:rPr>
              <a:t>B</a:t>
            </a:r>
            <a:r>
              <a:rPr lang="zh-CN" altLang="en-US" sz="2800" b="1" dirty="0" smtClean="0">
                <a:solidFill>
                  <a:srgbClr val="A67346"/>
                </a:solidFill>
                <a:latin typeface="微软雅黑" panose="020B0503020204020204" charset="-122"/>
                <a:ea typeface="微软雅黑" panose="020B0503020204020204" charset="-122"/>
              </a:rPr>
              <a:t>．氨基  </a:t>
            </a:r>
            <a:endParaRPr lang="en-US" altLang="zh-CN" sz="2800" b="1" dirty="0" smtClean="0">
              <a:solidFill>
                <a:srgbClr val="A67346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ts val="4060"/>
              </a:lnSpc>
            </a:pPr>
            <a:r>
              <a:rPr lang="en-US" altLang="zh-CN" sz="2800" b="1" dirty="0" smtClean="0">
                <a:solidFill>
                  <a:srgbClr val="A67346"/>
                </a:solidFill>
                <a:latin typeface="微软雅黑" panose="020B0503020204020204" charset="-122"/>
                <a:ea typeface="微软雅黑" panose="020B0503020204020204" charset="-122"/>
              </a:rPr>
              <a:t>C</a:t>
            </a:r>
            <a:r>
              <a:rPr lang="zh-CN" altLang="en-US" sz="2800" b="1" dirty="0" smtClean="0">
                <a:solidFill>
                  <a:srgbClr val="A67346"/>
                </a:solidFill>
                <a:latin typeface="微软雅黑" panose="020B0503020204020204" charset="-122"/>
                <a:ea typeface="微软雅黑" panose="020B0503020204020204" charset="-122"/>
              </a:rPr>
              <a:t>．羧基 </a:t>
            </a:r>
            <a:endParaRPr lang="en-US" altLang="zh-CN" sz="2800" b="1" dirty="0" smtClean="0">
              <a:solidFill>
                <a:srgbClr val="A67346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ts val="4060"/>
              </a:lnSpc>
            </a:pPr>
            <a:r>
              <a:rPr lang="en-US" altLang="zh-CN" sz="2800" b="1" dirty="0" smtClean="0">
                <a:solidFill>
                  <a:srgbClr val="A67346"/>
                </a:solidFill>
                <a:latin typeface="微软雅黑" panose="020B0503020204020204" charset="-122"/>
                <a:ea typeface="微软雅黑" panose="020B0503020204020204" charset="-122"/>
              </a:rPr>
              <a:t>D</a:t>
            </a:r>
            <a:r>
              <a:rPr lang="zh-CN" altLang="en-US" sz="2800" b="1" dirty="0" smtClean="0">
                <a:solidFill>
                  <a:srgbClr val="A67346"/>
                </a:solidFill>
                <a:latin typeface="微软雅黑" panose="020B0503020204020204" charset="-122"/>
                <a:ea typeface="微软雅黑" panose="020B0503020204020204" charset="-122"/>
              </a:rPr>
              <a:t>．氨基</a:t>
            </a:r>
            <a:r>
              <a:rPr lang="zh-CN" altLang="en-US" sz="2800" b="1" dirty="0">
                <a:solidFill>
                  <a:srgbClr val="A67346"/>
                </a:solidFill>
                <a:latin typeface="微软雅黑" panose="020B0503020204020204" charset="-122"/>
                <a:ea typeface="微软雅黑" panose="020B0503020204020204" charset="-122"/>
              </a:rPr>
              <a:t>和羧基</a:t>
            </a:r>
            <a:endParaRPr lang="en-US" altLang="zh-CN" sz="2800" b="1" dirty="0">
              <a:solidFill>
                <a:srgbClr val="A6734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" name="Picture 12" descr="Q_013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77990" y="499206"/>
            <a:ext cx="1945217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199158" y="581151"/>
            <a:ext cx="80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419287"/>
                </a:solidFill>
                <a:latin typeface="微软雅黑" panose="020B0503020204020204" charset="-122"/>
                <a:ea typeface="微软雅黑" panose="020B0503020204020204" charset="-122"/>
              </a:rPr>
              <a:t>D</a:t>
            </a:r>
            <a:endParaRPr lang="en-US" altLang="zh-CN" sz="2800" b="1" dirty="0" smtClean="0">
              <a:solidFill>
                <a:srgbClr val="41928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539999" y="3288164"/>
            <a:ext cx="9122833" cy="2694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lnSpc>
                <a:spcPts val="4060"/>
              </a:lnSpc>
            </a:pPr>
            <a:r>
              <a:rPr lang="en-US" altLang="zh-CN" sz="2800" b="1" dirty="0" smtClean="0">
                <a:solidFill>
                  <a:srgbClr val="A67346"/>
                </a:solidFill>
                <a:latin typeface="微软雅黑" panose="020B0503020204020204" charset="-122"/>
                <a:ea typeface="微软雅黑" panose="020B0503020204020204" charset="-122"/>
              </a:rPr>
              <a:t>2. </a:t>
            </a:r>
            <a:r>
              <a:rPr lang="zh-CN" altLang="en-US" sz="2800" b="1" dirty="0" smtClean="0">
                <a:solidFill>
                  <a:srgbClr val="A67346"/>
                </a:solidFill>
                <a:latin typeface="微软雅黑" panose="020B0503020204020204" charset="-122"/>
                <a:ea typeface="微软雅黑" panose="020B0503020204020204" charset="-122"/>
              </a:rPr>
              <a:t>氨基酸形成蛋白质时，水中的</a:t>
            </a:r>
            <a:r>
              <a:rPr lang="zh-CN" altLang="en-US" sz="2800" b="1" dirty="0">
                <a:solidFill>
                  <a:srgbClr val="A67346"/>
                </a:solidFill>
                <a:latin typeface="微软雅黑" panose="020B0503020204020204" charset="-122"/>
                <a:ea typeface="微软雅黑" panose="020B0503020204020204" charset="-122"/>
              </a:rPr>
              <a:t>氧</a:t>
            </a:r>
            <a:r>
              <a:rPr lang="zh-CN" altLang="en-US" sz="2800" b="1" dirty="0" smtClean="0">
                <a:solidFill>
                  <a:srgbClr val="A67346"/>
                </a:solidFill>
                <a:latin typeface="微软雅黑" panose="020B0503020204020204" charset="-122"/>
                <a:ea typeface="微软雅黑" panose="020B0503020204020204" charset="-122"/>
              </a:rPr>
              <a:t>来自于</a:t>
            </a:r>
            <a:r>
              <a:rPr lang="en-US" altLang="zh-CN" sz="2800" b="1" dirty="0" smtClean="0">
                <a:solidFill>
                  <a:srgbClr val="A67346"/>
                </a:solidFill>
                <a:latin typeface="微软雅黑" panose="020B0503020204020204" charset="-122"/>
                <a:ea typeface="微软雅黑" panose="020B0503020204020204" charset="-122"/>
              </a:rPr>
              <a:t>(    )</a:t>
            </a:r>
            <a:endParaRPr lang="en-US" altLang="zh-CN" sz="2800" b="1" dirty="0" smtClean="0">
              <a:solidFill>
                <a:srgbClr val="A67346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ts val="4060"/>
              </a:lnSpc>
            </a:pPr>
            <a:r>
              <a:rPr lang="en-US" altLang="zh-CN" sz="2800" b="1" dirty="0" smtClean="0">
                <a:solidFill>
                  <a:srgbClr val="A67346"/>
                </a:solidFill>
                <a:latin typeface="微软雅黑" panose="020B0503020204020204" charset="-122"/>
                <a:ea typeface="微软雅黑" panose="020B0503020204020204" charset="-122"/>
              </a:rPr>
              <a:t>A</a:t>
            </a:r>
            <a:r>
              <a:rPr lang="zh-CN" altLang="en-US" sz="2800" b="1" dirty="0" smtClean="0">
                <a:solidFill>
                  <a:srgbClr val="A67346"/>
                </a:solidFill>
                <a:latin typeface="微软雅黑" panose="020B0503020204020204" charset="-122"/>
                <a:ea typeface="微软雅黑" panose="020B0503020204020204" charset="-122"/>
              </a:rPr>
              <a:t>．肽键 </a:t>
            </a:r>
            <a:endParaRPr lang="en-US" altLang="zh-CN" sz="2800" b="1" dirty="0" smtClean="0">
              <a:solidFill>
                <a:srgbClr val="A67346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ts val="4060"/>
              </a:lnSpc>
            </a:pPr>
            <a:r>
              <a:rPr lang="en-US" altLang="zh-CN" sz="2800" b="1" dirty="0" smtClean="0">
                <a:solidFill>
                  <a:srgbClr val="A67346"/>
                </a:solidFill>
                <a:latin typeface="微软雅黑" panose="020B0503020204020204" charset="-122"/>
                <a:ea typeface="微软雅黑" panose="020B0503020204020204" charset="-122"/>
              </a:rPr>
              <a:t>B</a:t>
            </a:r>
            <a:r>
              <a:rPr lang="zh-CN" altLang="en-US" sz="2800" b="1" dirty="0" smtClean="0">
                <a:solidFill>
                  <a:srgbClr val="A67346"/>
                </a:solidFill>
                <a:latin typeface="微软雅黑" panose="020B0503020204020204" charset="-122"/>
                <a:ea typeface="微软雅黑" panose="020B0503020204020204" charset="-122"/>
              </a:rPr>
              <a:t>．氨基  </a:t>
            </a:r>
            <a:endParaRPr lang="en-US" altLang="zh-CN" sz="2800" b="1" dirty="0" smtClean="0">
              <a:solidFill>
                <a:srgbClr val="A67346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ts val="4060"/>
              </a:lnSpc>
            </a:pPr>
            <a:r>
              <a:rPr lang="en-US" altLang="zh-CN" sz="2800" b="1" dirty="0" smtClean="0">
                <a:solidFill>
                  <a:srgbClr val="A67346"/>
                </a:solidFill>
                <a:latin typeface="微软雅黑" panose="020B0503020204020204" charset="-122"/>
                <a:ea typeface="微软雅黑" panose="020B0503020204020204" charset="-122"/>
              </a:rPr>
              <a:t>C</a:t>
            </a:r>
            <a:r>
              <a:rPr lang="zh-CN" altLang="en-US" sz="2800" b="1" dirty="0" smtClean="0">
                <a:solidFill>
                  <a:srgbClr val="A67346"/>
                </a:solidFill>
                <a:latin typeface="微软雅黑" panose="020B0503020204020204" charset="-122"/>
                <a:ea typeface="微软雅黑" panose="020B0503020204020204" charset="-122"/>
              </a:rPr>
              <a:t>．羧基 </a:t>
            </a:r>
            <a:endParaRPr lang="en-US" altLang="zh-CN" sz="2800" b="1" dirty="0" smtClean="0">
              <a:solidFill>
                <a:srgbClr val="A67346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ts val="4060"/>
              </a:lnSpc>
            </a:pPr>
            <a:r>
              <a:rPr lang="en-US" altLang="zh-CN" sz="2800" b="1" dirty="0" smtClean="0">
                <a:solidFill>
                  <a:srgbClr val="A67346"/>
                </a:solidFill>
                <a:latin typeface="微软雅黑" panose="020B0503020204020204" charset="-122"/>
                <a:ea typeface="微软雅黑" panose="020B0503020204020204" charset="-122"/>
              </a:rPr>
              <a:t>D</a:t>
            </a:r>
            <a:r>
              <a:rPr lang="zh-CN" altLang="en-US" sz="2800" b="1" dirty="0" smtClean="0">
                <a:solidFill>
                  <a:srgbClr val="A67346"/>
                </a:solidFill>
                <a:latin typeface="微软雅黑" panose="020B0503020204020204" charset="-122"/>
                <a:ea typeface="微软雅黑" panose="020B0503020204020204" charset="-122"/>
              </a:rPr>
              <a:t>．氨基</a:t>
            </a:r>
            <a:r>
              <a:rPr lang="zh-CN" altLang="en-US" sz="2800" b="1" dirty="0">
                <a:solidFill>
                  <a:srgbClr val="A67346"/>
                </a:solidFill>
                <a:latin typeface="微软雅黑" panose="020B0503020204020204" charset="-122"/>
                <a:ea typeface="微软雅黑" panose="020B0503020204020204" charset="-122"/>
              </a:rPr>
              <a:t>和羧基</a:t>
            </a:r>
            <a:endParaRPr lang="en-US" altLang="zh-CN" sz="2800" b="1" dirty="0">
              <a:solidFill>
                <a:srgbClr val="A6734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99158" y="3380874"/>
            <a:ext cx="80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419287"/>
                </a:solidFill>
                <a:latin typeface="微软雅黑" panose="020B0503020204020204" charset="-122"/>
                <a:ea typeface="微软雅黑" panose="020B0503020204020204" charset="-122"/>
              </a:rPr>
              <a:t>C</a:t>
            </a:r>
            <a:endParaRPr lang="en-US" altLang="zh-CN" sz="2800" b="1" dirty="0" smtClean="0">
              <a:solidFill>
                <a:srgbClr val="41928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 bldLvl="0" animBg="1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2540001" y="533401"/>
            <a:ext cx="9122833" cy="1837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lnSpc>
                <a:spcPts val="4540"/>
              </a:lnSpc>
            </a:pPr>
            <a:r>
              <a:rPr lang="zh-CN" altLang="en-US" sz="3200" b="1" dirty="0">
                <a:solidFill>
                  <a:srgbClr val="A67346"/>
                </a:solidFill>
                <a:latin typeface="微软雅黑" panose="020B0503020204020204" charset="-122"/>
                <a:ea typeface="微软雅黑" panose="020B0503020204020204" charset="-122"/>
              </a:rPr>
              <a:t>现假定氨基酸的平均分子量为</a:t>
            </a:r>
            <a:r>
              <a:rPr lang="en-US" altLang="zh-CN" sz="3200" b="1" dirty="0">
                <a:solidFill>
                  <a:srgbClr val="A67346"/>
                </a:solidFill>
                <a:latin typeface="微软雅黑" panose="020B0503020204020204" charset="-122"/>
                <a:ea typeface="微软雅黑" panose="020B0503020204020204" charset="-122"/>
              </a:rPr>
              <a:t>180</a:t>
            </a:r>
            <a:r>
              <a:rPr lang="zh-CN" altLang="en-US" sz="3200" b="1" dirty="0">
                <a:solidFill>
                  <a:srgbClr val="A67346"/>
                </a:solidFill>
                <a:latin typeface="微软雅黑" panose="020B0503020204020204" charset="-122"/>
                <a:ea typeface="微软雅黑" panose="020B0503020204020204" charset="-122"/>
              </a:rPr>
              <a:t>，有</a:t>
            </a:r>
            <a:r>
              <a:rPr lang="en-US" altLang="zh-CN" sz="3200" b="1" dirty="0">
                <a:solidFill>
                  <a:srgbClr val="A67346"/>
                </a:solidFill>
                <a:latin typeface="微软雅黑" panose="020B0503020204020204" charset="-122"/>
                <a:ea typeface="微软雅黑" panose="020B0503020204020204" charset="-122"/>
              </a:rPr>
              <a:t>10</a:t>
            </a:r>
            <a:r>
              <a:rPr lang="zh-CN" altLang="en-US" sz="3200" b="1" dirty="0">
                <a:solidFill>
                  <a:srgbClr val="A67346"/>
                </a:solidFill>
                <a:latin typeface="微软雅黑" panose="020B0503020204020204" charset="-122"/>
                <a:ea typeface="微软雅黑" panose="020B0503020204020204" charset="-122"/>
              </a:rPr>
              <a:t>个氨基酸形成</a:t>
            </a:r>
            <a:r>
              <a:rPr lang="en-US" altLang="zh-CN" sz="3200" b="1" dirty="0">
                <a:solidFill>
                  <a:srgbClr val="A67346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3200" b="1" dirty="0">
                <a:solidFill>
                  <a:srgbClr val="A67346"/>
                </a:solidFill>
                <a:latin typeface="微软雅黑" panose="020B0503020204020204" charset="-122"/>
                <a:ea typeface="微软雅黑" panose="020B0503020204020204" charset="-122"/>
              </a:rPr>
              <a:t>条肽链，求这条肽链的相对分子质量</a:t>
            </a:r>
            <a:r>
              <a:rPr lang="zh-CN" altLang="en-US" sz="3200" b="1" dirty="0" smtClean="0">
                <a:solidFill>
                  <a:srgbClr val="A67346"/>
                </a:solidFill>
                <a:latin typeface="微软雅黑" panose="020B0503020204020204" charset="-122"/>
                <a:ea typeface="微软雅黑" panose="020B0503020204020204" charset="-122"/>
              </a:rPr>
              <a:t>：</a:t>
            </a:r>
            <a:endParaRPr lang="zh-CN" altLang="en-US" sz="3200" b="1" dirty="0">
              <a:solidFill>
                <a:srgbClr val="A67346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ts val="4540"/>
              </a:lnSpc>
            </a:pPr>
            <a:r>
              <a:rPr lang="en-US" altLang="zh-CN" sz="3200" b="1" dirty="0">
                <a:solidFill>
                  <a:srgbClr val="A67346"/>
                </a:solidFill>
                <a:latin typeface="微软雅黑" panose="020B0503020204020204" charset="-122"/>
                <a:ea typeface="微软雅黑" panose="020B0503020204020204" charset="-122"/>
              </a:rPr>
              <a:t>180×10-18×(10-1)=1638</a:t>
            </a:r>
            <a:endParaRPr lang="en-US" altLang="zh-CN" sz="3200" b="1" dirty="0">
              <a:solidFill>
                <a:srgbClr val="A6734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2540000" y="2562187"/>
            <a:ext cx="8883651" cy="125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lnSpc>
                <a:spcPts val="4540"/>
              </a:lnSpc>
            </a:pPr>
            <a:r>
              <a:rPr lang="zh-CN" altLang="en-US" sz="3200" b="1" dirty="0">
                <a:solidFill>
                  <a:srgbClr val="A67346"/>
                </a:solidFill>
                <a:latin typeface="微软雅黑" panose="020B0503020204020204" charset="-122"/>
                <a:ea typeface="微软雅黑" panose="020B0503020204020204" charset="-122"/>
              </a:rPr>
              <a:t>若条件改为形成</a:t>
            </a:r>
            <a:r>
              <a:rPr lang="en-US" altLang="zh-CN" sz="3200" b="1" dirty="0">
                <a:solidFill>
                  <a:srgbClr val="A67346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3200" b="1" dirty="0">
                <a:solidFill>
                  <a:srgbClr val="A67346"/>
                </a:solidFill>
                <a:latin typeface="微软雅黑" panose="020B0503020204020204" charset="-122"/>
                <a:ea typeface="微软雅黑" panose="020B0503020204020204" charset="-122"/>
              </a:rPr>
              <a:t>条肽链，结果为多少？</a:t>
            </a:r>
            <a:endParaRPr lang="zh-CN" altLang="en-US" sz="3200" b="1" dirty="0">
              <a:solidFill>
                <a:srgbClr val="A67346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ts val="4540"/>
              </a:lnSpc>
            </a:pPr>
            <a:r>
              <a:rPr lang="en-US" altLang="zh-CN" sz="3200" b="1" dirty="0">
                <a:solidFill>
                  <a:srgbClr val="A67346"/>
                </a:solidFill>
                <a:latin typeface="微软雅黑" panose="020B0503020204020204" charset="-122"/>
                <a:ea typeface="微软雅黑" panose="020B0503020204020204" charset="-122"/>
              </a:rPr>
              <a:t>180×10-18×(10-2)=1656</a:t>
            </a:r>
            <a:endParaRPr lang="en-US" altLang="zh-CN" sz="3200" b="1" dirty="0">
              <a:solidFill>
                <a:srgbClr val="A6734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762000" y="4192667"/>
            <a:ext cx="10668000" cy="1837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lnSpc>
                <a:spcPts val="4540"/>
              </a:lnSpc>
            </a:pPr>
            <a:r>
              <a:rPr lang="zh-CN" altLang="en-US" sz="3200" b="1" dirty="0" smtClean="0">
                <a:solidFill>
                  <a:srgbClr val="3E8F84"/>
                </a:solidFill>
                <a:latin typeface="微软雅黑" panose="020B0503020204020204" charset="-122"/>
                <a:ea typeface="微软雅黑" panose="020B0503020204020204" charset="-122"/>
              </a:rPr>
              <a:t>若假定</a:t>
            </a:r>
            <a:r>
              <a:rPr lang="zh-CN" altLang="en-US" sz="3200" b="1" dirty="0">
                <a:solidFill>
                  <a:srgbClr val="3E8F84"/>
                </a:solidFill>
                <a:latin typeface="微软雅黑" panose="020B0503020204020204" charset="-122"/>
                <a:ea typeface="微软雅黑" panose="020B0503020204020204" charset="-122"/>
              </a:rPr>
              <a:t>氨基酸的平均分子量为</a:t>
            </a:r>
            <a:r>
              <a:rPr lang="en-US" altLang="zh-CN" sz="3200" b="1" dirty="0">
                <a:solidFill>
                  <a:srgbClr val="3E8F84"/>
                </a:solidFill>
                <a:latin typeface="微软雅黑" panose="020B0503020204020204" charset="-122"/>
                <a:ea typeface="微软雅黑" panose="020B0503020204020204" charset="-122"/>
              </a:rPr>
              <a:t>a</a:t>
            </a:r>
            <a:r>
              <a:rPr lang="zh-CN" altLang="en-US" sz="3200" b="1" dirty="0">
                <a:solidFill>
                  <a:srgbClr val="3E8F84"/>
                </a:solidFill>
                <a:latin typeface="微软雅黑" panose="020B0503020204020204" charset="-122"/>
                <a:ea typeface="微软雅黑" panose="020B0503020204020204" charset="-122"/>
              </a:rPr>
              <a:t>，有</a:t>
            </a:r>
            <a:r>
              <a:rPr lang="en-US" altLang="zh-CN" sz="3200" b="1" dirty="0">
                <a:solidFill>
                  <a:srgbClr val="3E8F84"/>
                </a:solidFill>
                <a:latin typeface="微软雅黑" panose="020B0503020204020204" charset="-122"/>
                <a:ea typeface="微软雅黑" panose="020B0503020204020204" charset="-122"/>
              </a:rPr>
              <a:t>n</a:t>
            </a:r>
            <a:r>
              <a:rPr lang="zh-CN" altLang="en-US" sz="3200" b="1" dirty="0">
                <a:solidFill>
                  <a:srgbClr val="3E8F84"/>
                </a:solidFill>
                <a:latin typeface="微软雅黑" panose="020B0503020204020204" charset="-122"/>
                <a:ea typeface="微软雅黑" panose="020B0503020204020204" charset="-122"/>
              </a:rPr>
              <a:t>个氨基酸形成</a:t>
            </a:r>
            <a:r>
              <a:rPr lang="en-US" altLang="zh-CN" sz="3200" b="1" dirty="0">
                <a:solidFill>
                  <a:srgbClr val="3E8F84"/>
                </a:solidFill>
                <a:latin typeface="微软雅黑" panose="020B0503020204020204" charset="-122"/>
                <a:ea typeface="微软雅黑" panose="020B0503020204020204" charset="-122"/>
              </a:rPr>
              <a:t>m</a:t>
            </a:r>
            <a:r>
              <a:rPr lang="zh-CN" altLang="en-US" sz="3200" b="1" dirty="0">
                <a:solidFill>
                  <a:srgbClr val="3E8F84"/>
                </a:solidFill>
                <a:latin typeface="微软雅黑" panose="020B0503020204020204" charset="-122"/>
                <a:ea typeface="微软雅黑" panose="020B0503020204020204" charset="-122"/>
              </a:rPr>
              <a:t>条</a:t>
            </a:r>
            <a:r>
              <a:rPr lang="zh-CN" altLang="en-US" sz="3200" b="1" dirty="0" smtClean="0">
                <a:solidFill>
                  <a:srgbClr val="3E8F84"/>
                </a:solidFill>
                <a:latin typeface="微软雅黑" panose="020B0503020204020204" charset="-122"/>
                <a:ea typeface="微软雅黑" panose="020B0503020204020204" charset="-122"/>
              </a:rPr>
              <a:t>肽链，求</a:t>
            </a:r>
            <a:r>
              <a:rPr lang="zh-CN" altLang="en-US" sz="3200" b="1" dirty="0">
                <a:solidFill>
                  <a:srgbClr val="3E8F84"/>
                </a:solidFill>
                <a:latin typeface="微软雅黑" panose="020B0503020204020204" charset="-122"/>
                <a:ea typeface="微软雅黑" panose="020B0503020204020204" charset="-122"/>
              </a:rPr>
              <a:t>蛋白质</a:t>
            </a:r>
            <a:r>
              <a:rPr lang="zh-CN" altLang="en-US" sz="3200" b="1" dirty="0" smtClean="0">
                <a:solidFill>
                  <a:srgbClr val="3E8F84"/>
                </a:solidFill>
                <a:latin typeface="微软雅黑" panose="020B0503020204020204" charset="-122"/>
                <a:ea typeface="微软雅黑" panose="020B0503020204020204" charset="-122"/>
              </a:rPr>
              <a:t>的</a:t>
            </a:r>
            <a:r>
              <a:rPr lang="zh-CN" altLang="en-US" sz="3200" b="1" dirty="0">
                <a:solidFill>
                  <a:srgbClr val="3E8F84"/>
                </a:solidFill>
                <a:latin typeface="微软雅黑" panose="020B0503020204020204" charset="-122"/>
                <a:ea typeface="微软雅黑" panose="020B0503020204020204" charset="-122"/>
              </a:rPr>
              <a:t>相对分子质量</a:t>
            </a:r>
            <a:r>
              <a:rPr lang="en-US" altLang="zh-CN" sz="3200" b="1" dirty="0">
                <a:solidFill>
                  <a:srgbClr val="3E8F84"/>
                </a:solidFill>
                <a:latin typeface="微软雅黑" panose="020B0503020204020204" charset="-122"/>
                <a:ea typeface="微软雅黑" panose="020B0503020204020204" charset="-122"/>
              </a:rPr>
              <a:t>b</a:t>
            </a:r>
            <a:r>
              <a:rPr lang="zh-CN" altLang="en-US" sz="3200" b="1" dirty="0">
                <a:solidFill>
                  <a:srgbClr val="3E8F84"/>
                </a:solidFill>
                <a:latin typeface="微软雅黑" panose="020B0503020204020204" charset="-122"/>
                <a:ea typeface="微软雅黑" panose="020B0503020204020204" charset="-122"/>
              </a:rPr>
              <a:t>：</a:t>
            </a:r>
            <a:endParaRPr lang="zh-CN" altLang="en-US" sz="3200" b="1" dirty="0">
              <a:solidFill>
                <a:srgbClr val="3E8F84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 fontAlgn="auto">
              <a:lnSpc>
                <a:spcPts val="4540"/>
              </a:lnSpc>
            </a:pPr>
            <a:r>
              <a:rPr lang="en-US" altLang="zh-CN" sz="3200" b="1" dirty="0">
                <a:solidFill>
                  <a:srgbClr val="3E8F84"/>
                </a:solidFill>
                <a:latin typeface="微软雅黑" panose="020B0503020204020204" charset="-122"/>
                <a:ea typeface="微软雅黑" panose="020B0503020204020204" charset="-122"/>
              </a:rPr>
              <a:t>b=n×a-18(n-m)</a:t>
            </a:r>
            <a:endParaRPr lang="en-US" altLang="zh-CN" sz="3200" b="1" dirty="0">
              <a:solidFill>
                <a:srgbClr val="3E8F84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Picture 12" descr="Q_013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25590" y="663034"/>
            <a:ext cx="1945217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2528" b="33486"/>
          <a:stretch>
            <a:fillRect/>
          </a:stretch>
        </p:blipFill>
        <p:spPr>
          <a:xfrm>
            <a:off x="945515" y="1285875"/>
            <a:ext cx="5058410" cy="3305175"/>
          </a:xfrm>
          <a:prstGeom prst="rect">
            <a:avLst/>
          </a:prstGeom>
        </p:spPr>
      </p:pic>
      <p:pic>
        <p:nvPicPr>
          <p:cNvPr id="10" name="图片 9" descr="蜘蛛丝"/>
          <p:cNvPicPr>
            <a:picLocks noChangeAspect="1"/>
          </p:cNvPicPr>
          <p:nvPr/>
        </p:nvPicPr>
        <p:blipFill>
          <a:blip r:embed="rId3"/>
          <a:srcRect l="14027" t="13765" r="10468" b="8957"/>
          <a:stretch>
            <a:fillRect/>
          </a:stretch>
        </p:blipFill>
        <p:spPr>
          <a:xfrm>
            <a:off x="6316345" y="1286510"/>
            <a:ext cx="5138420" cy="330454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451860" y="4897120"/>
            <a:ext cx="599567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参与组成细胞结构</a:t>
            </a:r>
            <a:endParaRPr lang="zh-CN" altLang="en-US" sz="36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 algn="r"/>
            <a:r>
              <a:rPr lang="en-US" altLang="zh-CN" sz="36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——</a:t>
            </a:r>
            <a:r>
              <a:rPr lang="zh-CN" altLang="en-US" sz="36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结构蛋白</a:t>
            </a:r>
            <a:endParaRPr lang="zh-CN" altLang="en-US" sz="3600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70" name="标题 1"/>
          <p:cNvSpPr>
            <a:spLocks noGrp="1"/>
          </p:cNvSpPr>
          <p:nvPr/>
        </p:nvSpPr>
        <p:spPr>
          <a:xfrm>
            <a:off x="281305" y="266700"/>
            <a:ext cx="10515600" cy="682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lang="zh-CN" altLang="en-US" sz="3600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一、</a:t>
            </a:r>
            <a:r>
              <a:rPr lang="zh-CN" altLang="en-US" sz="32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蛋白质的功能</a:t>
            </a:r>
            <a:endParaRPr lang="zh-CN" altLang="en-US" sz="3200" b="1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图片 35842" descr="pic_226534"/>
          <p:cNvPicPr>
            <a:picLocks noChangeAspect="1"/>
          </p:cNvPicPr>
          <p:nvPr/>
        </p:nvPicPr>
        <p:blipFill>
          <a:blip r:embed="rId1">
            <a:lum bright="12000" contrast="30000"/>
          </a:blip>
          <a:stretch>
            <a:fillRect/>
          </a:stretch>
        </p:blipFill>
        <p:spPr>
          <a:xfrm>
            <a:off x="1137285" y="1117600"/>
            <a:ext cx="4699635" cy="36169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47" name="文本框 35846"/>
          <p:cNvSpPr txBox="1"/>
          <p:nvPr/>
        </p:nvSpPr>
        <p:spPr>
          <a:xfrm>
            <a:off x="1910080" y="5052060"/>
            <a:ext cx="852297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胰岛素调节血糖浓度，生长激素调节生长发育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 algn="r" fontAlgn="auto">
              <a:lnSpc>
                <a:spcPct val="150000"/>
              </a:lnSpc>
            </a:pP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</a:t>
            </a:r>
            <a:r>
              <a:rPr lang="en-US" alt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——</a:t>
            </a:r>
            <a:r>
              <a:rPr lang="zh-CN" altLang="en-US" sz="32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信息传递和调节作用</a:t>
            </a:r>
            <a:endParaRPr lang="zh-CN" altLang="en-US" sz="32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70" name="标题 1"/>
          <p:cNvSpPr>
            <a:spLocks noGrp="1"/>
          </p:cNvSpPr>
          <p:nvPr/>
        </p:nvSpPr>
        <p:spPr>
          <a:xfrm>
            <a:off x="281305" y="266700"/>
            <a:ext cx="10515600" cy="682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lang="zh-CN" altLang="en-US" sz="3600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一、</a:t>
            </a:r>
            <a:r>
              <a:rPr lang="zh-CN" altLang="en-US" sz="32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蛋白质的功能</a:t>
            </a:r>
            <a:endParaRPr lang="zh-CN" altLang="en-US" sz="3200" b="1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pic>
        <p:nvPicPr>
          <p:cNvPr id="2" name="图片 1" descr="u=3349590462,2049057457&amp;fm=26&amp;gp=0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5315" y="1117600"/>
            <a:ext cx="3352165" cy="36169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内容占位符 5" descr="0130000024194512258858959803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1910" y="533400"/>
            <a:ext cx="9850120" cy="392176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129915" y="4615815"/>
            <a:ext cx="654685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绝大多数酶都是蛋白质</a:t>
            </a:r>
            <a:endParaRPr lang="zh-CN" altLang="en-US" sz="40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 algn="r"/>
            <a:r>
              <a:rPr lang="en-US" altLang="zh-CN" sz="40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——</a:t>
            </a:r>
            <a:r>
              <a:rPr lang="zh-CN" altLang="en-US" sz="40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催化作用</a:t>
            </a:r>
            <a:endParaRPr lang="zh-CN" altLang="en-US" sz="4000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/>
          <a:srcRect l="29507" t="5679" r="6461" b="7899"/>
          <a:stretch>
            <a:fillRect/>
          </a:stretch>
        </p:blipFill>
        <p:spPr>
          <a:xfrm>
            <a:off x="6920865" y="1221105"/>
            <a:ext cx="3329305" cy="31769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l="3484" r="9223"/>
          <a:stretch>
            <a:fillRect/>
          </a:stretch>
        </p:blipFill>
        <p:spPr>
          <a:xfrm>
            <a:off x="6373495" y="1085215"/>
            <a:ext cx="4423410" cy="344868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rcRect l="17867" t="9833" r="15937" b="13960"/>
          <a:stretch>
            <a:fillRect/>
          </a:stretch>
        </p:blipFill>
        <p:spPr>
          <a:xfrm>
            <a:off x="1172845" y="1417955"/>
            <a:ext cx="3811270" cy="2908300"/>
          </a:xfrm>
          <a:prstGeom prst="rect">
            <a:avLst/>
          </a:prstGeom>
        </p:spPr>
      </p:pic>
      <p:pic>
        <p:nvPicPr>
          <p:cNvPr id="11" name="图片 10" descr="氧气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830" y="1252220"/>
            <a:ext cx="4051935" cy="318897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172845" y="4570730"/>
            <a:ext cx="418274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25000"/>
              </a:lnSpc>
            </a:pP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血红蛋白运输氧气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 algn="r" fontAlgn="auto">
              <a:lnSpc>
                <a:spcPct val="125000"/>
              </a:lnSpc>
            </a:pPr>
            <a:r>
              <a:rPr lang="en-US" alt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——</a:t>
            </a:r>
            <a:r>
              <a:rPr lang="zh-CN" altLang="en-US" sz="32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运输作用</a:t>
            </a:r>
            <a:endParaRPr lang="zh-CN" altLang="en-US" sz="3200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216650" y="4570730"/>
            <a:ext cx="510794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25000"/>
              </a:lnSpc>
            </a:pP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抗体帮助人体抵御等抗原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algn="r" fontAlgn="auto">
              <a:lnSpc>
                <a:spcPct val="125000"/>
              </a:lnSpc>
            </a:pPr>
            <a:r>
              <a:rPr lang="en-US" alt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——</a:t>
            </a:r>
            <a:r>
              <a:rPr lang="zh-CN" altLang="en-US" sz="32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免疫作用</a:t>
            </a:r>
            <a:endParaRPr lang="zh-CN" altLang="en-US" sz="3200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70" name="标题 1"/>
          <p:cNvSpPr>
            <a:spLocks noGrp="1"/>
          </p:cNvSpPr>
          <p:nvPr/>
        </p:nvSpPr>
        <p:spPr>
          <a:xfrm>
            <a:off x="281305" y="266700"/>
            <a:ext cx="10515600" cy="682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lang="zh-CN" altLang="en-US" sz="3600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一、</a:t>
            </a:r>
            <a:r>
              <a:rPr lang="zh-CN" altLang="en-US" sz="32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蛋白质的功能</a:t>
            </a:r>
            <a:endParaRPr lang="zh-CN" altLang="en-US" sz="3200" b="1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文本框 39937"/>
          <p:cNvSpPr txBox="1"/>
          <p:nvPr/>
        </p:nvSpPr>
        <p:spPr>
          <a:xfrm>
            <a:off x="1410335" y="283210"/>
            <a:ext cx="8458200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4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蛋白质的功能</a:t>
            </a:r>
            <a:endParaRPr lang="zh-CN" altLang="en-US" sz="40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9939" name="文本框 39938"/>
          <p:cNvSpPr txBox="1"/>
          <p:nvPr/>
        </p:nvSpPr>
        <p:spPr>
          <a:xfrm>
            <a:off x="1271270" y="1169035"/>
            <a:ext cx="10126345" cy="37846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200" b="1" dirty="0">
                <a:solidFill>
                  <a:schemeClr val="accent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zh-CN" altLang="en-US" sz="3200" b="1" u="sng" dirty="0">
                <a:solidFill>
                  <a:schemeClr val="accent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结构蛋白</a:t>
            </a:r>
            <a:r>
              <a:rPr lang="zh-CN" altLang="en-US" sz="3200" b="1" dirty="0">
                <a:solidFill>
                  <a:schemeClr val="accent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：构成细胞和生物体结构的重要物质</a:t>
            </a:r>
            <a:endParaRPr lang="zh-CN" altLang="en-US" sz="3200" b="1" dirty="0">
              <a:solidFill>
                <a:schemeClr val="accent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25000"/>
              </a:lnSpc>
            </a:pPr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3200" b="1" dirty="0">
                <a:solidFill>
                  <a:schemeClr val="accent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zh-CN" altLang="en-US" sz="3200" b="1" u="sng" dirty="0">
                <a:solidFill>
                  <a:schemeClr val="accent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催化作用</a:t>
            </a:r>
            <a:r>
              <a:rPr lang="zh-CN" altLang="en-US" sz="3200" b="1" dirty="0">
                <a:solidFill>
                  <a:schemeClr val="accent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：绝大多数酶都是蛋白质</a:t>
            </a:r>
            <a:endParaRPr lang="zh-CN" altLang="en-US" sz="3200" b="1" dirty="0">
              <a:solidFill>
                <a:schemeClr val="accent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25000"/>
              </a:lnSpc>
            </a:pPr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3</a:t>
            </a:r>
            <a:r>
              <a:rPr lang="zh-CN" altLang="en-US" sz="3200" b="1" dirty="0">
                <a:solidFill>
                  <a:schemeClr val="accent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、</a:t>
            </a:r>
            <a:r>
              <a:rPr lang="zh-CN" altLang="en-US" sz="3200" b="1" u="sng" dirty="0">
                <a:solidFill>
                  <a:schemeClr val="accent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运输作用</a:t>
            </a:r>
            <a:r>
              <a:rPr lang="zh-CN" altLang="en-US" sz="3200" b="1" dirty="0">
                <a:solidFill>
                  <a:schemeClr val="accent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：血红蛋白、载体蛋白</a:t>
            </a:r>
            <a:endParaRPr lang="zh-CN" altLang="en-US" sz="3200" b="1" dirty="0">
              <a:solidFill>
                <a:schemeClr val="accent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25000"/>
              </a:lnSpc>
            </a:pPr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3200" b="1" dirty="0">
                <a:solidFill>
                  <a:schemeClr val="accent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zh-CN" altLang="en-US" sz="3200" b="1" u="sng" dirty="0">
                <a:solidFill>
                  <a:schemeClr val="accent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信息传递和调节</a:t>
            </a:r>
            <a:r>
              <a:rPr lang="zh-CN" altLang="en-US" sz="3200" b="1" dirty="0">
                <a:solidFill>
                  <a:schemeClr val="accent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：胰岛素、生长激素</a:t>
            </a:r>
            <a:endParaRPr lang="zh-CN" altLang="en-US" sz="3200" b="1" dirty="0">
              <a:solidFill>
                <a:schemeClr val="accent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25000"/>
              </a:lnSpc>
            </a:pPr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3200" b="1" dirty="0">
                <a:solidFill>
                  <a:schemeClr val="accent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zh-CN" altLang="en-US" sz="3200" b="1" u="sng" dirty="0">
                <a:solidFill>
                  <a:schemeClr val="accent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免疫作用</a:t>
            </a:r>
            <a:r>
              <a:rPr lang="zh-CN" altLang="en-US" sz="3200" b="1" dirty="0">
                <a:solidFill>
                  <a:schemeClr val="accent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：抗体</a:t>
            </a:r>
            <a:endParaRPr lang="zh-CN" altLang="en-US" sz="3200" b="1" dirty="0">
              <a:solidFill>
                <a:schemeClr val="accent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25000"/>
              </a:lnSpc>
            </a:pPr>
            <a:endParaRPr lang="zh-CN" altLang="en-US" sz="3200" b="1" dirty="0">
              <a:solidFill>
                <a:schemeClr val="accent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9941" name="文本框 39940"/>
          <p:cNvSpPr txBox="1"/>
          <p:nvPr/>
        </p:nvSpPr>
        <p:spPr>
          <a:xfrm>
            <a:off x="2188210" y="4676140"/>
            <a:ext cx="8535670" cy="9709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4400" b="1" dirty="0">
                <a:solidFill>
                  <a:srgbClr val="419287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蛋白质是生命活动的主要承担者</a:t>
            </a:r>
            <a:endParaRPr lang="zh-CN" altLang="en-US" sz="4400" b="1" dirty="0">
              <a:solidFill>
                <a:srgbClr val="419287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39" grpId="0"/>
      <p:bldP spid="399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文本框 15361"/>
          <p:cNvSpPr txBox="1"/>
          <p:nvPr/>
        </p:nvSpPr>
        <p:spPr>
          <a:xfrm>
            <a:off x="318770" y="254635"/>
            <a:ext cx="76200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二、蛋白质的基本组成单位</a:t>
            </a:r>
            <a:r>
              <a:rPr lang="en-US" altLang="zh-CN" sz="2800" b="1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——</a:t>
            </a:r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氨基酸</a:t>
            </a:r>
            <a:endParaRPr lang="zh-CN" altLang="en-US" sz="2800" b="1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5562" name="矩形 15561"/>
          <p:cNvSpPr/>
          <p:nvPr/>
        </p:nvSpPr>
        <p:spPr>
          <a:xfrm>
            <a:off x="1694180" y="5168265"/>
            <a:ext cx="904684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600" b="1" dirty="0">
                <a:solidFill>
                  <a:srgbClr val="A6734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氨基酸的结构具有什么共同点和不同点？</a:t>
            </a:r>
            <a:endParaRPr lang="zh-CN" altLang="en-US" sz="3600" b="1" dirty="0">
              <a:solidFill>
                <a:srgbClr val="A6734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504" name="矩形 15503"/>
          <p:cNvSpPr/>
          <p:nvPr/>
        </p:nvSpPr>
        <p:spPr>
          <a:xfrm>
            <a:off x="323850" y="1360805"/>
            <a:ext cx="2746375" cy="134556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505" name="椭圆 15504"/>
          <p:cNvSpPr/>
          <p:nvPr/>
        </p:nvSpPr>
        <p:spPr>
          <a:xfrm>
            <a:off x="1043940" y="2806700"/>
            <a:ext cx="791845" cy="79184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204" name="文本框 15509"/>
          <p:cNvSpPr txBox="1"/>
          <p:nvPr/>
        </p:nvSpPr>
        <p:spPr>
          <a:xfrm>
            <a:off x="318770" y="2205355"/>
            <a:ext cx="275209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8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H</a:t>
            </a:r>
            <a:r>
              <a:rPr lang="en-US" altLang="zh-CN" sz="1600" b="1">
                <a:solidFill>
                  <a:srgbClr val="8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en-US" altLang="zh-CN" sz="2400" b="1">
                <a:solidFill>
                  <a:srgbClr val="8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N—C— C—OH</a:t>
            </a:r>
            <a:endParaRPr lang="en-US" altLang="zh-CN" sz="2400" b="1">
              <a:solidFill>
                <a:srgbClr val="8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205" name="直接连接符 15510"/>
          <p:cNvSpPr/>
          <p:nvPr/>
        </p:nvSpPr>
        <p:spPr>
          <a:xfrm>
            <a:off x="1353185" y="1798320"/>
            <a:ext cx="0" cy="470535"/>
          </a:xfrm>
          <a:prstGeom prst="line">
            <a:avLst/>
          </a:prstGeom>
          <a:ln w="25400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206" name="矩形 15511"/>
          <p:cNvSpPr/>
          <p:nvPr/>
        </p:nvSpPr>
        <p:spPr>
          <a:xfrm>
            <a:off x="1128395" y="1417955"/>
            <a:ext cx="44958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400" b="1">
                <a:solidFill>
                  <a:srgbClr val="8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H</a:t>
            </a:r>
            <a:endParaRPr lang="en-US" altLang="zh-CN" sz="2400" b="1">
              <a:solidFill>
                <a:srgbClr val="8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207" name="直接连接符 15512"/>
          <p:cNvSpPr/>
          <p:nvPr/>
        </p:nvSpPr>
        <p:spPr>
          <a:xfrm>
            <a:off x="1943100" y="2020570"/>
            <a:ext cx="0" cy="250190"/>
          </a:xfrm>
          <a:prstGeom prst="line">
            <a:avLst/>
          </a:prstGeom>
          <a:ln w="25400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208" name="直接连接符 15513"/>
          <p:cNvSpPr/>
          <p:nvPr/>
        </p:nvSpPr>
        <p:spPr>
          <a:xfrm flipH="1">
            <a:off x="2007235" y="2010410"/>
            <a:ext cx="0" cy="250190"/>
          </a:xfrm>
          <a:prstGeom prst="line">
            <a:avLst/>
          </a:prstGeom>
          <a:ln w="25400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209" name="矩形 15514"/>
          <p:cNvSpPr/>
          <p:nvPr/>
        </p:nvSpPr>
        <p:spPr>
          <a:xfrm>
            <a:off x="1765300" y="1645285"/>
            <a:ext cx="46418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400" b="1">
                <a:solidFill>
                  <a:srgbClr val="8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O</a:t>
            </a:r>
            <a:endParaRPr lang="en-US" altLang="zh-CN" sz="2400" b="1">
              <a:solidFill>
                <a:srgbClr val="8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210" name="直接连接符 15515"/>
          <p:cNvSpPr/>
          <p:nvPr/>
        </p:nvSpPr>
        <p:spPr>
          <a:xfrm>
            <a:off x="1382395" y="2581275"/>
            <a:ext cx="0" cy="470535"/>
          </a:xfrm>
          <a:prstGeom prst="line">
            <a:avLst/>
          </a:prstGeom>
          <a:ln w="25400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211" name="矩形 15516"/>
          <p:cNvSpPr/>
          <p:nvPr/>
        </p:nvSpPr>
        <p:spPr>
          <a:xfrm>
            <a:off x="1215390" y="2991485"/>
            <a:ext cx="44958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400" b="1">
                <a:solidFill>
                  <a:srgbClr val="8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H</a:t>
            </a:r>
            <a:endParaRPr lang="en-US" altLang="zh-CN" sz="2400" b="1">
              <a:solidFill>
                <a:srgbClr val="8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518" name="矩形 15517"/>
          <p:cNvSpPr/>
          <p:nvPr/>
        </p:nvSpPr>
        <p:spPr>
          <a:xfrm>
            <a:off x="903605" y="3740150"/>
            <a:ext cx="110363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 b="1" dirty="0">
                <a:solidFill>
                  <a:srgbClr val="8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甘氨酸</a:t>
            </a:r>
            <a:endParaRPr lang="zh-CN" altLang="en-US" sz="2400" b="1" dirty="0">
              <a:solidFill>
                <a:srgbClr val="8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501" name="矩形 15500"/>
          <p:cNvSpPr/>
          <p:nvPr/>
        </p:nvSpPr>
        <p:spPr>
          <a:xfrm>
            <a:off x="9151620" y="1329690"/>
            <a:ext cx="2674620" cy="134937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508" name="椭圆 15507"/>
          <p:cNvSpPr/>
          <p:nvPr/>
        </p:nvSpPr>
        <p:spPr>
          <a:xfrm>
            <a:off x="9424035" y="2758440"/>
            <a:ext cx="1816735" cy="169862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5521" name="组合 15520"/>
          <p:cNvGrpSpPr/>
          <p:nvPr/>
        </p:nvGrpSpPr>
        <p:grpSpPr>
          <a:xfrm>
            <a:off x="9151620" y="1530985"/>
            <a:ext cx="2674620" cy="2829560"/>
            <a:chOff x="1064" y="2364"/>
            <a:chExt cx="1403" cy="1683"/>
          </a:xfrm>
        </p:grpSpPr>
        <p:sp>
          <p:nvSpPr>
            <p:cNvPr id="8216" name="直接连接符 15521"/>
            <p:cNvSpPr/>
            <p:nvPr/>
          </p:nvSpPr>
          <p:spPr>
            <a:xfrm flipH="1">
              <a:off x="1626" y="3323"/>
              <a:ext cx="0" cy="182"/>
            </a:xfrm>
            <a:prstGeom prst="line">
              <a:avLst/>
            </a:prstGeom>
            <a:ln w="28575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8217" name="组合 15522"/>
            <p:cNvGrpSpPr/>
            <p:nvPr/>
          </p:nvGrpSpPr>
          <p:grpSpPr>
            <a:xfrm>
              <a:off x="1064" y="2364"/>
              <a:ext cx="1403" cy="783"/>
              <a:chOff x="1513" y="640"/>
              <a:chExt cx="1403" cy="783"/>
            </a:xfrm>
          </p:grpSpPr>
          <p:sp>
            <p:nvSpPr>
              <p:cNvPr id="8218" name="文本框 15523"/>
              <p:cNvSpPr txBox="1"/>
              <p:nvPr/>
            </p:nvSpPr>
            <p:spPr>
              <a:xfrm>
                <a:off x="1513" y="1024"/>
                <a:ext cx="1403" cy="27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b="1">
                    <a:solidFill>
                      <a:srgbClr val="8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H</a:t>
                </a:r>
                <a:r>
                  <a:rPr lang="en-US" altLang="zh-CN" sz="1600" b="1">
                    <a:solidFill>
                      <a:srgbClr val="8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2</a:t>
                </a:r>
                <a:r>
                  <a:rPr lang="en-US" altLang="zh-CN" sz="2400" b="1">
                    <a:solidFill>
                      <a:srgbClr val="8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N—C— C—OH</a:t>
                </a:r>
                <a:endParaRPr lang="en-US" altLang="zh-CN" sz="2400" b="1">
                  <a:solidFill>
                    <a:srgbClr val="8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219" name="直接连接符 15524"/>
              <p:cNvSpPr/>
              <p:nvPr/>
            </p:nvSpPr>
            <p:spPr>
              <a:xfrm>
                <a:off x="2069" y="873"/>
                <a:ext cx="0" cy="192"/>
              </a:xfrm>
              <a:prstGeom prst="line">
                <a:avLst/>
              </a:prstGeom>
              <a:ln w="28575" cap="flat" cmpd="sng">
                <a:solidFill>
                  <a:srgbClr val="8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8220" name="矩形 15525"/>
              <p:cNvSpPr/>
              <p:nvPr/>
            </p:nvSpPr>
            <p:spPr>
              <a:xfrm>
                <a:off x="1965" y="640"/>
                <a:ext cx="208" cy="27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sz="2400" b="1">
                    <a:solidFill>
                      <a:srgbClr val="8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H</a:t>
                </a:r>
                <a:endParaRPr lang="en-US" altLang="zh-CN" sz="2400" b="1">
                  <a:solidFill>
                    <a:srgbClr val="8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221" name="直接连接符 15526"/>
              <p:cNvSpPr/>
              <p:nvPr/>
            </p:nvSpPr>
            <p:spPr>
              <a:xfrm>
                <a:off x="2367" y="959"/>
                <a:ext cx="0" cy="102"/>
              </a:xfrm>
              <a:prstGeom prst="line">
                <a:avLst/>
              </a:prstGeom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8222" name="直接连接符 15527"/>
              <p:cNvSpPr/>
              <p:nvPr/>
            </p:nvSpPr>
            <p:spPr>
              <a:xfrm flipH="1">
                <a:off x="2392" y="967"/>
                <a:ext cx="0" cy="102"/>
              </a:xfrm>
              <a:prstGeom prst="line">
                <a:avLst/>
              </a:prstGeom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8223" name="矩形 15528"/>
              <p:cNvSpPr/>
              <p:nvPr/>
            </p:nvSpPr>
            <p:spPr>
              <a:xfrm>
                <a:off x="2271" y="739"/>
                <a:ext cx="215" cy="27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sz="2400" b="1">
                    <a:solidFill>
                      <a:srgbClr val="8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O</a:t>
                </a:r>
                <a:endParaRPr lang="en-US" altLang="zh-CN" sz="2400" b="1">
                  <a:solidFill>
                    <a:srgbClr val="8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224" name="直接连接符 15529"/>
              <p:cNvSpPr/>
              <p:nvPr/>
            </p:nvSpPr>
            <p:spPr>
              <a:xfrm>
                <a:off x="2079" y="1231"/>
                <a:ext cx="0" cy="192"/>
              </a:xfrm>
              <a:prstGeom prst="line">
                <a:avLst/>
              </a:prstGeom>
              <a:ln w="28575" cap="flat" cmpd="sng">
                <a:solidFill>
                  <a:srgbClr val="8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sp>
          <p:nvSpPr>
            <p:cNvPr id="8225" name="矩形 15530"/>
            <p:cNvSpPr/>
            <p:nvPr/>
          </p:nvSpPr>
          <p:spPr>
            <a:xfrm>
              <a:off x="1523" y="3098"/>
              <a:ext cx="435" cy="27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400" b="1">
                  <a:solidFill>
                    <a:srgbClr val="8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CH</a:t>
              </a:r>
              <a:r>
                <a:rPr lang="en-US" altLang="zh-CN" sz="1600" b="1">
                  <a:solidFill>
                    <a:srgbClr val="8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2</a:t>
              </a:r>
              <a:endParaRPr lang="en-US" altLang="zh-CN" sz="1600" b="1">
                <a:solidFill>
                  <a:srgbClr val="8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26" name="文本框 15531"/>
            <p:cNvSpPr txBox="1"/>
            <p:nvPr/>
          </p:nvSpPr>
          <p:spPr>
            <a:xfrm>
              <a:off x="1358" y="3768"/>
              <a:ext cx="419" cy="27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>
                  <a:solidFill>
                    <a:srgbClr val="8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CH</a:t>
              </a:r>
              <a:r>
                <a:rPr lang="en-US" altLang="zh-CN" sz="1600" b="1">
                  <a:solidFill>
                    <a:srgbClr val="8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3</a:t>
              </a:r>
              <a:endParaRPr lang="en-US" altLang="zh-CN" sz="1600" b="1">
                <a:solidFill>
                  <a:srgbClr val="8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27" name="文本框 15532"/>
            <p:cNvSpPr txBox="1"/>
            <p:nvPr/>
          </p:nvSpPr>
          <p:spPr>
            <a:xfrm>
              <a:off x="1702" y="3773"/>
              <a:ext cx="458" cy="27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>
                  <a:solidFill>
                    <a:srgbClr val="8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CH</a:t>
              </a:r>
              <a:r>
                <a:rPr lang="en-US" altLang="zh-CN" sz="1600" b="1">
                  <a:solidFill>
                    <a:srgbClr val="8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3</a:t>
              </a:r>
              <a:endParaRPr lang="en-US" altLang="zh-CN" sz="1600" b="1">
                <a:solidFill>
                  <a:srgbClr val="8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28" name="直接连接符 15533"/>
            <p:cNvSpPr/>
            <p:nvPr/>
          </p:nvSpPr>
          <p:spPr>
            <a:xfrm flipH="1">
              <a:off x="1473" y="3674"/>
              <a:ext cx="124" cy="136"/>
            </a:xfrm>
            <a:prstGeom prst="line">
              <a:avLst/>
            </a:prstGeom>
            <a:ln w="28575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8229" name="直接连接符 15534"/>
            <p:cNvSpPr/>
            <p:nvPr/>
          </p:nvSpPr>
          <p:spPr>
            <a:xfrm>
              <a:off x="1686" y="3674"/>
              <a:ext cx="91" cy="136"/>
            </a:xfrm>
            <a:prstGeom prst="line">
              <a:avLst/>
            </a:prstGeom>
            <a:ln w="28575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8230" name="矩形 15535"/>
            <p:cNvSpPr/>
            <p:nvPr/>
          </p:nvSpPr>
          <p:spPr>
            <a:xfrm>
              <a:off x="1530" y="3453"/>
              <a:ext cx="398" cy="27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400" b="1">
                  <a:solidFill>
                    <a:srgbClr val="8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CH</a:t>
              </a:r>
              <a:endParaRPr lang="en-US" altLang="zh-CN" sz="2400" b="1">
                <a:solidFill>
                  <a:srgbClr val="8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5561" name="矩形 15560"/>
          <p:cNvSpPr/>
          <p:nvPr/>
        </p:nvSpPr>
        <p:spPr>
          <a:xfrm>
            <a:off x="9931400" y="4528820"/>
            <a:ext cx="1114425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 b="1" dirty="0">
                <a:solidFill>
                  <a:srgbClr val="8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亮氨酸</a:t>
            </a:r>
            <a:endParaRPr lang="zh-CN" altLang="en-US" sz="2400" b="1" dirty="0">
              <a:solidFill>
                <a:srgbClr val="8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502" name="矩形 15501"/>
          <p:cNvSpPr/>
          <p:nvPr/>
        </p:nvSpPr>
        <p:spPr>
          <a:xfrm>
            <a:off x="6221730" y="1329690"/>
            <a:ext cx="2725420" cy="134556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507" name="椭圆 15506"/>
          <p:cNvSpPr/>
          <p:nvPr/>
        </p:nvSpPr>
        <p:spPr>
          <a:xfrm>
            <a:off x="6970395" y="2761615"/>
            <a:ext cx="906145" cy="83693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520" name="矩形 15519"/>
          <p:cNvSpPr/>
          <p:nvPr/>
        </p:nvSpPr>
        <p:spPr>
          <a:xfrm>
            <a:off x="6931025" y="3617595"/>
            <a:ext cx="1259205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 b="1" dirty="0">
                <a:solidFill>
                  <a:srgbClr val="8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丙氨酸</a:t>
            </a:r>
            <a:endParaRPr lang="zh-CN" altLang="en-US" sz="2400" b="1" dirty="0">
              <a:solidFill>
                <a:srgbClr val="8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5537" name="组合 15536"/>
          <p:cNvGrpSpPr/>
          <p:nvPr/>
        </p:nvGrpSpPr>
        <p:grpSpPr>
          <a:xfrm>
            <a:off x="6221730" y="1558290"/>
            <a:ext cx="2724150" cy="1812290"/>
            <a:chOff x="1927" y="1840"/>
            <a:chExt cx="1649" cy="1012"/>
          </a:xfrm>
        </p:grpSpPr>
        <p:grpSp>
          <p:nvGrpSpPr>
            <p:cNvPr id="8232" name="组合 15537"/>
            <p:cNvGrpSpPr/>
            <p:nvPr/>
          </p:nvGrpSpPr>
          <p:grpSpPr>
            <a:xfrm>
              <a:off x="1927" y="1840"/>
              <a:ext cx="1649" cy="774"/>
              <a:chOff x="1651" y="525"/>
              <a:chExt cx="1649" cy="774"/>
            </a:xfrm>
          </p:grpSpPr>
          <p:sp>
            <p:nvSpPr>
              <p:cNvPr id="8233" name="文本框 15538"/>
              <p:cNvSpPr txBox="1"/>
              <p:nvPr/>
            </p:nvSpPr>
            <p:spPr>
              <a:xfrm>
                <a:off x="1651" y="890"/>
                <a:ext cx="1649" cy="25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b="1">
                    <a:solidFill>
                      <a:srgbClr val="8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H</a:t>
                </a:r>
                <a:r>
                  <a:rPr lang="en-US" altLang="zh-CN" sz="1600" b="1">
                    <a:solidFill>
                      <a:srgbClr val="8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2</a:t>
                </a:r>
                <a:r>
                  <a:rPr lang="en-US" altLang="zh-CN" sz="2400" b="1">
                    <a:solidFill>
                      <a:srgbClr val="8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N—C— C—OH</a:t>
                </a:r>
                <a:endParaRPr lang="en-US" altLang="zh-CN" sz="2400" b="1">
                  <a:solidFill>
                    <a:srgbClr val="8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234" name="直接连接符 15539"/>
              <p:cNvSpPr/>
              <p:nvPr/>
            </p:nvSpPr>
            <p:spPr>
              <a:xfrm>
                <a:off x="2287" y="733"/>
                <a:ext cx="0" cy="192"/>
              </a:xfrm>
              <a:prstGeom prst="line">
                <a:avLst/>
              </a:prstGeom>
              <a:ln w="25400" cap="flat" cmpd="sng">
                <a:solidFill>
                  <a:srgbClr val="8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8235" name="矩形 15540"/>
              <p:cNvSpPr/>
              <p:nvPr/>
            </p:nvSpPr>
            <p:spPr>
              <a:xfrm>
                <a:off x="2168" y="525"/>
                <a:ext cx="208" cy="25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sz="2400" b="1">
                    <a:solidFill>
                      <a:srgbClr val="8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H</a:t>
                </a:r>
                <a:endParaRPr lang="en-US" altLang="zh-CN" sz="2400" b="1">
                  <a:solidFill>
                    <a:srgbClr val="8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238" name="矩形 15543"/>
              <p:cNvSpPr/>
              <p:nvPr/>
            </p:nvSpPr>
            <p:spPr>
              <a:xfrm>
                <a:off x="2545" y="573"/>
                <a:ext cx="215" cy="25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sz="2400" b="1">
                    <a:solidFill>
                      <a:srgbClr val="8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O</a:t>
                </a:r>
                <a:endParaRPr lang="en-US" altLang="zh-CN" sz="2400" b="1">
                  <a:solidFill>
                    <a:srgbClr val="8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239" name="直接连接符 15544"/>
              <p:cNvSpPr/>
              <p:nvPr/>
            </p:nvSpPr>
            <p:spPr>
              <a:xfrm>
                <a:off x="2289" y="1107"/>
                <a:ext cx="0" cy="192"/>
              </a:xfrm>
              <a:prstGeom prst="line">
                <a:avLst/>
              </a:prstGeom>
              <a:ln w="25400" cap="flat" cmpd="sng">
                <a:solidFill>
                  <a:srgbClr val="8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sp>
          <p:nvSpPr>
            <p:cNvPr id="8240" name="矩形 15545"/>
            <p:cNvSpPr/>
            <p:nvPr/>
          </p:nvSpPr>
          <p:spPr>
            <a:xfrm>
              <a:off x="2464" y="2595"/>
              <a:ext cx="547" cy="25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400" b="1">
                  <a:solidFill>
                    <a:srgbClr val="8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CH</a:t>
              </a:r>
              <a:r>
                <a:rPr lang="en-US" altLang="zh-CN" sz="1600" b="1">
                  <a:solidFill>
                    <a:srgbClr val="8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3</a:t>
              </a:r>
              <a:endParaRPr lang="en-US" altLang="zh-CN" sz="1600" b="1">
                <a:solidFill>
                  <a:srgbClr val="8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3" name="直接连接符 15513"/>
          <p:cNvSpPr/>
          <p:nvPr/>
        </p:nvSpPr>
        <p:spPr>
          <a:xfrm flipH="1">
            <a:off x="7876540" y="2020570"/>
            <a:ext cx="0" cy="250190"/>
          </a:xfrm>
          <a:prstGeom prst="line">
            <a:avLst/>
          </a:prstGeom>
          <a:ln w="25400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直接连接符 15513"/>
          <p:cNvSpPr/>
          <p:nvPr/>
        </p:nvSpPr>
        <p:spPr>
          <a:xfrm flipH="1">
            <a:off x="7952740" y="2030730"/>
            <a:ext cx="0" cy="250190"/>
          </a:xfrm>
          <a:prstGeom prst="line">
            <a:avLst/>
          </a:prstGeom>
          <a:ln w="25400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503" name="矩形 15502"/>
          <p:cNvSpPr/>
          <p:nvPr/>
        </p:nvSpPr>
        <p:spPr>
          <a:xfrm>
            <a:off x="3262630" y="1329690"/>
            <a:ext cx="2722245" cy="134556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506" name="椭圆 15505"/>
          <p:cNvSpPr/>
          <p:nvPr/>
        </p:nvSpPr>
        <p:spPr>
          <a:xfrm>
            <a:off x="3712845" y="2740025"/>
            <a:ext cx="1447800" cy="129603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519" name="矩形 15518"/>
          <p:cNvSpPr/>
          <p:nvPr/>
        </p:nvSpPr>
        <p:spPr>
          <a:xfrm>
            <a:off x="3917950" y="4068445"/>
            <a:ext cx="1120775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 b="1" dirty="0">
                <a:solidFill>
                  <a:srgbClr val="8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缬氨酸</a:t>
            </a:r>
            <a:endParaRPr lang="zh-CN" altLang="en-US" sz="2400" b="1" dirty="0">
              <a:solidFill>
                <a:srgbClr val="8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5547" name="组合 15546"/>
          <p:cNvGrpSpPr/>
          <p:nvPr/>
        </p:nvGrpSpPr>
        <p:grpSpPr>
          <a:xfrm>
            <a:off x="3262630" y="1560830"/>
            <a:ext cx="2875915" cy="2178050"/>
            <a:chOff x="1596" y="715"/>
            <a:chExt cx="1728" cy="1319"/>
          </a:xfrm>
        </p:grpSpPr>
        <p:grpSp>
          <p:nvGrpSpPr>
            <p:cNvPr id="8242" name="组合 15547"/>
            <p:cNvGrpSpPr/>
            <p:nvPr/>
          </p:nvGrpSpPr>
          <p:grpSpPr>
            <a:xfrm>
              <a:off x="1596" y="715"/>
              <a:ext cx="1728" cy="795"/>
              <a:chOff x="1596" y="715"/>
              <a:chExt cx="1728" cy="795"/>
            </a:xfrm>
          </p:grpSpPr>
          <p:sp>
            <p:nvSpPr>
              <p:cNvPr id="8243" name="文本框 15548"/>
              <p:cNvSpPr txBox="1"/>
              <p:nvPr/>
            </p:nvSpPr>
            <p:spPr>
              <a:xfrm>
                <a:off x="1596" y="1105"/>
                <a:ext cx="1728" cy="27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b="1">
                    <a:solidFill>
                      <a:srgbClr val="8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H</a:t>
                </a:r>
                <a:r>
                  <a:rPr lang="en-US" altLang="zh-CN" sz="1600" b="1">
                    <a:solidFill>
                      <a:srgbClr val="8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2</a:t>
                </a:r>
                <a:r>
                  <a:rPr lang="en-US" altLang="zh-CN" sz="2400" b="1">
                    <a:solidFill>
                      <a:srgbClr val="8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N—C— C—OH</a:t>
                </a:r>
                <a:endParaRPr lang="en-US" altLang="zh-CN" sz="2400" b="1">
                  <a:solidFill>
                    <a:srgbClr val="8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244" name="直接连接符 15549"/>
              <p:cNvSpPr/>
              <p:nvPr/>
            </p:nvSpPr>
            <p:spPr>
              <a:xfrm>
                <a:off x="2235" y="938"/>
                <a:ext cx="0" cy="192"/>
              </a:xfrm>
              <a:prstGeom prst="line">
                <a:avLst/>
              </a:prstGeom>
              <a:ln w="25400" cap="flat" cmpd="sng">
                <a:solidFill>
                  <a:srgbClr val="8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8245" name="矩形 15550"/>
              <p:cNvSpPr/>
              <p:nvPr/>
            </p:nvSpPr>
            <p:spPr>
              <a:xfrm>
                <a:off x="2120" y="715"/>
                <a:ext cx="208" cy="27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sz="2400" b="1">
                    <a:solidFill>
                      <a:srgbClr val="8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H</a:t>
                </a:r>
                <a:endParaRPr lang="en-US" altLang="zh-CN" sz="2400" b="1">
                  <a:solidFill>
                    <a:srgbClr val="8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248" name="矩形 15553"/>
              <p:cNvSpPr/>
              <p:nvPr/>
            </p:nvSpPr>
            <p:spPr>
              <a:xfrm>
                <a:off x="2478" y="774"/>
                <a:ext cx="215" cy="27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sz="2400" b="1">
                    <a:solidFill>
                      <a:srgbClr val="8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O</a:t>
                </a:r>
                <a:endParaRPr lang="en-US" altLang="zh-CN" sz="2400" b="1">
                  <a:solidFill>
                    <a:srgbClr val="8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249" name="直接连接符 15554"/>
              <p:cNvSpPr/>
              <p:nvPr/>
            </p:nvSpPr>
            <p:spPr>
              <a:xfrm>
                <a:off x="2240" y="1318"/>
                <a:ext cx="0" cy="192"/>
              </a:xfrm>
              <a:prstGeom prst="line">
                <a:avLst/>
              </a:prstGeom>
              <a:ln w="25400" cap="flat" cmpd="sng">
                <a:solidFill>
                  <a:srgbClr val="8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sp>
          <p:nvSpPr>
            <p:cNvPr id="8250" name="矩形 15555"/>
            <p:cNvSpPr/>
            <p:nvPr/>
          </p:nvSpPr>
          <p:spPr>
            <a:xfrm>
              <a:off x="2115" y="1451"/>
              <a:ext cx="423" cy="27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400" b="1">
                  <a:solidFill>
                    <a:srgbClr val="8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CH</a:t>
              </a:r>
              <a:endParaRPr lang="en-US" altLang="zh-CN" sz="2400" b="1">
                <a:solidFill>
                  <a:srgbClr val="8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51" name="文本框 15556"/>
            <p:cNvSpPr txBox="1"/>
            <p:nvPr/>
          </p:nvSpPr>
          <p:spPr>
            <a:xfrm>
              <a:off x="1866" y="1755"/>
              <a:ext cx="488" cy="27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>
                  <a:solidFill>
                    <a:srgbClr val="800000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+mn-ea"/>
                </a:rPr>
                <a:t>CH</a:t>
              </a:r>
              <a:r>
                <a:rPr lang="en-US" altLang="zh-CN" sz="1600" b="1">
                  <a:solidFill>
                    <a:srgbClr val="800000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+mn-ea"/>
                </a:rPr>
                <a:t>3</a:t>
              </a:r>
              <a:endParaRPr lang="en-US" altLang="zh-CN" sz="1600" b="1">
                <a:solidFill>
                  <a:srgbClr val="80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endParaRPr>
            </a:p>
          </p:txBody>
        </p:sp>
        <p:sp>
          <p:nvSpPr>
            <p:cNvPr id="8252" name="文本框 15557"/>
            <p:cNvSpPr txBox="1"/>
            <p:nvPr/>
          </p:nvSpPr>
          <p:spPr>
            <a:xfrm>
              <a:off x="2293" y="1754"/>
              <a:ext cx="544" cy="27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>
                  <a:solidFill>
                    <a:srgbClr val="8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CH</a:t>
              </a:r>
              <a:r>
                <a:rPr lang="en-US" altLang="zh-CN" sz="1600" b="1">
                  <a:solidFill>
                    <a:srgbClr val="8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3</a:t>
              </a:r>
              <a:endParaRPr lang="en-US" altLang="zh-CN" sz="1600" b="1">
                <a:solidFill>
                  <a:srgbClr val="8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53" name="直接连接符 15558"/>
            <p:cNvSpPr/>
            <p:nvPr/>
          </p:nvSpPr>
          <p:spPr>
            <a:xfrm flipH="1">
              <a:off x="1989" y="1669"/>
              <a:ext cx="178" cy="136"/>
            </a:xfrm>
            <a:prstGeom prst="line">
              <a:avLst/>
            </a:prstGeom>
            <a:ln w="28575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8254" name="直接连接符 15559"/>
            <p:cNvSpPr/>
            <p:nvPr/>
          </p:nvSpPr>
          <p:spPr>
            <a:xfrm>
              <a:off x="2302" y="1675"/>
              <a:ext cx="52" cy="136"/>
            </a:xfrm>
            <a:prstGeom prst="line">
              <a:avLst/>
            </a:prstGeom>
            <a:ln w="28575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5" name="直接连接符 15513"/>
          <p:cNvSpPr/>
          <p:nvPr/>
        </p:nvSpPr>
        <p:spPr>
          <a:xfrm flipH="1">
            <a:off x="4899025" y="2023110"/>
            <a:ext cx="0" cy="250190"/>
          </a:xfrm>
          <a:prstGeom prst="line">
            <a:avLst/>
          </a:prstGeom>
          <a:ln w="25400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直接连接符 15513"/>
          <p:cNvSpPr/>
          <p:nvPr/>
        </p:nvSpPr>
        <p:spPr>
          <a:xfrm flipH="1">
            <a:off x="4978400" y="2025650"/>
            <a:ext cx="0" cy="250190"/>
          </a:xfrm>
          <a:prstGeom prst="line">
            <a:avLst/>
          </a:prstGeom>
          <a:ln w="25400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" name="椭圆 11"/>
          <p:cNvSpPr/>
          <p:nvPr/>
        </p:nvSpPr>
        <p:spPr>
          <a:xfrm>
            <a:off x="1577975" y="1583690"/>
            <a:ext cx="1492885" cy="1290955"/>
          </a:xfrm>
          <a:prstGeom prst="ellipse">
            <a:avLst/>
          </a:prstGeom>
          <a:solidFill>
            <a:schemeClr val="accent6">
              <a:lumMod val="60000"/>
              <a:lumOff val="40000"/>
              <a:alpha val="22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4552315" y="1644650"/>
            <a:ext cx="1346200" cy="1229995"/>
          </a:xfrm>
          <a:prstGeom prst="ellipse">
            <a:avLst/>
          </a:prstGeom>
          <a:solidFill>
            <a:schemeClr val="accent6">
              <a:lumMod val="60000"/>
              <a:lumOff val="40000"/>
              <a:alpha val="22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7515860" y="1621155"/>
            <a:ext cx="1430020" cy="1289050"/>
          </a:xfrm>
          <a:prstGeom prst="ellipse">
            <a:avLst/>
          </a:prstGeom>
          <a:solidFill>
            <a:schemeClr val="accent6">
              <a:lumMod val="60000"/>
              <a:lumOff val="40000"/>
              <a:alpha val="22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10409555" y="1566545"/>
            <a:ext cx="1416685" cy="1306830"/>
          </a:xfrm>
          <a:prstGeom prst="ellipse">
            <a:avLst/>
          </a:prstGeom>
          <a:solidFill>
            <a:schemeClr val="accent6">
              <a:lumMod val="60000"/>
              <a:lumOff val="40000"/>
              <a:alpha val="22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297815" y="2118995"/>
            <a:ext cx="830580" cy="706120"/>
          </a:xfrm>
          <a:prstGeom prst="ellipse">
            <a:avLst/>
          </a:prstGeom>
          <a:solidFill>
            <a:schemeClr val="accent4">
              <a:lumMod val="40000"/>
              <a:lumOff val="60000"/>
              <a:alpha val="27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3262630" y="2033905"/>
            <a:ext cx="830580" cy="706120"/>
          </a:xfrm>
          <a:prstGeom prst="ellipse">
            <a:avLst/>
          </a:prstGeom>
          <a:solidFill>
            <a:schemeClr val="accent4">
              <a:lumMod val="40000"/>
              <a:lumOff val="60000"/>
              <a:alpha val="27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6221730" y="2105660"/>
            <a:ext cx="830580" cy="706120"/>
          </a:xfrm>
          <a:prstGeom prst="ellipse">
            <a:avLst/>
          </a:prstGeom>
          <a:solidFill>
            <a:schemeClr val="accent4">
              <a:lumMod val="40000"/>
              <a:lumOff val="60000"/>
              <a:alpha val="27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9151620" y="2052320"/>
            <a:ext cx="830580" cy="706120"/>
          </a:xfrm>
          <a:prstGeom prst="ellipse">
            <a:avLst/>
          </a:prstGeom>
          <a:solidFill>
            <a:schemeClr val="accent4">
              <a:lumMod val="40000"/>
              <a:lumOff val="60000"/>
              <a:alpha val="27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1069340" y="1408430"/>
            <a:ext cx="539750" cy="571500"/>
          </a:xfrm>
          <a:prstGeom prst="ellipse">
            <a:avLst/>
          </a:prstGeom>
          <a:solidFill>
            <a:schemeClr val="accent2">
              <a:lumMod val="40000"/>
              <a:lumOff val="60000"/>
              <a:alpha val="33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4064635" y="1438910"/>
            <a:ext cx="539750" cy="571500"/>
          </a:xfrm>
          <a:prstGeom prst="ellipse">
            <a:avLst/>
          </a:prstGeom>
          <a:solidFill>
            <a:schemeClr val="accent2">
              <a:lumMod val="40000"/>
              <a:lumOff val="60000"/>
              <a:alpha val="33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7005955" y="1496060"/>
            <a:ext cx="539750" cy="571500"/>
          </a:xfrm>
          <a:prstGeom prst="ellipse">
            <a:avLst/>
          </a:prstGeom>
          <a:solidFill>
            <a:schemeClr val="accent2">
              <a:lumMod val="40000"/>
              <a:lumOff val="60000"/>
              <a:alpha val="33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9931400" y="1505585"/>
            <a:ext cx="539750" cy="571500"/>
          </a:xfrm>
          <a:prstGeom prst="ellipse">
            <a:avLst/>
          </a:prstGeom>
          <a:solidFill>
            <a:schemeClr val="accent2">
              <a:lumMod val="40000"/>
              <a:lumOff val="60000"/>
              <a:alpha val="33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8" name="组合 27"/>
          <p:cNvGrpSpPr/>
          <p:nvPr/>
        </p:nvGrpSpPr>
        <p:grpSpPr>
          <a:xfrm>
            <a:off x="1353185" y="4667250"/>
            <a:ext cx="3535045" cy="1938020"/>
            <a:chOff x="2131" y="7350"/>
            <a:chExt cx="5567" cy="3052"/>
          </a:xfrm>
        </p:grpSpPr>
        <p:sp>
          <p:nvSpPr>
            <p:cNvPr id="24" name="文本框 23"/>
            <p:cNvSpPr txBox="1"/>
            <p:nvPr/>
          </p:nvSpPr>
          <p:spPr>
            <a:xfrm>
              <a:off x="2131" y="7350"/>
              <a:ext cx="5567" cy="3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>
                  <a:solidFill>
                    <a:srgbClr val="92D050"/>
                  </a:solidFill>
                  <a:sym typeface="+mn-ea"/>
                </a:rPr>
                <a:t>羧基</a:t>
              </a:r>
              <a:r>
                <a:rPr lang="zh-CN" altLang="en-US" sz="4000" b="1">
                  <a:sym typeface="+mn-ea"/>
                </a:rPr>
                <a:t>    </a:t>
              </a:r>
              <a:r>
                <a:rPr lang="en-US" altLang="zh-CN" sz="4000" b="1"/>
                <a:t>—COOH </a:t>
              </a:r>
              <a:endParaRPr lang="en-US" altLang="zh-CN" sz="4000" b="1"/>
            </a:p>
            <a:p>
              <a:r>
                <a:rPr lang="en-US" altLang="zh-CN" sz="4000" b="1"/>
                <a:t>                 O</a:t>
              </a:r>
              <a:endParaRPr lang="en-US" altLang="zh-CN" sz="4000" b="1"/>
            </a:p>
            <a:p>
              <a:r>
                <a:rPr lang="en-US" altLang="zh-CN" sz="4000" b="1"/>
                <a:t>             —C—OH</a:t>
              </a:r>
              <a:r>
                <a:rPr lang="en-US" altLang="zh-CN" sz="4000"/>
                <a:t> </a:t>
              </a:r>
              <a:endParaRPr lang="zh-CN" altLang="en-US" sz="3600" b="1"/>
            </a:p>
          </p:txBody>
        </p:sp>
        <p:cxnSp>
          <p:nvCxnSpPr>
            <p:cNvPr id="26" name="直接连接符 25"/>
            <p:cNvCxnSpPr/>
            <p:nvPr/>
          </p:nvCxnSpPr>
          <p:spPr>
            <a:xfrm flipH="1">
              <a:off x="5526" y="9171"/>
              <a:ext cx="16" cy="376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>
              <a:off x="5662" y="9163"/>
              <a:ext cx="16" cy="376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组合 29"/>
          <p:cNvGrpSpPr/>
          <p:nvPr/>
        </p:nvGrpSpPr>
        <p:grpSpPr>
          <a:xfrm>
            <a:off x="6108700" y="4667250"/>
            <a:ext cx="3534410" cy="1938020"/>
            <a:chOff x="9620" y="7350"/>
            <a:chExt cx="5566" cy="3052"/>
          </a:xfrm>
        </p:grpSpPr>
        <p:sp>
          <p:nvSpPr>
            <p:cNvPr id="25" name="文本框 24"/>
            <p:cNvSpPr txBox="1"/>
            <p:nvPr/>
          </p:nvSpPr>
          <p:spPr>
            <a:xfrm>
              <a:off x="9620" y="7350"/>
              <a:ext cx="5567" cy="3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>
                  <a:solidFill>
                    <a:schemeClr val="accent4">
                      <a:lumMod val="75000"/>
                    </a:schemeClr>
                  </a:solidFill>
                  <a:sym typeface="+mn-ea"/>
                </a:rPr>
                <a:t>氨基</a:t>
              </a:r>
              <a:r>
                <a:rPr lang="zh-CN" altLang="en-US" sz="4000" b="1">
                  <a:sym typeface="+mn-ea"/>
                </a:rPr>
                <a:t>    </a:t>
              </a:r>
              <a:r>
                <a:rPr lang="en-US" altLang="zh-CN" sz="4000" b="1"/>
                <a:t>—NH</a:t>
              </a:r>
              <a:r>
                <a:rPr lang="en-US" altLang="zh-CN" sz="2800" b="1"/>
                <a:t>2</a:t>
              </a:r>
              <a:r>
                <a:rPr lang="en-US" altLang="zh-CN" sz="4000"/>
                <a:t> </a:t>
              </a:r>
              <a:endParaRPr lang="en-US" altLang="zh-CN" sz="4000"/>
            </a:p>
            <a:p>
              <a:r>
                <a:rPr lang="en-US" altLang="zh-CN" sz="4000"/>
                <a:t>                 </a:t>
              </a:r>
              <a:r>
                <a:rPr lang="en-US" altLang="zh-CN" sz="4000" b="1"/>
                <a:t>H</a:t>
              </a:r>
              <a:endParaRPr lang="en-US" altLang="zh-CN" sz="4000"/>
            </a:p>
            <a:p>
              <a:r>
                <a:rPr lang="en-US" altLang="zh-CN" sz="4000"/>
                <a:t>             </a:t>
              </a:r>
              <a:r>
                <a:rPr lang="en-US" altLang="zh-CN" sz="4000" b="1"/>
                <a:t>—N—H </a:t>
              </a:r>
              <a:endParaRPr lang="en-US" altLang="zh-CN" sz="4000" b="1"/>
            </a:p>
          </p:txBody>
        </p:sp>
        <p:cxnSp>
          <p:nvCxnSpPr>
            <p:cNvPr id="29" name="直接连接符 28"/>
            <p:cNvCxnSpPr/>
            <p:nvPr/>
          </p:nvCxnSpPr>
          <p:spPr>
            <a:xfrm flipH="1">
              <a:off x="13090" y="9155"/>
              <a:ext cx="16" cy="376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2" grpId="0"/>
      <p:bldP spid="15504" grpId="0" animBg="1"/>
      <p:bldP spid="15505" grpId="0" animBg="1"/>
      <p:bldP spid="15501" grpId="0" animBg="1"/>
      <p:bldP spid="15508" grpId="0" bldLvl="0" animBg="1"/>
      <p:bldP spid="15502" grpId="0" animBg="1"/>
      <p:bldP spid="15507" grpId="0" bldLvl="0" animBg="1"/>
      <p:bldP spid="15503" grpId="0" animBg="1"/>
      <p:bldP spid="15506" grpId="0" bldLvl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UNIT_PLACING_PICTURE_USER_VIEWPORT" val="{&quot;height&quot;:7424,&quot;width&quot;:7754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2805</Words>
  <Application>WPS 演示</Application>
  <PresentationFormat>自定义</PresentationFormat>
  <Paragraphs>666</Paragraphs>
  <Slides>33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33</vt:i4>
      </vt:variant>
    </vt:vector>
  </HeadingPairs>
  <TitlesOfParts>
    <vt:vector size="54" baseType="lpstr">
      <vt:lpstr>Arial</vt:lpstr>
      <vt:lpstr>宋体</vt:lpstr>
      <vt:lpstr>Wingdings</vt:lpstr>
      <vt:lpstr>微软雅黑</vt:lpstr>
      <vt:lpstr>Wingdings</vt:lpstr>
      <vt:lpstr>黑体</vt:lpstr>
      <vt:lpstr>华文琥珀</vt:lpstr>
      <vt:lpstr>华文中宋</vt:lpstr>
      <vt:lpstr>楷体_GB2312</vt:lpstr>
      <vt:lpstr>Arial Unicode MS</vt:lpstr>
      <vt:lpstr>Calibri</vt:lpstr>
      <vt:lpstr>Times New Roman</vt:lpstr>
      <vt:lpstr>华文细黑</vt:lpstr>
      <vt:lpstr>华文行楷</vt:lpstr>
      <vt:lpstr>Times New Roman</vt:lpstr>
      <vt:lpstr>华文细黑</vt:lpstr>
      <vt:lpstr>Courier New</vt:lpstr>
      <vt:lpstr>新宋体</vt:lpstr>
      <vt:lpstr>Calibri Light</vt:lpstr>
      <vt:lpstr>1_Office 主题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1. 氨基酸的结构通式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keywords>http://www.ypppt.com/</cp:keywords>
  <cp:lastModifiedBy>陈伟</cp:lastModifiedBy>
  <cp:revision>122</cp:revision>
  <dcterms:created xsi:type="dcterms:W3CDTF">2016-04-11T05:14:00Z</dcterms:created>
  <dcterms:modified xsi:type="dcterms:W3CDTF">2020-10-21T07:27:08Z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2052-11.1.0.10072</vt:lpwstr>
  </property>
</Properties>
</file>