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97" r:id="rId2"/>
    <p:sldId id="350" r:id="rId3"/>
    <p:sldId id="401" r:id="rId4"/>
    <p:sldId id="396" r:id="rId5"/>
    <p:sldId id="398" r:id="rId6"/>
    <p:sldId id="399" r:id="rId7"/>
    <p:sldId id="400" r:id="rId8"/>
    <p:sldId id="402" r:id="rId9"/>
    <p:sldId id="403" r:id="rId10"/>
    <p:sldId id="404"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者" initials="作"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56" autoAdjust="0"/>
  </p:normalViewPr>
  <p:slideViewPr>
    <p:cSldViewPr>
      <p:cViewPr varScale="1">
        <p:scale>
          <a:sx n="60" d="100"/>
          <a:sy n="60" d="100"/>
        </p:scale>
        <p:origin x="-1422" y="-96"/>
      </p:cViewPr>
      <p:guideLst>
        <p:guide orient="horz" pos="2160"/>
        <p:guide pos="2854"/>
      </p:guideLst>
    </p:cSldViewPr>
  </p:slideViewPr>
  <p:outlineViewPr>
    <p:cViewPr>
      <p:scale>
        <a:sx n="33" d="100"/>
        <a:sy n="33" d="100"/>
      </p:scale>
      <p:origin x="0" y="498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75167"/>
            <a:ext cx="8229600" cy="1143000"/>
          </a:xfrm>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2362DE87-89AA-48DE-8434-DCACA883A56C}" type="datetime1">
              <a:rPr kumimoji="0" lang="zh-CN" altLang="en-US"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rPr>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t>2021-03-23</a:t>
            </a:fld>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smtClean="0">
              <a:ln>
                <a:noFill/>
              </a:ln>
              <a:solidFill>
                <a:srgbClr val="898989"/>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fontAlgn="base" hangingPunct="1"/>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eaLnBrk="1" fontAlgn="base" hangingPunct="1"/>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2021-03-23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2021-03-23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1628801"/>
            <a:ext cx="7877373" cy="2535212"/>
          </a:xfrm>
        </p:spPr>
        <p:txBody>
          <a:bodyPr>
            <a:noAutofit/>
          </a:bodyPr>
          <a:lstStyle/>
          <a:p>
            <a:pPr>
              <a:lnSpc>
                <a:spcPct val="140000"/>
              </a:lnSpc>
              <a:spcBef>
                <a:spcPct val="50000"/>
              </a:spcBef>
            </a:pPr>
            <a:r>
              <a:rPr lang="zh-CN" altLang="en-US" sz="6600" b="1" dirty="0" smtClean="0">
                <a:solidFill>
                  <a:srgbClr val="CC3300"/>
                </a:solidFill>
                <a:latin typeface="楷体" pitchFamily="49" charset="-122"/>
                <a:ea typeface="楷体" pitchFamily="49" charset="-122"/>
              </a:rPr>
              <a:t>潜心研究 精准备考</a:t>
            </a:r>
            <a:br>
              <a:rPr lang="zh-CN" altLang="en-US" sz="6600" b="1" dirty="0" smtClean="0">
                <a:solidFill>
                  <a:srgbClr val="CC3300"/>
                </a:solidFill>
                <a:latin typeface="楷体" pitchFamily="49" charset="-122"/>
                <a:ea typeface="楷体" pitchFamily="49" charset="-122"/>
              </a:rPr>
            </a:br>
            <a:r>
              <a:rPr lang="zh-CN" altLang="en-US" sz="5400" b="1" dirty="0" smtClean="0">
                <a:gradFill>
                  <a:gsLst>
                    <a:gs pos="0">
                      <a:srgbClr val="E30000"/>
                    </a:gs>
                    <a:gs pos="100000">
                      <a:srgbClr val="760303"/>
                    </a:gs>
                  </a:gsLst>
                  <a:lin scaled="0"/>
                </a:gradFill>
                <a:latin typeface="楷体" pitchFamily="49" charset="-122"/>
                <a:ea typeface="楷体" pitchFamily="49" charset="-122"/>
              </a:rPr>
              <a:t>怀铁一中历史教研组</a:t>
            </a:r>
            <a:endParaRPr lang="zh-CN" altLang="en-US" sz="5400" b="1" dirty="0">
              <a:gradFill>
                <a:gsLst>
                  <a:gs pos="0">
                    <a:srgbClr val="E30000"/>
                  </a:gs>
                  <a:gs pos="100000">
                    <a:srgbClr val="760303"/>
                  </a:gs>
                </a:gsLst>
                <a:lin scaled="0"/>
              </a:gra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lvl="0" algn="l"/>
            <a:r>
              <a:rPr lang="en-US" altLang="zh-CN" sz="2800" b="1" dirty="0" smtClean="0">
                <a:latin typeface="楷体" pitchFamily="49" charset="-122"/>
                <a:ea typeface="楷体" pitchFamily="49" charset="-122"/>
              </a:rPr>
              <a:t>       </a:t>
            </a:r>
            <a:r>
              <a:rPr lang="zh-CN" altLang="zh-CN" sz="2800" b="1" dirty="0" smtClean="0">
                <a:latin typeface="楷体" pitchFamily="49" charset="-122"/>
                <a:ea typeface="楷体" pitchFamily="49" charset="-122"/>
              </a:rPr>
              <a:t>（</a:t>
            </a:r>
            <a:r>
              <a:rPr lang="en-US" altLang="zh-CN" sz="2800" b="1" dirty="0" smtClean="0">
                <a:latin typeface="楷体" pitchFamily="49" charset="-122"/>
                <a:ea typeface="楷体" pitchFamily="49" charset="-122"/>
              </a:rPr>
              <a:t>1</a:t>
            </a:r>
            <a:r>
              <a:rPr lang="zh-CN" altLang="zh-CN" sz="2800" b="1" dirty="0" smtClean="0">
                <a:latin typeface="楷体" pitchFamily="49" charset="-122"/>
                <a:ea typeface="楷体" pitchFamily="49" charset="-122"/>
              </a:rPr>
              <a:t>）</a:t>
            </a:r>
            <a:r>
              <a:rPr lang="zh-CN" altLang="zh-CN" sz="2800" b="1" kern="100" dirty="0" smtClean="0">
                <a:solidFill>
                  <a:srgbClr val="FF0000"/>
                </a:solidFill>
                <a:latin typeface="楷体" pitchFamily="49" charset="-122"/>
                <a:ea typeface="楷体" pitchFamily="49" charset="-122"/>
                <a:cs typeface="宋体"/>
              </a:rPr>
              <a:t>非选择题必修部分的分值增加</a:t>
            </a:r>
            <a:r>
              <a:rPr lang="en-US" altLang="zh-CN" sz="2800" b="1" kern="100" dirty="0" smtClean="0">
                <a:solidFill>
                  <a:srgbClr val="FF0000"/>
                </a:solidFill>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增加在</a:t>
            </a:r>
            <a:r>
              <a:rPr lang="en-US" altLang="zh-CN" sz="2800" b="1" kern="100" dirty="0" smtClean="0">
                <a:latin typeface="楷体" pitchFamily="49" charset="-122"/>
                <a:ea typeface="楷体" pitchFamily="49" charset="-122"/>
                <a:cs typeface="宋体"/>
              </a:rPr>
              <a:t>17</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18</a:t>
            </a:r>
            <a:r>
              <a:rPr lang="zh-CN" altLang="zh-CN" sz="2800" b="1" kern="100" dirty="0" smtClean="0">
                <a:latin typeface="楷体" pitchFamily="49" charset="-122"/>
                <a:ea typeface="楷体" pitchFamily="49" charset="-122"/>
                <a:cs typeface="宋体"/>
              </a:rPr>
              <a:t>题，选修部分的分值减小到</a:t>
            </a:r>
            <a:r>
              <a:rPr lang="en-US" altLang="zh-CN" sz="2800" b="1" kern="100" dirty="0" smtClean="0">
                <a:latin typeface="楷体" pitchFamily="49" charset="-122"/>
                <a:ea typeface="楷体" pitchFamily="49" charset="-122"/>
                <a:cs typeface="宋体"/>
              </a:rPr>
              <a:t>10</a:t>
            </a:r>
            <a:r>
              <a:rPr lang="zh-CN" altLang="zh-CN" sz="2800" b="1" kern="100" dirty="0" smtClean="0">
                <a:latin typeface="楷体" pitchFamily="49" charset="-122"/>
                <a:ea typeface="楷体" pitchFamily="49" charset="-122"/>
                <a:cs typeface="宋体"/>
              </a:rPr>
              <a:t>分，而普遍的来说选考题在难度和设问上使得学生更容易得分，甚至是满分，所以这一变化无疑是提高了试题梯度，拉开差距，体现高考的选拔性，我认为这一调整是比较适合的。</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lvl="0" algn="l"/>
            <a:r>
              <a:rPr lang="zh-CN" altLang="zh-CN" sz="2800" b="1" dirty="0" smtClean="0">
                <a:latin typeface="楷体" pitchFamily="49" charset="-122"/>
                <a:ea typeface="楷体" pitchFamily="49" charset="-122"/>
              </a:rPr>
              <a:t>（</a:t>
            </a:r>
            <a:r>
              <a:rPr lang="en-US" altLang="zh-CN" sz="2800" b="1" dirty="0" smtClean="0">
                <a:latin typeface="楷体" pitchFamily="49" charset="-122"/>
                <a:ea typeface="楷体" pitchFamily="49" charset="-122"/>
              </a:rPr>
              <a:t>3</a:t>
            </a:r>
            <a:r>
              <a:rPr lang="zh-CN" altLang="zh-CN" sz="2800" b="1" dirty="0" smtClean="0">
                <a:latin typeface="楷体" pitchFamily="49" charset="-122"/>
                <a:ea typeface="楷体" pitchFamily="49" charset="-122"/>
              </a:rPr>
              <a:t>）</a:t>
            </a:r>
            <a:r>
              <a:rPr lang="zh-CN" altLang="zh-CN" sz="2800" b="1" kern="100" dirty="0" smtClean="0">
                <a:solidFill>
                  <a:srgbClr val="FF0000"/>
                </a:solidFill>
                <a:latin typeface="楷体" pitchFamily="49" charset="-122"/>
                <a:ea typeface="楷体" pitchFamily="49" charset="-122"/>
                <a:cs typeface="宋体"/>
              </a:rPr>
              <a:t>非选择题题量的增加和总分值的不变带来的一个显著变化是每小问的分值减少，所以相应的每一答题要点的分值也有所下降。</a:t>
            </a:r>
            <a:r>
              <a:rPr lang="en-US" altLang="zh-CN" sz="2800" b="1" kern="100" dirty="0" smtClean="0">
                <a:solidFill>
                  <a:srgbClr val="FF0000"/>
                </a:solidFill>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从参考答案来看，以往的全国卷基本是</a:t>
            </a:r>
            <a:r>
              <a:rPr lang="en-US" altLang="zh-CN" sz="2800" b="1" kern="100" dirty="0" smtClean="0">
                <a:latin typeface="楷体" pitchFamily="49" charset="-122"/>
                <a:ea typeface="楷体" pitchFamily="49" charset="-122"/>
                <a:cs typeface="宋体"/>
              </a:rPr>
              <a:t>2-3</a:t>
            </a:r>
            <a:r>
              <a:rPr lang="zh-CN" altLang="zh-CN" sz="2800" b="1" kern="100" dirty="0" smtClean="0">
                <a:latin typeface="楷体" pitchFamily="49" charset="-122"/>
                <a:ea typeface="楷体" pitchFamily="49" charset="-122"/>
                <a:cs typeface="宋体"/>
              </a:rPr>
              <a:t>分一个答题要点，而本次试卷大部分是</a:t>
            </a:r>
            <a:r>
              <a:rPr lang="en-US" altLang="zh-CN" sz="2800" b="1" kern="100" dirty="0" smtClean="0">
                <a:latin typeface="楷体" pitchFamily="49" charset="-122"/>
                <a:ea typeface="楷体" pitchFamily="49" charset="-122"/>
                <a:cs typeface="宋体"/>
              </a:rPr>
              <a:t>1-2</a:t>
            </a:r>
            <a:r>
              <a:rPr lang="zh-CN" altLang="zh-CN" sz="2800" b="1" kern="100" dirty="0" smtClean="0">
                <a:latin typeface="楷体" pitchFamily="49" charset="-122"/>
                <a:ea typeface="楷体" pitchFamily="49" charset="-122"/>
                <a:cs typeface="宋体"/>
              </a:rPr>
              <a:t>分一个答题要点。这对我们的学生来说是一个挑战，要求对知识点的掌握更为全面，答题要点要更准、更全。</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Autofit/>
          </a:bodyPr>
          <a:lstStyle/>
          <a:p>
            <a:pPr algn="l"/>
            <a:r>
              <a:rPr lang="zh-CN" altLang="zh-CN" sz="2800" b="1" dirty="0" smtClean="0">
                <a:latin typeface="楷体" pitchFamily="49" charset="-122"/>
                <a:ea typeface="楷体" pitchFamily="49" charset="-122"/>
              </a:rPr>
              <a:t>（</a:t>
            </a:r>
            <a:r>
              <a:rPr lang="en-US" altLang="zh-CN" sz="2800" b="1" dirty="0" smtClean="0">
                <a:latin typeface="楷体" pitchFamily="49" charset="-122"/>
                <a:ea typeface="楷体" pitchFamily="49" charset="-122"/>
              </a:rPr>
              <a:t>4</a:t>
            </a:r>
            <a:r>
              <a:rPr lang="zh-CN" altLang="zh-CN" sz="2800" b="1" dirty="0" smtClean="0">
                <a:latin typeface="楷体" pitchFamily="49" charset="-122"/>
                <a:ea typeface="楷体" pitchFamily="49" charset="-122"/>
              </a:rPr>
              <a:t>）</a:t>
            </a:r>
            <a:r>
              <a:rPr lang="zh-CN" altLang="zh-CN" sz="2800" b="1" kern="100" dirty="0" smtClean="0">
                <a:solidFill>
                  <a:srgbClr val="FF0000"/>
                </a:solidFill>
                <a:latin typeface="楷体" pitchFamily="49" charset="-122"/>
                <a:ea typeface="楷体" pitchFamily="49" charset="-122"/>
                <a:cs typeface="宋体"/>
              </a:rPr>
              <a:t>开放型试题，本次试题与以往的试题比较在分值、设问上并没有变化，但在材料中有较多呈现选修的内容</a:t>
            </a:r>
            <a:r>
              <a:rPr lang="zh-CN" altLang="zh-CN" sz="2800" b="1" kern="100" dirty="0" smtClean="0">
                <a:latin typeface="楷体" pitchFamily="49" charset="-122"/>
                <a:ea typeface="楷体" pitchFamily="49" charset="-122"/>
                <a:cs typeface="宋体"/>
              </a:rPr>
              <a:t>，如黑船事件、俄国农奴制改革、一战、二战。</a:t>
            </a:r>
            <a:r>
              <a:rPr lang="zh-CN" altLang="zh-CN" sz="2800" b="1" dirty="0" smtClean="0">
                <a:latin typeface="楷体" pitchFamily="49" charset="-122"/>
                <a:ea typeface="楷体" pitchFamily="49" charset="-122"/>
              </a:rPr>
              <a:t>所以从学生的反馈来看，本次考试的非选择题部分较为熟悉，适应性较强。</a:t>
            </a:r>
            <a:br>
              <a:rPr lang="zh-CN" altLang="zh-CN" sz="2800" b="1" dirty="0" smtClean="0">
                <a:latin typeface="楷体" pitchFamily="49" charset="-122"/>
                <a:ea typeface="楷体" pitchFamily="49" charset="-122"/>
              </a:rPr>
            </a:br>
            <a:endParaRPr lang="zh-CN" altLang="en-US" sz="2800" b="1"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r>
              <a:rPr lang="zh-CN" altLang="zh-CN" sz="5400" b="1" kern="100" dirty="0" smtClean="0">
                <a:latin typeface="楷体" pitchFamily="49" charset="-122"/>
                <a:ea typeface="楷体" pitchFamily="49" charset="-122"/>
                <a:cs typeface="宋体"/>
              </a:rPr>
              <a:t>二、总体评价</a:t>
            </a:r>
            <a:r>
              <a:rPr lang="zh-CN" altLang="en-US" sz="5400" b="1" kern="100" dirty="0" smtClean="0">
                <a:latin typeface="楷体" pitchFamily="49" charset="-122"/>
                <a:ea typeface="楷体" pitchFamily="49" charset="-122"/>
                <a:cs typeface="宋体"/>
              </a:rPr>
              <a:t>：</a:t>
            </a:r>
            <a:r>
              <a:rPr lang="en-US" altLang="zh-CN" sz="5400" b="1" kern="100" dirty="0" smtClean="0">
                <a:latin typeface="楷体" pitchFamily="49" charset="-122"/>
                <a:ea typeface="楷体" pitchFamily="49" charset="-122"/>
                <a:cs typeface="宋体"/>
              </a:rPr>
              <a:t/>
            </a:r>
            <a:br>
              <a:rPr lang="en-US" altLang="zh-CN" sz="5400" b="1" kern="100" dirty="0" smtClean="0">
                <a:latin typeface="楷体" pitchFamily="49" charset="-122"/>
                <a:ea typeface="楷体" pitchFamily="49" charset="-122"/>
                <a:cs typeface="宋体"/>
              </a:rPr>
            </a:br>
            <a:r>
              <a:rPr lang="zh-CN" altLang="zh-CN" sz="4000" b="1" dirty="0" smtClean="0">
                <a:latin typeface="楷体" pitchFamily="49" charset="-122"/>
                <a:ea typeface="楷体" pitchFamily="49" charset="-122"/>
              </a:rPr>
              <a:t>试题的创新之处</a:t>
            </a:r>
            <a:endParaRPr lang="zh-CN" altLang="en-US" sz="4000" b="1"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algn="l"/>
            <a:r>
              <a:rPr lang="en-US" altLang="zh-CN" sz="2800" b="1" kern="100" dirty="0" smtClean="0">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1</a:t>
            </a:r>
            <a:r>
              <a:rPr lang="zh-CN" altLang="zh-CN" sz="2800" b="1" kern="100" dirty="0" smtClean="0">
                <a:latin typeface="楷体" pitchFamily="49" charset="-122"/>
                <a:ea typeface="楷体" pitchFamily="49" charset="-122"/>
                <a:cs typeface="宋体"/>
              </a:rPr>
              <a:t>）</a:t>
            </a:r>
            <a:r>
              <a:rPr lang="zh-CN" altLang="zh-CN" sz="2800" b="1" kern="100" dirty="0" smtClean="0">
                <a:solidFill>
                  <a:srgbClr val="FF0000"/>
                </a:solidFill>
                <a:latin typeface="楷体" pitchFamily="49" charset="-122"/>
                <a:ea typeface="楷体" pitchFamily="49" charset="-122"/>
                <a:cs typeface="宋体"/>
              </a:rPr>
              <a:t>落实课程标准，注重学科核心素养。</a:t>
            </a:r>
            <a:r>
              <a:rPr lang="en-US" altLang="zh-CN" sz="2800" b="1" kern="100" dirty="0" smtClean="0">
                <a:solidFill>
                  <a:srgbClr val="FF0000"/>
                </a:solidFill>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选择题的每一题都涉及至少一个方面的核心素养的考察，而非选择题的综合性更强。如</a:t>
            </a:r>
            <a:r>
              <a:rPr lang="en-US" altLang="zh-CN" sz="2800" b="1" kern="100" dirty="0" smtClean="0">
                <a:latin typeface="楷体" pitchFamily="49" charset="-122"/>
                <a:ea typeface="楷体" pitchFamily="49" charset="-122"/>
                <a:cs typeface="宋体"/>
              </a:rPr>
              <a:t>17</a:t>
            </a:r>
            <a:r>
              <a:rPr lang="zh-CN" altLang="zh-CN" sz="2800" b="1" kern="100" dirty="0" smtClean="0">
                <a:latin typeface="楷体" pitchFamily="49" charset="-122"/>
                <a:ea typeface="楷体" pitchFamily="49" charset="-122"/>
                <a:cs typeface="宋体"/>
              </a:rPr>
              <a:t>题从纵向考察明代、近代、现代东部地区的经济发展的考察，时空观念的考查明显，从中也体现出近现代以来中国经济发展的巨大成就，渗透制度自信、道路自信。</a:t>
            </a:r>
            <a:r>
              <a:rPr lang="en-US" altLang="zh-CN" sz="2800" b="1" kern="100" dirty="0" smtClean="0">
                <a:latin typeface="楷体" pitchFamily="49" charset="-122"/>
                <a:ea typeface="楷体" pitchFamily="49" charset="-122"/>
                <a:cs typeface="宋体"/>
              </a:rPr>
              <a:t>18</a:t>
            </a:r>
            <a:r>
              <a:rPr lang="zh-CN" altLang="zh-CN" sz="2800" b="1" kern="100" dirty="0" smtClean="0">
                <a:latin typeface="楷体" pitchFamily="49" charset="-122"/>
                <a:ea typeface="楷体" pitchFamily="49" charset="-122"/>
                <a:cs typeface="宋体"/>
              </a:rPr>
              <a:t>题从中法近代文化的相互交流与借鉴中，考察唯物史观、历史解释，凸显文化自信。</a:t>
            </a:r>
            <a:r>
              <a:rPr lang="en-US" altLang="zh-CN" sz="2800" b="1" kern="100" dirty="0" smtClean="0">
                <a:latin typeface="楷体" pitchFamily="49" charset="-122"/>
                <a:ea typeface="楷体" pitchFamily="49" charset="-122"/>
                <a:cs typeface="宋体"/>
              </a:rPr>
              <a:t>19</a:t>
            </a:r>
            <a:r>
              <a:rPr lang="zh-CN" altLang="zh-CN" sz="2800" b="1" kern="100" dirty="0" smtClean="0">
                <a:latin typeface="楷体" pitchFamily="49" charset="-122"/>
                <a:ea typeface="楷体" pitchFamily="49" charset="-122"/>
                <a:cs typeface="宋体"/>
              </a:rPr>
              <a:t>题从工业革命到二战的中外历史事件的列举，考查在唯物史观的指导下对西方工业文明发展下诸多问题的思考。</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algn="l"/>
            <a:r>
              <a:rPr lang="en-US" altLang="zh-CN" sz="2800" b="1" kern="100" dirty="0" smtClean="0">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2</a:t>
            </a:r>
            <a:r>
              <a:rPr lang="zh-CN" altLang="zh-CN" sz="2800" b="1" kern="100" dirty="0" smtClean="0">
                <a:latin typeface="楷体" pitchFamily="49" charset="-122"/>
                <a:ea typeface="楷体" pitchFamily="49" charset="-122"/>
                <a:cs typeface="宋体"/>
              </a:rPr>
              <a:t>）</a:t>
            </a:r>
            <a:r>
              <a:rPr lang="zh-CN" altLang="zh-CN" sz="2800" b="1" kern="100" dirty="0" smtClean="0">
                <a:solidFill>
                  <a:srgbClr val="FF0000"/>
                </a:solidFill>
                <a:latin typeface="楷体" pitchFamily="49" charset="-122"/>
                <a:ea typeface="楷体" pitchFamily="49" charset="-122"/>
                <a:cs typeface="宋体"/>
              </a:rPr>
              <a:t>创新材料与情境，考查关键能力。</a:t>
            </a:r>
            <a:r>
              <a:rPr lang="en-US" altLang="zh-CN" sz="2800" b="1" kern="100" dirty="0" smtClean="0">
                <a:solidFill>
                  <a:srgbClr val="FF0000"/>
                </a:solidFill>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选择题材料的多样化有助于历史情境创设的丰富，更侧重对材料本身的理解。如第</a:t>
            </a:r>
            <a:r>
              <a:rPr lang="en-US" altLang="zh-CN" sz="2800" b="1" kern="100" dirty="0" smtClean="0">
                <a:latin typeface="楷体" pitchFamily="49" charset="-122"/>
                <a:ea typeface="楷体" pitchFamily="49" charset="-122"/>
                <a:cs typeface="宋体"/>
              </a:rPr>
              <a:t>2</a:t>
            </a:r>
            <a:r>
              <a:rPr lang="zh-CN" altLang="zh-CN" sz="2800" b="1" kern="100" dirty="0" smtClean="0">
                <a:latin typeface="楷体" pitchFamily="49" charset="-122"/>
                <a:ea typeface="楷体" pitchFamily="49" charset="-122"/>
                <a:cs typeface="宋体"/>
              </a:rPr>
              <a:t>题，材料呈现了东汉章帝到和帝盐铁专卖政策的起复，其解题的关键在于对史料的阅读。这道题不少学生花费了较多时间，一是理解文言材料，二是缺乏逻辑推理能力。</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algn="l"/>
            <a:r>
              <a:rPr lang="en-US" altLang="zh-CN" sz="2800" b="1" kern="100" dirty="0" smtClean="0">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3</a:t>
            </a:r>
            <a:r>
              <a:rPr lang="zh-CN" altLang="zh-CN" sz="2800" b="1" kern="100" dirty="0" smtClean="0">
                <a:latin typeface="楷体" pitchFamily="49" charset="-122"/>
                <a:ea typeface="楷体" pitchFamily="49" charset="-122"/>
                <a:cs typeface="宋体"/>
              </a:rPr>
              <a:t>）</a:t>
            </a:r>
            <a:r>
              <a:rPr lang="zh-CN" altLang="zh-CN" sz="2800" b="1" kern="100" dirty="0" smtClean="0">
                <a:solidFill>
                  <a:srgbClr val="FF0000"/>
                </a:solidFill>
                <a:latin typeface="楷体" pitchFamily="49" charset="-122"/>
                <a:ea typeface="楷体" pitchFamily="49" charset="-122"/>
                <a:cs typeface="宋体"/>
              </a:rPr>
              <a:t>考察主干知识，重视教材细节。</a:t>
            </a:r>
            <a:r>
              <a:rPr lang="en-US" altLang="zh-CN" sz="2800" b="1" kern="100" dirty="0" smtClean="0">
                <a:solidFill>
                  <a:srgbClr val="FF0000"/>
                </a:solidFill>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此次试题，将具有借鉴价值和现实意义的重大史实作为主要载体，考查对主干知识掌握的深度和广度。如第</a:t>
            </a:r>
            <a:r>
              <a:rPr lang="en-US" altLang="zh-CN" sz="2800" b="1" kern="100" dirty="0" smtClean="0">
                <a:latin typeface="楷体" pitchFamily="49" charset="-122"/>
                <a:ea typeface="楷体" pitchFamily="49" charset="-122"/>
                <a:cs typeface="宋体"/>
              </a:rPr>
              <a:t>1</a:t>
            </a:r>
            <a:r>
              <a:rPr lang="zh-CN" altLang="zh-CN" sz="2800" b="1" kern="100" dirty="0" smtClean="0">
                <a:latin typeface="楷体" pitchFamily="49" charset="-122"/>
                <a:ea typeface="楷体" pitchFamily="49" charset="-122"/>
                <a:cs typeface="宋体"/>
              </a:rPr>
              <a:t>题，考察的是的分封制，其挖掘是的是分封制的对象和作用，这幅图在教材上也有，加强材料和所学知识的结合分析，对基础知识的全面细节掌握是重中之重。</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Autofit/>
          </a:bodyPr>
          <a:lstStyle/>
          <a:p>
            <a:pPr algn="l"/>
            <a:r>
              <a:rPr lang="en-US" altLang="zh-CN" sz="2800" b="1" kern="100" dirty="0" smtClean="0">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4</a:t>
            </a:r>
            <a:r>
              <a:rPr lang="zh-CN" altLang="zh-CN" sz="2800" b="1" kern="100" dirty="0" smtClean="0">
                <a:latin typeface="楷体" pitchFamily="49" charset="-122"/>
                <a:ea typeface="楷体" pitchFamily="49" charset="-122"/>
                <a:cs typeface="宋体"/>
              </a:rPr>
              <a:t>）</a:t>
            </a:r>
            <a:r>
              <a:rPr lang="zh-CN" altLang="zh-CN" sz="2800" b="1" kern="100" dirty="0" smtClean="0">
                <a:solidFill>
                  <a:srgbClr val="FF0000"/>
                </a:solidFill>
                <a:latin typeface="楷体" pitchFamily="49" charset="-122"/>
                <a:ea typeface="楷体" pitchFamily="49" charset="-122"/>
                <a:cs typeface="宋体"/>
              </a:rPr>
              <a:t>加强对湖南地方历史文化的考察</a:t>
            </a:r>
            <a:r>
              <a:rPr lang="zh-CN" altLang="zh-CN" sz="2800" b="1" kern="100" dirty="0" smtClean="0">
                <a:latin typeface="楷体" pitchFamily="49" charset="-122"/>
                <a:ea typeface="楷体" pitchFamily="49" charset="-122"/>
                <a:cs typeface="宋体"/>
              </a:rPr>
              <a:t>。</a:t>
            </a:r>
            <a:r>
              <a:rPr lang="en-US" altLang="zh-CN" sz="2800" b="1" kern="100" dirty="0" smtClean="0">
                <a:latin typeface="楷体" pitchFamily="49" charset="-122"/>
                <a:ea typeface="楷体" pitchFamily="49" charset="-122"/>
                <a:cs typeface="宋体"/>
              </a:rPr>
              <a:t>              </a:t>
            </a:r>
            <a:r>
              <a:rPr lang="zh-CN" altLang="zh-CN" sz="2800" b="1" kern="100" dirty="0" smtClean="0">
                <a:latin typeface="楷体" pitchFamily="49" charset="-122"/>
                <a:ea typeface="楷体" pitchFamily="49" charset="-122"/>
                <a:cs typeface="宋体"/>
              </a:rPr>
              <a:t>湖南卷中有</a:t>
            </a:r>
            <a:r>
              <a:rPr lang="en-US" altLang="zh-CN" sz="2800" b="1" kern="100" dirty="0" smtClean="0">
                <a:latin typeface="楷体" pitchFamily="49" charset="-122"/>
                <a:ea typeface="楷体" pitchFamily="49" charset="-122"/>
                <a:cs typeface="宋体"/>
              </a:rPr>
              <a:t>3</a:t>
            </a:r>
            <a:r>
              <a:rPr lang="zh-CN" altLang="zh-CN" sz="2800" b="1" kern="100" dirty="0" smtClean="0">
                <a:latin typeface="楷体" pitchFamily="49" charset="-122"/>
                <a:ea typeface="楷体" pitchFamily="49" charset="-122"/>
                <a:cs typeface="宋体"/>
              </a:rPr>
              <a:t>道题涉及到湖南历史文化，第</a:t>
            </a:r>
            <a:r>
              <a:rPr lang="en-US" altLang="zh-CN" sz="2800" b="1" kern="100" dirty="0" smtClean="0">
                <a:latin typeface="楷体" pitchFamily="49" charset="-122"/>
                <a:ea typeface="楷体" pitchFamily="49" charset="-122"/>
                <a:cs typeface="宋体"/>
              </a:rPr>
              <a:t>8</a:t>
            </a:r>
            <a:r>
              <a:rPr lang="zh-CN" altLang="zh-CN" sz="2800" b="1" kern="100" dirty="0" smtClean="0">
                <a:latin typeface="楷体" pitchFamily="49" charset="-122"/>
                <a:ea typeface="楷体" pitchFamily="49" charset="-122"/>
                <a:cs typeface="宋体"/>
              </a:rPr>
              <a:t>题湖南率先设立课吏馆、第</a:t>
            </a:r>
            <a:r>
              <a:rPr lang="en-US" altLang="zh-CN" sz="2800" b="1" kern="100" dirty="0" smtClean="0">
                <a:latin typeface="楷体" pitchFamily="49" charset="-122"/>
                <a:ea typeface="楷体" pitchFamily="49" charset="-122"/>
                <a:cs typeface="宋体"/>
              </a:rPr>
              <a:t>18</a:t>
            </a:r>
            <a:r>
              <a:rPr lang="zh-CN" altLang="zh-CN" sz="2800" b="1" kern="100" dirty="0" smtClean="0">
                <a:latin typeface="楷体" pitchFamily="49" charset="-122"/>
                <a:ea typeface="楷体" pitchFamily="49" charset="-122"/>
                <a:cs typeface="宋体"/>
              </a:rPr>
              <a:t>题湖南醴陵的反清起义、第</a:t>
            </a:r>
            <a:r>
              <a:rPr lang="en-US" altLang="zh-CN" sz="2800" b="1" kern="100" dirty="0" smtClean="0">
                <a:latin typeface="楷体" pitchFamily="49" charset="-122"/>
                <a:ea typeface="楷体" pitchFamily="49" charset="-122"/>
                <a:cs typeface="宋体"/>
              </a:rPr>
              <a:t>22</a:t>
            </a:r>
            <a:r>
              <a:rPr lang="zh-CN" altLang="zh-CN" sz="2800" b="1" kern="100" dirty="0" smtClean="0">
                <a:latin typeface="楷体" pitchFamily="49" charset="-122"/>
                <a:ea typeface="楷体" pitchFamily="49" charset="-122"/>
                <a:cs typeface="宋体"/>
              </a:rPr>
              <a:t>题欧阳询的文化成就与原因。在命题的过程中，湖南地方历史文化作为材料呈现创设情境相较以往试题突出，尤其是在近现代史的考察中。</a:t>
            </a:r>
            <a:r>
              <a:rPr lang="zh-CN" altLang="zh-CN" sz="2800" b="1" kern="100" spc="40" dirty="0" smtClean="0">
                <a:solidFill>
                  <a:srgbClr val="FF0000"/>
                </a:solidFill>
                <a:latin typeface="楷体" pitchFamily="49" charset="-122"/>
                <a:ea typeface="楷体" pitchFamily="49" charset="-122"/>
                <a:cs typeface="宋体"/>
              </a:rPr>
              <a:t>历史命题权归属到各省，会呈现区域特色这是不容置疑的，具体到湖南，考查湖湘历史人物、历史事件、湖湘文化和湖湘精神，提请历史老师引起足够的重视。</a:t>
            </a:r>
            <a:endParaRPr lang="zh-CN" altLang="en-US" sz="2800" b="1" dirty="0">
              <a:solidFill>
                <a:srgbClr val="FF0000"/>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r>
              <a:rPr lang="zh-CN" altLang="zh-CN" sz="5400" b="1" kern="100" dirty="0" smtClean="0">
                <a:latin typeface="楷体" pitchFamily="49" charset="-122"/>
                <a:ea typeface="楷体" pitchFamily="49" charset="-122"/>
                <a:cs typeface="宋体"/>
              </a:rPr>
              <a:t>三、复习备考策略：</a:t>
            </a:r>
            <a:endParaRPr lang="zh-CN" altLang="zh-CN" sz="5400" b="1" kern="100" dirty="0" smtClean="0">
              <a:latin typeface="楷体" pitchFamily="49" charset="-122"/>
              <a:ea typeface="楷体" pitchFamily="49" charset="-122"/>
              <a:cs typeface="Times New Roman"/>
            </a:endParaRPr>
          </a:p>
          <a:p>
            <a:r>
              <a:rPr lang="en-US" altLang="zh-CN" sz="4000" b="1" kern="100" dirty="0" smtClean="0">
                <a:latin typeface="楷体" pitchFamily="49" charset="-122"/>
                <a:ea typeface="楷体" pitchFamily="49" charset="-122"/>
                <a:cs typeface="宋体"/>
              </a:rPr>
              <a:t>1.</a:t>
            </a:r>
            <a:r>
              <a:rPr lang="zh-CN" altLang="zh-CN" sz="4000" b="1" kern="100" dirty="0" smtClean="0">
                <a:latin typeface="楷体" pitchFamily="49" charset="-122"/>
                <a:ea typeface="楷体" pitchFamily="49" charset="-122"/>
                <a:cs typeface="宋体"/>
              </a:rPr>
              <a:t>注重教材，规范表达</a:t>
            </a:r>
            <a:endParaRPr lang="zh-CN" altLang="zh-CN" sz="4000" b="1" kern="100" dirty="0" smtClean="0">
              <a:latin typeface="楷体" pitchFamily="49" charset="-122"/>
              <a:ea typeface="楷体" pitchFamily="49" charset="-122"/>
              <a:cs typeface="Times New Roman"/>
            </a:endParaRPr>
          </a:p>
          <a:p>
            <a:r>
              <a:rPr lang="en-US" altLang="zh-CN" sz="4000" b="1" dirty="0" smtClean="0">
                <a:latin typeface="楷体" pitchFamily="49" charset="-122"/>
                <a:ea typeface="楷体" pitchFamily="49" charset="-122"/>
              </a:rPr>
              <a:t>2.</a:t>
            </a:r>
            <a:r>
              <a:rPr lang="zh-CN" altLang="zh-CN" sz="4000" b="1" dirty="0" smtClean="0">
                <a:latin typeface="楷体" pitchFamily="49" charset="-122"/>
                <a:ea typeface="楷体" pitchFamily="49" charset="-122"/>
              </a:rPr>
              <a:t>整合复习，架构体系</a:t>
            </a:r>
            <a:br>
              <a:rPr lang="zh-CN" altLang="zh-CN" sz="4000" b="1" dirty="0" smtClean="0">
                <a:latin typeface="楷体" pitchFamily="49" charset="-122"/>
                <a:ea typeface="楷体" pitchFamily="49" charset="-122"/>
              </a:rPr>
            </a:br>
            <a:r>
              <a:rPr lang="en-US" altLang="zh-CN" sz="4000" b="1" dirty="0" smtClean="0">
                <a:latin typeface="楷体" pitchFamily="49" charset="-122"/>
                <a:ea typeface="楷体" pitchFamily="49" charset="-122"/>
              </a:rPr>
              <a:t>3.</a:t>
            </a:r>
            <a:r>
              <a:rPr lang="zh-CN" altLang="zh-CN" sz="4000" b="1" dirty="0" smtClean="0">
                <a:latin typeface="楷体" pitchFamily="49" charset="-122"/>
                <a:ea typeface="楷体" pitchFamily="49" charset="-122"/>
              </a:rPr>
              <a:t>关注生活，关怀社会</a:t>
            </a:r>
            <a:br>
              <a:rPr lang="zh-CN" altLang="zh-CN" sz="4000" b="1" dirty="0" smtClean="0">
                <a:latin typeface="楷体" pitchFamily="49" charset="-122"/>
                <a:ea typeface="楷体" pitchFamily="49" charset="-122"/>
              </a:rPr>
            </a:br>
            <a:r>
              <a:rPr lang="en-US" altLang="zh-CN" sz="4000" b="1" dirty="0" smtClean="0">
                <a:latin typeface="楷体" pitchFamily="49" charset="-122"/>
                <a:ea typeface="楷体" pitchFamily="49" charset="-122"/>
              </a:rPr>
              <a:t>4.</a:t>
            </a:r>
            <a:r>
              <a:rPr lang="zh-CN" altLang="zh-CN" sz="4000" b="1" dirty="0" smtClean="0">
                <a:latin typeface="楷体" pitchFamily="49" charset="-122"/>
                <a:ea typeface="楷体" pitchFamily="49" charset="-122"/>
              </a:rPr>
              <a:t>专题训练，精准时间</a:t>
            </a:r>
            <a:r>
              <a:rPr lang="zh-CN" altLang="zh-CN" dirty="0" smtClean="0"/>
              <a:t/>
            </a:r>
            <a:br>
              <a:rPr lang="zh-CN" altLang="zh-CN" dirty="0" smtClean="0"/>
            </a:b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r>
              <a:rPr lang="en-US" altLang="zh-CN" sz="2800" b="1" kern="100" dirty="0" smtClean="0">
                <a:latin typeface="楷体" pitchFamily="49" charset="-122"/>
                <a:ea typeface="楷体" pitchFamily="49" charset="-122"/>
                <a:cs typeface="宋体"/>
              </a:rPr>
              <a:t>1.</a:t>
            </a:r>
            <a:r>
              <a:rPr lang="zh-CN" altLang="zh-CN" sz="2800" b="1" kern="100" dirty="0" smtClean="0">
                <a:solidFill>
                  <a:srgbClr val="FF0000"/>
                </a:solidFill>
                <a:latin typeface="楷体" pitchFamily="49" charset="-122"/>
                <a:ea typeface="楷体" pitchFamily="49" charset="-122"/>
                <a:cs typeface="宋体"/>
              </a:rPr>
              <a:t>注重教材，规范表达</a:t>
            </a:r>
            <a:endParaRPr lang="zh-CN" altLang="zh-CN" sz="2800" b="1" kern="100" dirty="0" smtClean="0">
              <a:solidFill>
                <a:srgbClr val="FF0000"/>
              </a:solidFill>
              <a:latin typeface="楷体" pitchFamily="49" charset="-122"/>
              <a:ea typeface="楷体" pitchFamily="49" charset="-122"/>
              <a:cs typeface="Times New Roman"/>
            </a:endParaRPr>
          </a:p>
          <a:p>
            <a:pPr algn="l"/>
            <a:r>
              <a:rPr lang="zh-CN" altLang="zh-CN" sz="2800" b="1" kern="100" dirty="0" smtClean="0">
                <a:latin typeface="楷体" pitchFamily="49" charset="-122"/>
                <a:ea typeface="楷体" pitchFamily="49" charset="-122"/>
                <a:cs typeface="宋体"/>
              </a:rPr>
              <a:t>课程标准是国家课程的纲领性文件，是国家对基础教育课程的基本规范和质量要求，是教材编写、教学评估和考试命题的依据，是国家管理和评价课程的基础。课程标准是教材编写的依据，教材内容的选择应符合课程标准的要求。。</a:t>
            </a:r>
            <a:r>
              <a:rPr lang="zh-CN" altLang="zh-CN" sz="3200" b="1" kern="100" dirty="0" smtClean="0">
                <a:solidFill>
                  <a:srgbClr val="FF0000"/>
                </a:solidFill>
                <a:latin typeface="楷体" pitchFamily="49" charset="-122"/>
                <a:ea typeface="楷体" pitchFamily="49" charset="-122"/>
                <a:cs typeface="宋体"/>
              </a:rPr>
              <a:t>在教学过程中，一是引导学生精细读书，逐字逐句读书，，包括导言、注解、图示在内。在复习中学生往往过度依赖于资料，把教材撇在一边，所以在课堂内外都要强调回归课本，读熟并逐一理解课本中的字句，把握教材结构和语境，这对学生的阅读和材料分析大有帮助，对学生在答题语言的规范也有裨益。</a:t>
            </a:r>
            <a:endParaRPr lang="zh-CN" altLang="zh-CN" sz="3200" b="1" kern="100" dirty="0" smtClean="0">
              <a:solidFill>
                <a:srgbClr val="FF0000"/>
              </a:solidFill>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1980" y="2644170"/>
            <a:ext cx="7857490" cy="1569660"/>
          </a:xfrm>
          <a:prstGeom prst="rect">
            <a:avLst/>
          </a:prstGeom>
          <a:noFill/>
        </p:spPr>
        <p:txBody>
          <a:bodyPr wrap="square" rtlCol="0" anchor="t">
            <a:spAutoFit/>
          </a:bodyPr>
          <a:lstStyle/>
          <a:p>
            <a:pPr algn="ctr"/>
            <a:r>
              <a:rPr lang="zh-CN" altLang="en-US" sz="4800" b="1" dirty="0" smtClean="0">
                <a:solidFill>
                  <a:schemeClr val="tx1"/>
                </a:solidFill>
                <a:effectLst>
                  <a:outerShdw blurRad="38100" dist="19050" dir="2700000" algn="tl" rotWithShape="0">
                    <a:schemeClr val="dk1">
                      <a:alpha val="40000"/>
                    </a:schemeClr>
                  </a:outerShdw>
                </a:effectLst>
                <a:sym typeface="+mn-ea"/>
              </a:rPr>
              <a:t>八省联考历史学科试卷</a:t>
            </a:r>
            <a:endParaRPr lang="en-US" altLang="zh-CN" sz="4800" b="1" dirty="0" smtClean="0">
              <a:solidFill>
                <a:schemeClr val="tx1"/>
              </a:solidFill>
              <a:effectLst>
                <a:outerShdw blurRad="38100" dist="19050" dir="2700000" algn="tl" rotWithShape="0">
                  <a:schemeClr val="dk1">
                    <a:alpha val="40000"/>
                  </a:schemeClr>
                </a:outerShdw>
              </a:effectLst>
            </a:endParaRPr>
          </a:p>
          <a:p>
            <a:pPr algn="ctr"/>
            <a:r>
              <a:rPr lang="zh-CN" altLang="en-US" sz="4800" b="1" dirty="0" smtClean="0">
                <a:solidFill>
                  <a:schemeClr val="tx1"/>
                </a:solidFill>
                <a:effectLst>
                  <a:outerShdw blurRad="38100" dist="19050" dir="2700000" algn="tl" rotWithShape="0">
                    <a:schemeClr val="dk1">
                      <a:alpha val="40000"/>
                    </a:schemeClr>
                  </a:outerShdw>
                </a:effectLst>
                <a:sym typeface="+mn-ea"/>
              </a:rPr>
              <a:t>分析与备考建议</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r>
              <a:rPr lang="en-US" altLang="zh-CN" sz="2800" b="1" kern="100" dirty="0" smtClean="0">
                <a:latin typeface="楷体" pitchFamily="49" charset="-122"/>
                <a:ea typeface="楷体" pitchFamily="49" charset="-122"/>
                <a:cs typeface="宋体"/>
              </a:rPr>
              <a:t>2.</a:t>
            </a:r>
            <a:r>
              <a:rPr lang="zh-CN" altLang="zh-CN" sz="2800" b="1" kern="100" dirty="0" smtClean="0">
                <a:solidFill>
                  <a:srgbClr val="FF0000"/>
                </a:solidFill>
                <a:latin typeface="楷体" pitchFamily="49" charset="-122"/>
                <a:ea typeface="楷体" pitchFamily="49" charset="-122"/>
                <a:cs typeface="宋体"/>
              </a:rPr>
              <a:t>整合复习，架构体系</a:t>
            </a:r>
            <a:endParaRPr lang="zh-CN" altLang="zh-CN" sz="2800" b="1" kern="100" dirty="0" smtClean="0">
              <a:solidFill>
                <a:srgbClr val="FF0000"/>
              </a:solidFill>
              <a:latin typeface="楷体" pitchFamily="49" charset="-122"/>
              <a:ea typeface="楷体" pitchFamily="49" charset="-122"/>
              <a:cs typeface="Times New Roman"/>
            </a:endParaRPr>
          </a:p>
          <a:p>
            <a:pPr algn="l"/>
            <a:r>
              <a:rPr lang="zh-CN" altLang="zh-CN" sz="3200" b="1" kern="100" dirty="0" smtClean="0">
                <a:solidFill>
                  <a:srgbClr val="FF0000"/>
                </a:solidFill>
                <a:latin typeface="楷体" pitchFamily="49" charset="-122"/>
                <a:ea typeface="楷体" pitchFamily="49" charset="-122"/>
                <a:cs typeface="宋体"/>
              </a:rPr>
              <a:t>二轮复习以时间（或是专题）为线索进行整合性复习，学生需要加强对某一时期时代特征的总体印象，更为全面的整合所学知识，构筑更为严密的历史知识架构，把知识网络化、系统化，能够独立的完成知识体系图的制作。</a:t>
            </a:r>
            <a:r>
              <a:rPr lang="zh-CN" altLang="zh-CN" sz="2750" b="1" kern="100" dirty="0" smtClean="0">
                <a:latin typeface="楷体" pitchFamily="49" charset="-122"/>
                <a:ea typeface="楷体" pitchFamily="49" charset="-122"/>
                <a:cs typeface="宋体"/>
              </a:rPr>
              <a:t>阅读、图表分析能力需要不断加强训练，历史学科核心素养的落实需要教师的长期引领，使学生发现历史问题、论证历史问题、独立提出观点的能力的提升。所以在讲授和练习中，要精讲精练，及时总结反思。</a:t>
            </a:r>
            <a:endParaRPr lang="zh-CN" altLang="zh-CN" sz="275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r>
              <a:rPr lang="en-US" altLang="zh-CN" sz="2800" b="1" kern="100" dirty="0" smtClean="0">
                <a:latin typeface="楷体" pitchFamily="49" charset="-122"/>
                <a:ea typeface="楷体" pitchFamily="49" charset="-122"/>
                <a:cs typeface="宋体"/>
              </a:rPr>
              <a:t>3.</a:t>
            </a:r>
            <a:r>
              <a:rPr lang="zh-CN" altLang="zh-CN" sz="2800" b="1" kern="100" dirty="0" smtClean="0">
                <a:solidFill>
                  <a:srgbClr val="FF0000"/>
                </a:solidFill>
                <a:latin typeface="楷体" pitchFamily="49" charset="-122"/>
                <a:ea typeface="楷体" pitchFamily="49" charset="-122"/>
                <a:cs typeface="宋体"/>
              </a:rPr>
              <a:t>关注生活，关怀社会</a:t>
            </a:r>
            <a:endParaRPr lang="zh-CN" altLang="zh-CN" sz="2800" b="1" kern="100" dirty="0" smtClean="0">
              <a:solidFill>
                <a:srgbClr val="FF0000"/>
              </a:solidFill>
              <a:latin typeface="楷体" pitchFamily="49" charset="-122"/>
              <a:ea typeface="楷体" pitchFamily="49" charset="-122"/>
              <a:cs typeface="Times New Roman"/>
            </a:endParaRPr>
          </a:p>
          <a:p>
            <a:pPr algn="l"/>
            <a:r>
              <a:rPr lang="zh-CN" altLang="zh-CN" sz="2800" b="1" kern="100" dirty="0" smtClean="0">
                <a:latin typeface="楷体" pitchFamily="49" charset="-122"/>
                <a:ea typeface="楷体" pitchFamily="49" charset="-122"/>
                <a:cs typeface="宋体"/>
              </a:rPr>
              <a:t>历史学习的价值与社会功能，主要表现在对人类文明的发展所起的作用和积极影响上。家国情怀是学习和探究历史应具有的社会责任与人文追求。高三的历史学习，不能闭门造车，</a:t>
            </a:r>
            <a:r>
              <a:rPr lang="zh-CN" altLang="zh-CN" sz="2800" b="1" kern="100" dirty="0" smtClean="0">
                <a:solidFill>
                  <a:srgbClr val="FF0000"/>
                </a:solidFill>
                <a:latin typeface="楷体" pitchFamily="49" charset="-122"/>
                <a:ea typeface="楷体" pitchFamily="49" charset="-122"/>
                <a:cs typeface="宋体"/>
              </a:rPr>
              <a:t>需要关注社会热点，关注现实生活。在真题命题中隐性考查社会热点比较常见，而本次考题突出了湖南历史文化的考查，就是在引导学生关注生活，关怀身边的人，关心家国大事，学以致用，学史明智。</a:t>
            </a:r>
            <a:endParaRPr lang="zh-CN" altLang="zh-CN" sz="2800" b="1" kern="100" dirty="0" smtClean="0">
              <a:solidFill>
                <a:srgbClr val="FF0000"/>
              </a:solidFill>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r>
              <a:rPr lang="en-US" altLang="zh-CN" sz="2800" b="1" kern="100" dirty="0" smtClean="0">
                <a:latin typeface="楷体" pitchFamily="49" charset="-122"/>
                <a:ea typeface="楷体" pitchFamily="49" charset="-122"/>
                <a:cs typeface="宋体"/>
              </a:rPr>
              <a:t>4.</a:t>
            </a:r>
            <a:r>
              <a:rPr lang="zh-CN" altLang="zh-CN" sz="2800" b="1" kern="100" dirty="0" smtClean="0">
                <a:solidFill>
                  <a:srgbClr val="FF0000"/>
                </a:solidFill>
                <a:latin typeface="楷体" pitchFamily="49" charset="-122"/>
                <a:ea typeface="楷体" pitchFamily="49" charset="-122"/>
                <a:cs typeface="宋体"/>
              </a:rPr>
              <a:t>专题训练，精准时间</a:t>
            </a:r>
            <a:endParaRPr lang="zh-CN" altLang="zh-CN" sz="2800" b="1" kern="100" dirty="0" smtClean="0">
              <a:solidFill>
                <a:srgbClr val="FF0000"/>
              </a:solidFill>
              <a:latin typeface="楷体" pitchFamily="49" charset="-122"/>
              <a:ea typeface="楷体" pitchFamily="49" charset="-122"/>
              <a:cs typeface="Times New Roman"/>
            </a:endParaRPr>
          </a:p>
          <a:p>
            <a:pPr algn="l"/>
            <a:r>
              <a:rPr lang="zh-CN" altLang="zh-CN" sz="2800" b="1" kern="100" dirty="0" smtClean="0">
                <a:latin typeface="楷体" pitchFamily="49" charset="-122"/>
                <a:ea typeface="楷体" pitchFamily="49" charset="-122"/>
                <a:cs typeface="宋体"/>
              </a:rPr>
              <a:t>要注重各种题型的练习，要做真题，更要注重新材料，新题型的训练，尤其是旧知识在新情境下的运用和新的考查角度。</a:t>
            </a:r>
            <a:r>
              <a:rPr lang="zh-CN" altLang="zh-CN" sz="2800" b="1" kern="100" dirty="0" smtClean="0">
                <a:solidFill>
                  <a:srgbClr val="FF0000"/>
                </a:solidFill>
                <a:latin typeface="楷体" pitchFamily="49" charset="-122"/>
                <a:ea typeface="楷体" pitchFamily="49" charset="-122"/>
                <a:cs typeface="宋体"/>
              </a:rPr>
              <a:t>限时训练要高度仿真，科学安排时间，</a:t>
            </a:r>
            <a:r>
              <a:rPr lang="en-US" altLang="zh-CN" sz="2800" b="1" kern="100" dirty="0" smtClean="0">
                <a:solidFill>
                  <a:srgbClr val="FF0000"/>
                </a:solidFill>
                <a:latin typeface="楷体" pitchFamily="49" charset="-122"/>
                <a:ea typeface="楷体" pitchFamily="49" charset="-122"/>
                <a:cs typeface="宋体"/>
              </a:rPr>
              <a:t>75</a:t>
            </a:r>
            <a:r>
              <a:rPr lang="zh-CN" altLang="zh-CN" sz="2800" b="1" kern="100" dirty="0" smtClean="0">
                <a:solidFill>
                  <a:srgbClr val="FF0000"/>
                </a:solidFill>
                <a:latin typeface="楷体" pitchFamily="49" charset="-122"/>
                <a:ea typeface="楷体" pitchFamily="49" charset="-122"/>
                <a:cs typeface="宋体"/>
              </a:rPr>
              <a:t>分钟的考试时间的大致分配：</a:t>
            </a:r>
            <a:r>
              <a:rPr lang="en-US" altLang="zh-CN" sz="2800" b="1" kern="100" dirty="0" smtClean="0">
                <a:solidFill>
                  <a:srgbClr val="FF0000"/>
                </a:solidFill>
                <a:latin typeface="楷体" pitchFamily="49" charset="-122"/>
                <a:ea typeface="楷体" pitchFamily="49" charset="-122"/>
                <a:cs typeface="宋体"/>
              </a:rPr>
              <a:t>16</a:t>
            </a:r>
            <a:r>
              <a:rPr lang="zh-CN" altLang="zh-CN" sz="2800" b="1" kern="100" dirty="0" smtClean="0">
                <a:solidFill>
                  <a:srgbClr val="FF0000"/>
                </a:solidFill>
                <a:latin typeface="楷体" pitchFamily="49" charset="-122"/>
                <a:ea typeface="楷体" pitchFamily="49" charset="-122"/>
                <a:cs typeface="宋体"/>
              </a:rPr>
              <a:t>分钟选择题，</a:t>
            </a:r>
            <a:r>
              <a:rPr lang="en-US" altLang="zh-CN" sz="2800" b="1" kern="100" dirty="0" smtClean="0">
                <a:solidFill>
                  <a:srgbClr val="FF0000"/>
                </a:solidFill>
                <a:latin typeface="楷体" pitchFamily="49" charset="-122"/>
                <a:ea typeface="楷体" pitchFamily="49" charset="-122"/>
                <a:cs typeface="宋体"/>
              </a:rPr>
              <a:t>52</a:t>
            </a:r>
            <a:r>
              <a:rPr lang="zh-CN" altLang="zh-CN" sz="2800" b="1" kern="100" dirty="0" smtClean="0">
                <a:solidFill>
                  <a:srgbClr val="FF0000"/>
                </a:solidFill>
                <a:latin typeface="楷体" pitchFamily="49" charset="-122"/>
                <a:ea typeface="楷体" pitchFamily="49" charset="-122"/>
                <a:cs typeface="宋体"/>
              </a:rPr>
              <a:t>分钟材料题，</a:t>
            </a:r>
            <a:r>
              <a:rPr lang="en-US" altLang="zh-CN" sz="2800" b="1" kern="100" dirty="0" smtClean="0">
                <a:solidFill>
                  <a:srgbClr val="FF0000"/>
                </a:solidFill>
                <a:latin typeface="楷体" pitchFamily="49" charset="-122"/>
                <a:ea typeface="楷体" pitchFamily="49" charset="-122"/>
                <a:cs typeface="宋体"/>
              </a:rPr>
              <a:t>2</a:t>
            </a:r>
            <a:r>
              <a:rPr lang="zh-CN" altLang="zh-CN" sz="2800" b="1" kern="100" dirty="0" smtClean="0">
                <a:solidFill>
                  <a:srgbClr val="FF0000"/>
                </a:solidFill>
                <a:latin typeface="楷体" pitchFamily="49" charset="-122"/>
                <a:ea typeface="楷体" pitchFamily="49" charset="-122"/>
                <a:cs typeface="宋体"/>
              </a:rPr>
              <a:t>分钟填涂选择题答案，</a:t>
            </a:r>
            <a:r>
              <a:rPr lang="en-US" altLang="zh-CN" sz="2800" b="1" kern="100" dirty="0" smtClean="0">
                <a:solidFill>
                  <a:srgbClr val="FF0000"/>
                </a:solidFill>
                <a:latin typeface="楷体" pitchFamily="49" charset="-122"/>
                <a:ea typeface="楷体" pitchFamily="49" charset="-122"/>
                <a:cs typeface="宋体"/>
              </a:rPr>
              <a:t>5</a:t>
            </a:r>
            <a:r>
              <a:rPr lang="zh-CN" altLang="zh-CN" sz="2800" b="1" kern="100" dirty="0" smtClean="0">
                <a:solidFill>
                  <a:srgbClr val="FF0000"/>
                </a:solidFill>
                <a:latin typeface="楷体" pitchFamily="49" charset="-122"/>
                <a:ea typeface="楷体" pitchFamily="49" charset="-122"/>
                <a:cs typeface="宋体"/>
              </a:rPr>
              <a:t>分钟机动。</a:t>
            </a:r>
            <a:endParaRPr lang="zh-CN" altLang="zh-CN" sz="2800" b="1" kern="100" dirty="0" smtClean="0">
              <a:solidFill>
                <a:srgbClr val="FF0000"/>
              </a:solidFill>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r>
              <a:rPr lang="zh-CN" altLang="en-US" sz="5400" b="1" dirty="0" smtClean="0">
                <a:latin typeface="楷体" pitchFamily="49" charset="-122"/>
                <a:ea typeface="楷体" pitchFamily="49" charset="-122"/>
              </a:rPr>
              <a:t>谢谢观看</a:t>
            </a:r>
            <a:endParaRPr lang="zh-CN" altLang="en-US" sz="5400" b="1"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r>
              <a:rPr lang="zh-CN" altLang="en-US" sz="5400" b="1" kern="1200" dirty="0" smtClean="0">
                <a:solidFill>
                  <a:schemeClr val="tx1"/>
                </a:solidFill>
                <a:latin typeface="楷体"/>
                <a:ea typeface="楷体"/>
                <a:cs typeface="+mj-cs"/>
              </a:rPr>
              <a:t>一</a:t>
            </a:r>
            <a:r>
              <a:rPr lang="zh-CN" altLang="en-US" sz="5400" b="1" dirty="0" smtClean="0">
                <a:latin typeface="楷体"/>
                <a:ea typeface="楷体"/>
              </a:rPr>
              <a:t>、</a:t>
            </a:r>
            <a:r>
              <a:rPr lang="zh-CN" altLang="en-US" sz="5400" b="1" kern="1200" dirty="0" smtClean="0">
                <a:solidFill>
                  <a:schemeClr val="tx1"/>
                </a:solidFill>
                <a:latin typeface="楷体"/>
                <a:ea typeface="楷体"/>
                <a:cs typeface="+mj-cs"/>
              </a:rPr>
              <a:t>试题分析：</a:t>
            </a:r>
            <a:r>
              <a:rPr lang="en-US" altLang="zh-CN" sz="5400" b="1" kern="1200" dirty="0" smtClean="0">
                <a:solidFill>
                  <a:schemeClr val="tx1"/>
                </a:solidFill>
                <a:latin typeface="楷体"/>
                <a:ea typeface="楷体"/>
                <a:cs typeface="+mj-cs"/>
              </a:rPr>
              <a:t/>
            </a:r>
            <a:br>
              <a:rPr lang="en-US" altLang="zh-CN" sz="5400" b="1" kern="1200" dirty="0" smtClean="0">
                <a:solidFill>
                  <a:schemeClr val="tx1"/>
                </a:solidFill>
                <a:latin typeface="楷体"/>
                <a:ea typeface="楷体"/>
                <a:cs typeface="+mj-cs"/>
              </a:rPr>
            </a:br>
            <a:r>
              <a:rPr lang="zh-CN" altLang="zh-CN" sz="4000" b="1" kern="100" spc="25" dirty="0" smtClean="0">
                <a:solidFill>
                  <a:srgbClr val="000000"/>
                </a:solidFill>
                <a:latin typeface="楷体" pitchFamily="49" charset="-122"/>
                <a:ea typeface="楷体" pitchFamily="49" charset="-122"/>
                <a:cs typeface="宋体"/>
              </a:rPr>
              <a:t>（</a:t>
            </a:r>
            <a:r>
              <a:rPr lang="zh-CN" altLang="en-US" sz="4000" b="1" kern="100" spc="25" dirty="0" smtClean="0">
                <a:solidFill>
                  <a:srgbClr val="000000"/>
                </a:solidFill>
                <a:latin typeface="楷体" pitchFamily="49" charset="-122"/>
                <a:ea typeface="楷体" pitchFamily="49" charset="-122"/>
                <a:cs typeface="宋体"/>
              </a:rPr>
              <a:t>一</a:t>
            </a:r>
            <a:r>
              <a:rPr lang="zh-CN" altLang="zh-CN" sz="4000" b="1" kern="100" spc="25" dirty="0" smtClean="0">
                <a:solidFill>
                  <a:srgbClr val="000000"/>
                </a:solidFill>
                <a:latin typeface="楷体" pitchFamily="49" charset="-122"/>
                <a:ea typeface="楷体" pitchFamily="49" charset="-122"/>
                <a:cs typeface="宋体"/>
              </a:rPr>
              <a:t>）</a:t>
            </a:r>
            <a:r>
              <a:rPr lang="zh-CN" altLang="en-US" sz="4000" b="1" dirty="0" smtClean="0">
                <a:latin typeface="楷体" pitchFamily="49" charset="-122"/>
                <a:ea typeface="楷体" pitchFamily="49" charset="-122"/>
              </a:rPr>
              <a:t>量的变化</a:t>
            </a:r>
            <a:r>
              <a:rPr lang="en-US" altLang="zh-CN" sz="4000" b="1" dirty="0" smtClean="0">
                <a:latin typeface="楷体" pitchFamily="49" charset="-122"/>
                <a:ea typeface="楷体" pitchFamily="49" charset="-122"/>
              </a:rPr>
              <a:t/>
            </a:r>
            <a:br>
              <a:rPr lang="en-US" altLang="zh-CN" sz="4000" b="1" dirty="0" smtClean="0">
                <a:latin typeface="楷体" pitchFamily="49" charset="-122"/>
                <a:ea typeface="楷体" pitchFamily="49" charset="-122"/>
              </a:rPr>
            </a:br>
            <a:r>
              <a:rPr lang="zh-CN" altLang="zh-CN" sz="4000" b="1" kern="100" spc="25" dirty="0" smtClean="0">
                <a:solidFill>
                  <a:srgbClr val="000000"/>
                </a:solidFill>
                <a:latin typeface="楷体" pitchFamily="49" charset="-122"/>
                <a:ea typeface="楷体" pitchFamily="49" charset="-122"/>
                <a:cs typeface="宋体"/>
              </a:rPr>
              <a:t>（二）结构分析</a:t>
            </a:r>
            <a:endParaRPr lang="zh-CN" altLang="en-US" sz="4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644775" y="3717032"/>
            <a:ext cx="6499225" cy="706755"/>
          </a:xfrm>
          <a:prstGeom prst="rect">
            <a:avLst/>
          </a:prstGeom>
          <a:noFill/>
        </p:spPr>
        <p:txBody>
          <a:bodyPr wrap="square" rtlCol="0">
            <a:spAutoFit/>
          </a:bodyPr>
          <a:lstStyle/>
          <a:p>
            <a:r>
              <a:rPr lang="en-US" altLang="zh-CN" sz="4000" b="1" dirty="0"/>
              <a:t> </a:t>
            </a:r>
            <a:endParaRPr lang="zh-CN" altLang="en-US" sz="4000" b="1" dirty="0"/>
          </a:p>
        </p:txBody>
      </p:sp>
      <p:sp>
        <p:nvSpPr>
          <p:cNvPr id="6" name="标题 5"/>
          <p:cNvSpPr>
            <a:spLocks noGrp="1"/>
          </p:cNvSpPr>
          <p:nvPr>
            <p:ph type="title" idx="4294967295"/>
          </p:nvPr>
        </p:nvSpPr>
        <p:spPr>
          <a:xfrm>
            <a:off x="0" y="260648"/>
            <a:ext cx="9144000" cy="1872208"/>
          </a:xfrm>
        </p:spPr>
        <p:txBody>
          <a:bodyPr>
            <a:noAutofit/>
          </a:bodyPr>
          <a:lstStyle/>
          <a:p>
            <a:pPr lvl="0"/>
            <a:r>
              <a:rPr lang="zh-CN" altLang="zh-CN" sz="3600" b="1" kern="100" spc="25" dirty="0" smtClean="0">
                <a:solidFill>
                  <a:srgbClr val="000000"/>
                </a:solidFill>
                <a:latin typeface="楷体" pitchFamily="49" charset="-122"/>
                <a:ea typeface="楷体" pitchFamily="49" charset="-122"/>
                <a:cs typeface="宋体"/>
              </a:rPr>
              <a:t>（</a:t>
            </a:r>
            <a:r>
              <a:rPr lang="zh-CN" altLang="en-US" sz="3600" b="1" kern="100" spc="25" dirty="0" smtClean="0">
                <a:solidFill>
                  <a:srgbClr val="000000"/>
                </a:solidFill>
                <a:latin typeface="楷体" pitchFamily="49" charset="-122"/>
                <a:ea typeface="楷体" pitchFamily="49" charset="-122"/>
                <a:cs typeface="宋体"/>
              </a:rPr>
              <a:t>一</a:t>
            </a:r>
            <a:r>
              <a:rPr lang="zh-CN" altLang="zh-CN" sz="3600" b="1" kern="100" spc="25" dirty="0" smtClean="0">
                <a:solidFill>
                  <a:srgbClr val="000000"/>
                </a:solidFill>
                <a:latin typeface="楷体" pitchFamily="49" charset="-122"/>
                <a:ea typeface="楷体" pitchFamily="49" charset="-122"/>
                <a:cs typeface="宋体"/>
              </a:rPr>
              <a:t>）</a:t>
            </a:r>
            <a:r>
              <a:rPr lang="zh-CN" altLang="en-US" sz="3600" b="1" dirty="0" smtClean="0">
                <a:latin typeface="楷体" pitchFamily="49" charset="-122"/>
                <a:ea typeface="楷体" pitchFamily="49" charset="-122"/>
              </a:rPr>
              <a:t>量的变化</a:t>
            </a:r>
            <a:endParaRPr lang="zh-CN" altLang="zh-CN" sz="3600" b="1" kern="1200" dirty="0" smtClean="0">
              <a:solidFill>
                <a:schemeClr val="tx1"/>
              </a:solidFill>
              <a:latin typeface="楷体" pitchFamily="49" charset="-122"/>
              <a:ea typeface="楷体" pitchFamily="49" charset="-122"/>
              <a:cs typeface="+mj-cs"/>
            </a:endParaRPr>
          </a:p>
          <a:p>
            <a:r>
              <a:rPr lang="en-US" altLang="zh-CN" sz="1800" b="1" dirty="0" smtClean="0">
                <a:latin typeface="楷体" pitchFamily="49" charset="-122"/>
                <a:ea typeface="楷体" pitchFamily="49" charset="-122"/>
              </a:rPr>
              <a:t>        </a:t>
            </a:r>
            <a:endParaRPr lang="zh-CN" altLang="zh-CN" sz="1800" kern="1200" dirty="0" smtClean="0">
              <a:solidFill>
                <a:schemeClr val="tx1"/>
              </a:solidFill>
              <a:latin typeface="楷体" pitchFamily="49" charset="-122"/>
              <a:ea typeface="楷体" pitchFamily="49" charset="-122"/>
              <a:cs typeface="+mj-cs"/>
            </a:endParaRPr>
          </a:p>
        </p:txBody>
      </p:sp>
      <p:graphicFrame>
        <p:nvGraphicFramePr>
          <p:cNvPr id="5" name="表格 4"/>
          <p:cNvGraphicFramePr>
            <a:graphicFrameLocks noGrp="1"/>
          </p:cNvGraphicFramePr>
          <p:nvPr/>
        </p:nvGraphicFramePr>
        <p:xfrm>
          <a:off x="-1" y="1405911"/>
          <a:ext cx="9144000" cy="5452089"/>
        </p:xfrm>
        <a:graphic>
          <a:graphicData uri="http://schemas.openxmlformats.org/drawingml/2006/table">
            <a:tbl>
              <a:tblPr firstRow="1" bandRow="1">
                <a:tableStyleId>{5C22544A-7EE6-4342-B048-85BDC9FD1C3A}</a:tableStyleId>
              </a:tblPr>
              <a:tblGrid>
                <a:gridCol w="2286000"/>
                <a:gridCol w="2286000"/>
                <a:gridCol w="2286000"/>
                <a:gridCol w="2286000"/>
              </a:tblGrid>
              <a:tr h="605787">
                <a:tc>
                  <a:txBody>
                    <a:bodyPr/>
                    <a:lstStyle/>
                    <a:p>
                      <a:pPr indent="304800" algn="ctr">
                        <a:lnSpc>
                          <a:spcPct val="120000"/>
                        </a:lnSpc>
                        <a:spcAft>
                          <a:spcPts val="0"/>
                        </a:spcAft>
                      </a:pPr>
                      <a:r>
                        <a:rPr lang="zh-CN" sz="2400" b="1" kern="100" dirty="0">
                          <a:latin typeface="楷体" pitchFamily="49" charset="-122"/>
                          <a:ea typeface="楷体" pitchFamily="49" charset="-122"/>
                          <a:cs typeface="宋体"/>
                        </a:rPr>
                        <a:t>试题</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266700" algn="ctr">
                        <a:lnSpc>
                          <a:spcPct val="120000"/>
                        </a:lnSpc>
                        <a:spcAft>
                          <a:spcPts val="0"/>
                        </a:spcAft>
                      </a:pPr>
                      <a:r>
                        <a:rPr lang="zh-CN" sz="2400" b="1" kern="100" dirty="0">
                          <a:latin typeface="楷体" pitchFamily="49" charset="-122"/>
                          <a:ea typeface="楷体" pitchFamily="49" charset="-122"/>
                          <a:cs typeface="宋体"/>
                        </a:rPr>
                        <a:t>时间（分钟）</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zh-CN" sz="2400" b="1" kern="100" dirty="0" smtClean="0">
                          <a:latin typeface="楷体" pitchFamily="49" charset="-122"/>
                          <a:ea typeface="楷体" pitchFamily="49" charset="-122"/>
                          <a:cs typeface="宋体"/>
                        </a:rPr>
                        <a:t>字</a:t>
                      </a:r>
                      <a:r>
                        <a:rPr lang="zh-CN" sz="2400" b="1" kern="100" dirty="0">
                          <a:latin typeface="楷体" pitchFamily="49" charset="-122"/>
                          <a:ea typeface="楷体" pitchFamily="49" charset="-122"/>
                          <a:cs typeface="宋体"/>
                        </a:rPr>
                        <a:t>数</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zh-CN" sz="2400" b="1" kern="100">
                          <a:latin typeface="楷体" pitchFamily="49" charset="-122"/>
                          <a:ea typeface="楷体" pitchFamily="49" charset="-122"/>
                          <a:cs typeface="宋体"/>
                        </a:rPr>
                        <a:t>题量</a:t>
                      </a:r>
                      <a:r>
                        <a:rPr lang="en-US" sz="2400" b="1" kern="100">
                          <a:latin typeface="楷体" pitchFamily="49" charset="-122"/>
                          <a:ea typeface="楷体" pitchFamily="49" charset="-122"/>
                          <a:cs typeface="宋体"/>
                        </a:rPr>
                        <a:t>/</a:t>
                      </a:r>
                      <a:r>
                        <a:rPr lang="zh-CN" sz="2400" b="1" kern="100">
                          <a:latin typeface="楷体" pitchFamily="49" charset="-122"/>
                          <a:ea typeface="楷体" pitchFamily="49" charset="-122"/>
                          <a:cs typeface="宋体"/>
                        </a:rPr>
                        <a:t>分值</a:t>
                      </a:r>
                      <a:endParaRPr lang="zh-CN" sz="2400" b="1" kern="100">
                        <a:latin typeface="楷体" pitchFamily="49" charset="-122"/>
                        <a:ea typeface="楷体" pitchFamily="49" charset="-122"/>
                        <a:cs typeface="Times New Roman"/>
                      </a:endParaRPr>
                    </a:p>
                  </a:txBody>
                  <a:tcPr marL="68580" marR="68580" marT="0" marB="0" anchor="ctr"/>
                </a:tc>
              </a:tr>
              <a:tr h="2423151">
                <a:tc>
                  <a:txBody>
                    <a:bodyPr/>
                    <a:lstStyle/>
                    <a:p>
                      <a:pPr indent="266700" algn="ctr">
                        <a:lnSpc>
                          <a:spcPct val="120000"/>
                        </a:lnSpc>
                        <a:spcAft>
                          <a:spcPts val="0"/>
                        </a:spcAft>
                      </a:pPr>
                      <a:r>
                        <a:rPr lang="en-US" sz="2400" b="1" kern="100" dirty="0">
                          <a:latin typeface="楷体" pitchFamily="49" charset="-122"/>
                          <a:ea typeface="楷体" pitchFamily="49" charset="-122"/>
                          <a:cs typeface="宋体"/>
                        </a:rPr>
                        <a:t>2020</a:t>
                      </a:r>
                      <a:r>
                        <a:rPr lang="zh-CN" sz="2400" b="1" kern="100" dirty="0">
                          <a:latin typeface="楷体" pitchFamily="49" charset="-122"/>
                          <a:ea typeface="楷体" pitchFamily="49" charset="-122"/>
                          <a:cs typeface="宋体"/>
                        </a:rPr>
                        <a:t>全国</a:t>
                      </a:r>
                      <a:r>
                        <a:rPr lang="en-US" sz="2400" b="1" kern="100" dirty="0">
                          <a:latin typeface="楷体" pitchFamily="49" charset="-122"/>
                          <a:ea typeface="楷体" pitchFamily="49" charset="-122"/>
                          <a:cs typeface="宋体"/>
                        </a:rPr>
                        <a:t>1</a:t>
                      </a:r>
                      <a:r>
                        <a:rPr lang="zh-CN" sz="2400" b="1" kern="100" dirty="0">
                          <a:latin typeface="楷体" pitchFamily="49" charset="-122"/>
                          <a:ea typeface="楷体" pitchFamily="49" charset="-122"/>
                          <a:cs typeface="宋体"/>
                        </a:rPr>
                        <a:t>卷（历史部分）</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a:latin typeface="楷体" pitchFamily="49" charset="-122"/>
                          <a:ea typeface="楷体" pitchFamily="49" charset="-122"/>
                          <a:cs typeface="宋体"/>
                        </a:rPr>
                        <a:t>50</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a:latin typeface="楷体" pitchFamily="49" charset="-122"/>
                          <a:ea typeface="楷体" pitchFamily="49" charset="-122"/>
                          <a:cs typeface="宋体"/>
                        </a:rPr>
                        <a:t>3687</a:t>
                      </a:r>
                      <a:r>
                        <a:rPr lang="zh-CN" sz="2400" b="1" kern="100" dirty="0">
                          <a:latin typeface="楷体" pitchFamily="49" charset="-122"/>
                          <a:ea typeface="楷体" pitchFamily="49" charset="-122"/>
                          <a:cs typeface="宋体"/>
                        </a:rPr>
                        <a:t>字</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a:latin typeface="楷体" pitchFamily="49" charset="-122"/>
                          <a:ea typeface="楷体" pitchFamily="49" charset="-122"/>
                          <a:cs typeface="宋体"/>
                        </a:rPr>
                        <a:t>12</a:t>
                      </a:r>
                      <a:r>
                        <a:rPr lang="zh-CN" sz="2400" b="1" kern="100" dirty="0">
                          <a:latin typeface="楷体" pitchFamily="49" charset="-122"/>
                          <a:ea typeface="楷体" pitchFamily="49" charset="-122"/>
                          <a:cs typeface="宋体"/>
                        </a:rPr>
                        <a:t>道选择题（</a:t>
                      </a:r>
                      <a:r>
                        <a:rPr lang="en-US" sz="2400" b="1" kern="100" dirty="0">
                          <a:latin typeface="楷体" pitchFamily="49" charset="-122"/>
                          <a:ea typeface="楷体" pitchFamily="49" charset="-122"/>
                          <a:cs typeface="宋体"/>
                        </a:rPr>
                        <a:t>48</a:t>
                      </a:r>
                      <a:r>
                        <a:rPr lang="zh-CN" sz="2400" b="1" kern="100" dirty="0">
                          <a:latin typeface="楷体" pitchFamily="49" charset="-122"/>
                          <a:ea typeface="楷体" pitchFamily="49" charset="-122"/>
                          <a:cs typeface="宋体"/>
                        </a:rPr>
                        <a:t>分）</a:t>
                      </a:r>
                      <a:endParaRPr lang="zh-CN" sz="2400" b="1" kern="100" dirty="0">
                        <a:latin typeface="楷体" pitchFamily="49" charset="-122"/>
                        <a:ea typeface="楷体" pitchFamily="49" charset="-122"/>
                        <a:cs typeface="Times New Roman"/>
                      </a:endParaRPr>
                    </a:p>
                    <a:p>
                      <a:pPr indent="304800" algn="ctr">
                        <a:lnSpc>
                          <a:spcPct val="120000"/>
                        </a:lnSpc>
                        <a:spcAft>
                          <a:spcPts val="0"/>
                        </a:spcAft>
                      </a:pPr>
                      <a:r>
                        <a:rPr lang="en-US" sz="2400" b="1" kern="100" dirty="0">
                          <a:latin typeface="楷体" pitchFamily="49" charset="-122"/>
                          <a:ea typeface="楷体" pitchFamily="49" charset="-122"/>
                          <a:cs typeface="宋体"/>
                        </a:rPr>
                        <a:t>3</a:t>
                      </a:r>
                      <a:r>
                        <a:rPr lang="zh-CN" sz="2400" b="1" kern="100" dirty="0">
                          <a:latin typeface="楷体" pitchFamily="49" charset="-122"/>
                          <a:ea typeface="楷体" pitchFamily="49" charset="-122"/>
                          <a:cs typeface="宋体"/>
                        </a:rPr>
                        <a:t>道非选择题（</a:t>
                      </a:r>
                      <a:r>
                        <a:rPr lang="en-US" sz="2400" b="1" kern="100" dirty="0">
                          <a:latin typeface="楷体" pitchFamily="49" charset="-122"/>
                          <a:ea typeface="楷体" pitchFamily="49" charset="-122"/>
                          <a:cs typeface="宋体"/>
                        </a:rPr>
                        <a:t>52</a:t>
                      </a:r>
                      <a:r>
                        <a:rPr lang="zh-CN" sz="2400" b="1" kern="100" dirty="0">
                          <a:latin typeface="楷体" pitchFamily="49" charset="-122"/>
                          <a:ea typeface="楷体" pitchFamily="49" charset="-122"/>
                          <a:cs typeface="宋体"/>
                        </a:rPr>
                        <a:t>分）</a:t>
                      </a:r>
                      <a:endParaRPr lang="zh-CN" sz="2400" b="1" kern="100" dirty="0">
                        <a:latin typeface="楷体" pitchFamily="49" charset="-122"/>
                        <a:ea typeface="楷体" pitchFamily="49" charset="-122"/>
                        <a:cs typeface="Times New Roman"/>
                      </a:endParaRPr>
                    </a:p>
                  </a:txBody>
                  <a:tcPr marL="68580" marR="68580" marT="0" marB="0" anchor="ctr"/>
                </a:tc>
              </a:tr>
              <a:tr h="2423151">
                <a:tc>
                  <a:txBody>
                    <a:bodyPr/>
                    <a:lstStyle/>
                    <a:p>
                      <a:pPr indent="266700" algn="ctr">
                        <a:lnSpc>
                          <a:spcPct val="120000"/>
                        </a:lnSpc>
                        <a:spcAft>
                          <a:spcPts val="0"/>
                        </a:spcAft>
                      </a:pPr>
                      <a:r>
                        <a:rPr lang="en-US" sz="2400" b="1" kern="100">
                          <a:latin typeface="楷体" pitchFamily="49" charset="-122"/>
                          <a:ea typeface="楷体" pitchFamily="49" charset="-122"/>
                          <a:cs typeface="宋体"/>
                        </a:rPr>
                        <a:t>2021</a:t>
                      </a:r>
                      <a:r>
                        <a:rPr lang="zh-CN" sz="2400" b="1" kern="100">
                          <a:latin typeface="楷体" pitchFamily="49" charset="-122"/>
                          <a:ea typeface="楷体" pitchFamily="49" charset="-122"/>
                          <a:cs typeface="宋体"/>
                        </a:rPr>
                        <a:t>新高考（湖南模拟）</a:t>
                      </a:r>
                      <a:endParaRPr lang="zh-CN" sz="2400" b="1" kern="10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a:latin typeface="楷体" pitchFamily="49" charset="-122"/>
                          <a:ea typeface="楷体" pitchFamily="49" charset="-122"/>
                          <a:cs typeface="宋体"/>
                        </a:rPr>
                        <a:t>75</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smtClean="0">
                          <a:latin typeface="楷体" pitchFamily="49" charset="-122"/>
                          <a:ea typeface="楷体" pitchFamily="49" charset="-122"/>
                          <a:cs typeface="宋体"/>
                        </a:rPr>
                        <a:t>5059</a:t>
                      </a:r>
                      <a:r>
                        <a:rPr lang="zh-CN" sz="2400" b="1" kern="100" dirty="0">
                          <a:latin typeface="楷体" pitchFamily="49" charset="-122"/>
                          <a:ea typeface="楷体" pitchFamily="49" charset="-122"/>
                          <a:cs typeface="宋体"/>
                        </a:rPr>
                        <a:t>字</a:t>
                      </a:r>
                      <a:endParaRPr lang="zh-CN" sz="2400" b="1" kern="100" dirty="0">
                        <a:latin typeface="楷体" pitchFamily="49" charset="-122"/>
                        <a:ea typeface="楷体" pitchFamily="49" charset="-122"/>
                        <a:cs typeface="Times New Roman"/>
                      </a:endParaRPr>
                    </a:p>
                  </a:txBody>
                  <a:tcPr marL="68580" marR="68580" marT="0" marB="0" anchor="ctr"/>
                </a:tc>
                <a:tc>
                  <a:txBody>
                    <a:bodyPr/>
                    <a:lstStyle/>
                    <a:p>
                      <a:pPr indent="304800" algn="ctr">
                        <a:lnSpc>
                          <a:spcPct val="120000"/>
                        </a:lnSpc>
                        <a:spcAft>
                          <a:spcPts val="0"/>
                        </a:spcAft>
                      </a:pPr>
                      <a:r>
                        <a:rPr lang="en-US" sz="2400" b="1" kern="100" dirty="0">
                          <a:latin typeface="楷体" pitchFamily="49" charset="-122"/>
                          <a:ea typeface="楷体" pitchFamily="49" charset="-122"/>
                          <a:cs typeface="宋体"/>
                        </a:rPr>
                        <a:t>16</a:t>
                      </a:r>
                      <a:r>
                        <a:rPr lang="zh-CN" sz="2400" b="1" kern="100" dirty="0">
                          <a:latin typeface="楷体" pitchFamily="49" charset="-122"/>
                          <a:ea typeface="楷体" pitchFamily="49" charset="-122"/>
                          <a:cs typeface="宋体"/>
                        </a:rPr>
                        <a:t>道选择题（</a:t>
                      </a:r>
                      <a:r>
                        <a:rPr lang="en-US" sz="2400" b="1" kern="100" dirty="0">
                          <a:latin typeface="楷体" pitchFamily="49" charset="-122"/>
                          <a:ea typeface="楷体" pitchFamily="49" charset="-122"/>
                          <a:cs typeface="宋体"/>
                        </a:rPr>
                        <a:t>48</a:t>
                      </a:r>
                      <a:r>
                        <a:rPr lang="zh-CN" sz="2400" b="1" kern="100" dirty="0">
                          <a:latin typeface="楷体" pitchFamily="49" charset="-122"/>
                          <a:ea typeface="楷体" pitchFamily="49" charset="-122"/>
                          <a:cs typeface="宋体"/>
                        </a:rPr>
                        <a:t>分）</a:t>
                      </a:r>
                      <a:endParaRPr lang="zh-CN" sz="2400" b="1" kern="100" dirty="0">
                        <a:latin typeface="楷体" pitchFamily="49" charset="-122"/>
                        <a:ea typeface="楷体" pitchFamily="49" charset="-122"/>
                        <a:cs typeface="Times New Roman"/>
                      </a:endParaRPr>
                    </a:p>
                    <a:p>
                      <a:pPr indent="304800" algn="ctr">
                        <a:lnSpc>
                          <a:spcPct val="120000"/>
                        </a:lnSpc>
                        <a:spcAft>
                          <a:spcPts val="0"/>
                        </a:spcAft>
                      </a:pPr>
                      <a:r>
                        <a:rPr lang="en-US" sz="2400" b="1" kern="100" dirty="0">
                          <a:latin typeface="楷体" pitchFamily="49" charset="-122"/>
                          <a:ea typeface="楷体" pitchFamily="49" charset="-122"/>
                          <a:cs typeface="宋体"/>
                        </a:rPr>
                        <a:t>4</a:t>
                      </a:r>
                      <a:r>
                        <a:rPr lang="zh-CN" sz="2400" b="1" kern="100" dirty="0">
                          <a:latin typeface="楷体" pitchFamily="49" charset="-122"/>
                          <a:ea typeface="楷体" pitchFamily="49" charset="-122"/>
                          <a:cs typeface="宋体"/>
                        </a:rPr>
                        <a:t>道非选择题（</a:t>
                      </a:r>
                      <a:r>
                        <a:rPr lang="en-US" sz="2400" b="1" kern="100" dirty="0">
                          <a:latin typeface="楷体" pitchFamily="49" charset="-122"/>
                          <a:ea typeface="楷体" pitchFamily="49" charset="-122"/>
                          <a:cs typeface="宋体"/>
                        </a:rPr>
                        <a:t>52</a:t>
                      </a:r>
                      <a:r>
                        <a:rPr lang="zh-CN" sz="2400" b="1" kern="100" dirty="0">
                          <a:latin typeface="楷体" pitchFamily="49" charset="-122"/>
                          <a:ea typeface="楷体" pitchFamily="49" charset="-122"/>
                          <a:cs typeface="宋体"/>
                        </a:rPr>
                        <a:t>分）</a:t>
                      </a:r>
                      <a:endParaRPr lang="zh-CN" sz="2400" b="1" kern="100" dirty="0">
                        <a:latin typeface="楷体" pitchFamily="49" charset="-122"/>
                        <a:ea typeface="楷体" pitchFamily="49" charset="-122"/>
                        <a:cs typeface="Times New Roman"/>
                      </a:endParaRPr>
                    </a:p>
                  </a:txBody>
                  <a:tcPr marL="68580" marR="68580" marT="0" marB="0" anchor="ctr"/>
                </a:tc>
              </a:tr>
            </a:tbl>
          </a:graphicData>
        </a:graphic>
      </p:graphicFrame>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pPr algn="l"/>
            <a:r>
              <a:rPr lang="en-US" altLang="zh-CN" sz="3200" b="1" kern="1200" dirty="0" smtClean="0">
                <a:solidFill>
                  <a:schemeClr val="tx1"/>
                </a:solidFill>
                <a:latin typeface="楷体"/>
                <a:ea typeface="楷体"/>
                <a:cs typeface="+mj-cs"/>
              </a:rPr>
              <a:t>  </a:t>
            </a:r>
            <a:r>
              <a:rPr lang="zh-CN" altLang="zh-CN" sz="3200" b="1" kern="1200" dirty="0" smtClean="0">
                <a:solidFill>
                  <a:schemeClr val="tx1"/>
                </a:solidFill>
                <a:latin typeface="楷体"/>
                <a:ea typeface="楷体"/>
                <a:cs typeface="+mj-cs"/>
              </a:rPr>
              <a:t>本次适应性考试的历史试题，</a:t>
            </a:r>
            <a:r>
              <a:rPr lang="zh-CN" altLang="zh-CN" sz="3200" b="1" kern="1200" dirty="0" smtClean="0">
                <a:solidFill>
                  <a:srgbClr val="FF0000"/>
                </a:solidFill>
                <a:latin typeface="楷体"/>
                <a:ea typeface="楷体"/>
                <a:cs typeface="+mj-cs"/>
              </a:rPr>
              <a:t>首先最直观的是量的变化</a:t>
            </a:r>
            <a:r>
              <a:rPr lang="zh-CN" altLang="zh-CN" sz="3200" b="1" kern="1200" dirty="0" smtClean="0">
                <a:solidFill>
                  <a:schemeClr val="tx1"/>
                </a:solidFill>
                <a:latin typeface="楷体"/>
                <a:ea typeface="楷体"/>
                <a:cs typeface="+mj-cs"/>
              </a:rPr>
              <a:t>。时量的变化直接带来的是试题容量的变化</a:t>
            </a:r>
            <a:r>
              <a:rPr lang="zh-CN" altLang="zh-CN" sz="3200" b="1" kern="1200" dirty="0" smtClean="0">
                <a:solidFill>
                  <a:srgbClr val="FF0000"/>
                </a:solidFill>
                <a:latin typeface="楷体"/>
                <a:ea typeface="楷体"/>
                <a:cs typeface="+mj-cs"/>
              </a:rPr>
              <a:t>，一是阅读量的增加</a:t>
            </a:r>
            <a:r>
              <a:rPr lang="zh-CN" altLang="zh-CN" sz="3200" b="1" kern="1200" dirty="0" smtClean="0">
                <a:solidFill>
                  <a:schemeClr val="tx1"/>
                </a:solidFill>
                <a:latin typeface="楷体"/>
                <a:ea typeface="楷体"/>
                <a:cs typeface="+mj-cs"/>
              </a:rPr>
              <a:t>，要求学生在更长时间内更多的阅读，阅读并提取信息的能力要求更高；</a:t>
            </a:r>
            <a:r>
              <a:rPr lang="zh-CN" altLang="zh-CN" sz="3200" b="1" kern="1200" dirty="0" smtClean="0">
                <a:solidFill>
                  <a:srgbClr val="FF0000"/>
                </a:solidFill>
                <a:latin typeface="楷体"/>
                <a:ea typeface="楷体"/>
                <a:cs typeface="+mj-cs"/>
              </a:rPr>
              <a:t>第二是题量的增加</a:t>
            </a:r>
            <a:r>
              <a:rPr lang="zh-CN" altLang="zh-CN" sz="3200" b="1" kern="1200" dirty="0" smtClean="0">
                <a:solidFill>
                  <a:schemeClr val="tx1"/>
                </a:solidFill>
                <a:latin typeface="楷体"/>
                <a:ea typeface="楷体"/>
                <a:cs typeface="+mj-cs"/>
              </a:rPr>
              <a:t>，题量的增加意味着对知识点的更多，要求学生掌握的知识面更全。这与之前的试题对比，学生历史科答题过程中的针对性更强，学科思路更清晰，能有效避免因为题量过大时间过长出现学科混淆交叉影响，在答题卡的填写中也能减少失误。</a:t>
            </a:r>
            <a:endParaRPr lang="zh-CN" alt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normAutofit/>
          </a:bodyPr>
          <a:lstStyle/>
          <a:p>
            <a:r>
              <a:rPr lang="zh-CN" altLang="zh-CN" b="1" kern="100" spc="25" dirty="0" smtClean="0">
                <a:solidFill>
                  <a:srgbClr val="000000"/>
                </a:solidFill>
                <a:latin typeface="楷体" pitchFamily="49" charset="-122"/>
                <a:ea typeface="楷体" pitchFamily="49" charset="-122"/>
                <a:cs typeface="宋体"/>
              </a:rPr>
              <a:t>（二）结构分析</a:t>
            </a:r>
            <a:endParaRPr lang="zh-CN" altLang="en-US" b="1" dirty="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57200" y="0"/>
            <a:ext cx="8229600" cy="1417638"/>
          </a:xfrm>
        </p:spPr>
        <p:txBody>
          <a:bodyPr/>
          <a:lstStyle/>
          <a:p>
            <a:r>
              <a:rPr lang="en-US" altLang="zh-CN" sz="1400" b="1" spc="25" dirty="0" smtClean="0">
                <a:solidFill>
                  <a:srgbClr val="000000"/>
                </a:solidFill>
                <a:latin typeface="楷体" pitchFamily="49" charset="-122"/>
                <a:ea typeface="楷体" pitchFamily="49" charset="-122"/>
                <a:cs typeface="宋体"/>
              </a:rPr>
              <a:t>1</a:t>
            </a:r>
            <a:r>
              <a:rPr lang="zh-CN" altLang="zh-CN" sz="1400" b="1" spc="25" dirty="0" smtClean="0">
                <a:solidFill>
                  <a:srgbClr val="000000"/>
                </a:solidFill>
                <a:latin typeface="楷体" pitchFamily="49" charset="-122"/>
                <a:ea typeface="楷体" pitchFamily="49" charset="-122"/>
                <a:cs typeface="宋体"/>
              </a:rPr>
              <a:t>、</a:t>
            </a:r>
            <a:r>
              <a:rPr lang="zh-CN" altLang="zh-CN" sz="1600" b="1" spc="25" dirty="0" smtClean="0">
                <a:solidFill>
                  <a:srgbClr val="000000"/>
                </a:solidFill>
                <a:latin typeface="楷体" pitchFamily="49" charset="-122"/>
                <a:ea typeface="楷体" pitchFamily="49" charset="-122"/>
                <a:cs typeface="宋体"/>
              </a:rPr>
              <a:t>选择题部分</a:t>
            </a:r>
            <a:endParaRPr lang="zh-CN" altLang="zh-CN" sz="1600" b="1" dirty="0" smtClean="0">
              <a:latin typeface="楷体" pitchFamily="49" charset="-122"/>
              <a:ea typeface="楷体" pitchFamily="49" charset="-122"/>
              <a:cs typeface="Times New Roman"/>
            </a:endParaRPr>
          </a:p>
          <a:p>
            <a:r>
              <a:rPr lang="zh-CN" altLang="zh-CN" sz="1600" b="1" spc="25" dirty="0" smtClean="0">
                <a:solidFill>
                  <a:srgbClr val="000000"/>
                </a:solidFill>
                <a:latin typeface="楷体" pitchFamily="49" charset="-122"/>
                <a:ea typeface="楷体" pitchFamily="49" charset="-122"/>
                <a:cs typeface="宋体"/>
              </a:rPr>
              <a:t>共</a:t>
            </a:r>
            <a:r>
              <a:rPr lang="en-US" altLang="zh-CN" sz="1600" b="1" spc="25" dirty="0" smtClean="0">
                <a:solidFill>
                  <a:srgbClr val="000000"/>
                </a:solidFill>
                <a:latin typeface="楷体" pitchFamily="49" charset="-122"/>
                <a:ea typeface="楷体" pitchFamily="49" charset="-122"/>
                <a:cs typeface="宋体"/>
              </a:rPr>
              <a:t>16</a:t>
            </a:r>
            <a:r>
              <a:rPr lang="zh-CN" altLang="zh-CN" sz="1600" b="1" spc="25" dirty="0" smtClean="0">
                <a:solidFill>
                  <a:srgbClr val="000000"/>
                </a:solidFill>
                <a:latin typeface="楷体" pitchFamily="49" charset="-122"/>
                <a:ea typeface="楷体" pitchFamily="49" charset="-122"/>
                <a:cs typeface="宋体"/>
              </a:rPr>
              <a:t>小题，</a:t>
            </a:r>
            <a:r>
              <a:rPr lang="zh-CN" altLang="zh-CN" sz="1600" b="1" dirty="0" smtClean="0">
                <a:solidFill>
                  <a:srgbClr val="333333"/>
                </a:solidFill>
                <a:latin typeface="楷体" pitchFamily="49" charset="-122"/>
                <a:ea typeface="楷体" pitchFamily="49" charset="-122"/>
                <a:cs typeface="宋体"/>
              </a:rPr>
              <a:t>中国古代史（</a:t>
            </a:r>
            <a:r>
              <a:rPr lang="en-US" altLang="zh-CN" sz="1600" b="1" dirty="0" smtClean="0">
                <a:solidFill>
                  <a:srgbClr val="333333"/>
                </a:solidFill>
                <a:latin typeface="楷体" pitchFamily="49" charset="-122"/>
                <a:ea typeface="楷体" pitchFamily="49" charset="-122"/>
                <a:cs typeface="宋体"/>
              </a:rPr>
              <a:t>6</a:t>
            </a:r>
            <a:r>
              <a:rPr lang="zh-CN" altLang="zh-CN" sz="1600" b="1" dirty="0" smtClean="0">
                <a:solidFill>
                  <a:srgbClr val="333333"/>
                </a:solidFill>
                <a:latin typeface="楷体" pitchFamily="49" charset="-122"/>
                <a:ea typeface="楷体" pitchFamily="49" charset="-122"/>
                <a:cs typeface="宋体"/>
              </a:rPr>
              <a:t>题）、中国近现代史（</a:t>
            </a:r>
            <a:r>
              <a:rPr lang="en-US" altLang="zh-CN" sz="1600" b="1" dirty="0" smtClean="0">
                <a:solidFill>
                  <a:srgbClr val="333333"/>
                </a:solidFill>
                <a:latin typeface="楷体" pitchFamily="49" charset="-122"/>
                <a:ea typeface="楷体" pitchFamily="49" charset="-122"/>
                <a:cs typeface="宋体"/>
              </a:rPr>
              <a:t>5</a:t>
            </a:r>
            <a:r>
              <a:rPr lang="zh-CN" altLang="zh-CN" sz="1600" b="1" dirty="0" smtClean="0">
                <a:solidFill>
                  <a:srgbClr val="333333"/>
                </a:solidFill>
                <a:latin typeface="楷体" pitchFamily="49" charset="-122"/>
                <a:ea typeface="楷体" pitchFamily="49" charset="-122"/>
                <a:cs typeface="宋体"/>
              </a:rPr>
              <a:t>题）、世界史（</a:t>
            </a:r>
            <a:r>
              <a:rPr lang="en-US" altLang="zh-CN" sz="1600" b="1" dirty="0" smtClean="0">
                <a:solidFill>
                  <a:srgbClr val="333333"/>
                </a:solidFill>
                <a:latin typeface="楷体" pitchFamily="49" charset="-122"/>
                <a:ea typeface="楷体" pitchFamily="49" charset="-122"/>
                <a:cs typeface="宋体"/>
              </a:rPr>
              <a:t>5</a:t>
            </a:r>
            <a:r>
              <a:rPr lang="zh-CN" altLang="zh-CN" sz="1600" b="1" dirty="0" smtClean="0">
                <a:solidFill>
                  <a:srgbClr val="333333"/>
                </a:solidFill>
                <a:latin typeface="楷体" pitchFamily="49" charset="-122"/>
                <a:ea typeface="楷体" pitchFamily="49" charset="-122"/>
                <a:cs typeface="宋体"/>
              </a:rPr>
              <a:t>题）</a:t>
            </a:r>
            <a:r>
              <a:rPr lang="zh-CN" altLang="zh-CN" sz="1600" b="1" spc="25" dirty="0" smtClean="0">
                <a:solidFill>
                  <a:srgbClr val="000000"/>
                </a:solidFill>
                <a:latin typeface="楷体" pitchFamily="49" charset="-122"/>
                <a:ea typeface="楷体" pitchFamily="49" charset="-122"/>
                <a:cs typeface="宋体"/>
              </a:rPr>
              <a:t>三大板块，</a:t>
            </a:r>
            <a:endParaRPr lang="zh-CN" altLang="zh-CN" sz="1600" b="1" dirty="0" smtClean="0">
              <a:latin typeface="楷体" pitchFamily="49" charset="-122"/>
              <a:ea typeface="楷体" pitchFamily="49" charset="-122"/>
              <a:cs typeface="Times New Roman"/>
            </a:endParaRPr>
          </a:p>
          <a:p>
            <a:endParaRPr lang="zh-CN" altLang="en-US" dirty="0"/>
          </a:p>
        </p:txBody>
      </p:sp>
      <p:graphicFrame>
        <p:nvGraphicFramePr>
          <p:cNvPr id="4" name="表格 3"/>
          <p:cNvGraphicFramePr>
            <a:graphicFrameLocks noGrp="1"/>
          </p:cNvGraphicFramePr>
          <p:nvPr/>
        </p:nvGraphicFramePr>
        <p:xfrm>
          <a:off x="0" y="692696"/>
          <a:ext cx="9144000" cy="6575112"/>
        </p:xfrm>
        <a:graphic>
          <a:graphicData uri="http://schemas.openxmlformats.org/drawingml/2006/table">
            <a:tbl>
              <a:tblPr firstRow="1" bandRow="1">
                <a:tableStyleId>{5C22544A-7EE6-4342-B048-85BDC9FD1C3A}</a:tableStyleId>
              </a:tblPr>
              <a:tblGrid>
                <a:gridCol w="1524000"/>
                <a:gridCol w="1524000"/>
                <a:gridCol w="1524000"/>
                <a:gridCol w="1524000"/>
                <a:gridCol w="1524000"/>
                <a:gridCol w="1524000"/>
              </a:tblGrid>
              <a:tr h="326315">
                <a:tc>
                  <a:txBody>
                    <a:bodyPr/>
                    <a:lstStyle/>
                    <a:p>
                      <a:pPr algn="ctr">
                        <a:lnSpc>
                          <a:spcPct val="120000"/>
                        </a:lnSpc>
                      </a:pPr>
                      <a:r>
                        <a:rPr lang="zh-CN" sz="1200" b="1" dirty="0">
                          <a:solidFill>
                            <a:srgbClr val="333333"/>
                          </a:solidFill>
                          <a:latin typeface="楷体" pitchFamily="49" charset="-122"/>
                          <a:ea typeface="楷体" pitchFamily="49" charset="-122"/>
                          <a:cs typeface="宋体"/>
                        </a:rPr>
                        <a:t>板块</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题号</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年代</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知识点</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材料类型</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能力与素养侧重</a:t>
                      </a:r>
                      <a:endParaRPr lang="zh-CN" sz="1200" b="1">
                        <a:latin typeface="楷体" pitchFamily="49" charset="-122"/>
                        <a:ea typeface="楷体" pitchFamily="49" charset="-122"/>
                        <a:cs typeface="Times New Roman"/>
                      </a:endParaRPr>
                    </a:p>
                  </a:txBody>
                  <a:tcPr marL="0" marR="0" marT="0" marB="0" anchor="ctr"/>
                </a:tc>
              </a:tr>
              <a:tr h="366102">
                <a:tc rowSpan="6">
                  <a:txBody>
                    <a:bodyPr/>
                    <a:lstStyle/>
                    <a:p>
                      <a:pPr algn="ctr">
                        <a:lnSpc>
                          <a:spcPct val="120000"/>
                        </a:lnSpc>
                      </a:pPr>
                      <a:r>
                        <a:rPr lang="zh-CN" sz="1200" b="1" dirty="0">
                          <a:solidFill>
                            <a:srgbClr val="333333"/>
                          </a:solidFill>
                          <a:latin typeface="楷体" pitchFamily="49" charset="-122"/>
                          <a:ea typeface="楷体" pitchFamily="49" charset="-122"/>
                          <a:cs typeface="宋体"/>
                        </a:rPr>
                        <a:t>中国古代史</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200" b="1" dirty="0">
                          <a:solidFill>
                            <a:srgbClr val="333333"/>
                          </a:solidFill>
                          <a:latin typeface="楷体" pitchFamily="49" charset="-122"/>
                          <a:ea typeface="楷体" pitchFamily="49" charset="-122"/>
                          <a:cs typeface="宋体"/>
                        </a:rPr>
                        <a:t>1</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西周</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分封制</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地图</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读图、时空观念、历史解释</a:t>
                      </a:r>
                      <a:endParaRPr lang="zh-CN" sz="1200" b="1" dirty="0">
                        <a:latin typeface="楷体" pitchFamily="49" charset="-122"/>
                        <a:ea typeface="楷体" pitchFamily="49" charset="-122"/>
                        <a:cs typeface="Times New Roman"/>
                      </a:endParaRPr>
                    </a:p>
                  </a:txBody>
                  <a:tcPr marL="0" marR="0" marT="0" marB="0" anchor="ctr"/>
                </a:tc>
              </a:tr>
              <a:tr h="372865">
                <a:tc vMerge="1">
                  <a:txBody>
                    <a:bodyPr/>
                    <a:lstStyle/>
                    <a:p>
                      <a:endParaRPr lang="zh-CN" altLang="en-US"/>
                    </a:p>
                  </a:txBody>
                  <a:tcPr/>
                </a:tc>
                <a:tc>
                  <a:txBody>
                    <a:bodyPr/>
                    <a:lstStyle/>
                    <a:p>
                      <a:pPr algn="ctr">
                        <a:lnSpc>
                          <a:spcPct val="120000"/>
                        </a:lnSpc>
                      </a:pPr>
                      <a:r>
                        <a:rPr lang="en-US" sz="1200" b="1" dirty="0">
                          <a:solidFill>
                            <a:srgbClr val="333333"/>
                          </a:solidFill>
                          <a:latin typeface="楷体" pitchFamily="49" charset="-122"/>
                          <a:ea typeface="楷体" pitchFamily="49" charset="-122"/>
                          <a:cs typeface="宋体"/>
                        </a:rPr>
                        <a:t>2</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汉代</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商业政策</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文字表格</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史料阅读、逻辑推理、史料实证</a:t>
                      </a:r>
                      <a:endParaRPr lang="zh-CN" sz="1200" b="1" dirty="0">
                        <a:latin typeface="楷体" pitchFamily="49" charset="-122"/>
                        <a:ea typeface="楷体" pitchFamily="49" charset="-122"/>
                        <a:cs typeface="Times New Roman"/>
                      </a:endParaRPr>
                    </a:p>
                  </a:txBody>
                  <a:tcPr marL="0" marR="0" marT="0" marB="0" anchor="ctr"/>
                </a:tc>
              </a:tr>
              <a:tr h="326315">
                <a:tc vMerge="1">
                  <a:txBody>
                    <a:bodyPr/>
                    <a:lstStyle/>
                    <a:p>
                      <a:endParaRPr lang="zh-CN" altLang="en-US"/>
                    </a:p>
                  </a:txBody>
                  <a:tcPr/>
                </a:tc>
                <a:tc>
                  <a:txBody>
                    <a:bodyPr/>
                    <a:lstStyle/>
                    <a:p>
                      <a:pPr algn="ctr">
                        <a:lnSpc>
                          <a:spcPct val="120000"/>
                        </a:lnSpc>
                      </a:pPr>
                      <a:r>
                        <a:rPr lang="en-US" sz="1200" b="1" dirty="0">
                          <a:solidFill>
                            <a:srgbClr val="333333"/>
                          </a:solidFill>
                          <a:latin typeface="楷体" pitchFamily="49" charset="-122"/>
                          <a:ea typeface="楷体" pitchFamily="49" charset="-122"/>
                          <a:cs typeface="宋体"/>
                        </a:rPr>
                        <a:t>3</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魏晋南北朝</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九品中正制</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历史解释</a:t>
                      </a:r>
                      <a:endParaRPr lang="zh-CN" sz="1200" b="1" dirty="0">
                        <a:latin typeface="楷体" pitchFamily="49" charset="-122"/>
                        <a:ea typeface="楷体" pitchFamily="49" charset="-122"/>
                        <a:cs typeface="Times New Roman"/>
                      </a:endParaRPr>
                    </a:p>
                  </a:txBody>
                  <a:tcPr marL="0" marR="0" marT="0" marB="0" anchor="ctr"/>
                </a:tc>
              </a:tr>
              <a:tr h="366102">
                <a:tc vMerge="1">
                  <a:txBody>
                    <a:bodyPr/>
                    <a:lstStyle/>
                    <a:p>
                      <a:endParaRPr lang="zh-CN" altLang="en-US"/>
                    </a:p>
                  </a:txBody>
                  <a:tcPr/>
                </a:tc>
                <a:tc>
                  <a:txBody>
                    <a:bodyPr/>
                    <a:lstStyle/>
                    <a:p>
                      <a:pPr algn="ctr">
                        <a:lnSpc>
                          <a:spcPct val="120000"/>
                        </a:lnSpc>
                      </a:pPr>
                      <a:r>
                        <a:rPr lang="en-US" sz="1200" b="1" dirty="0">
                          <a:solidFill>
                            <a:srgbClr val="333333"/>
                          </a:solidFill>
                          <a:latin typeface="楷体" pitchFamily="49" charset="-122"/>
                          <a:ea typeface="楷体" pitchFamily="49" charset="-122"/>
                          <a:cs typeface="宋体"/>
                        </a:rPr>
                        <a:t>4</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唐朝</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中外贸易</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图片</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读图、史料实证、历史解释</a:t>
                      </a:r>
                      <a:endParaRPr lang="zh-CN" sz="1200" b="1">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5</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北宋</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义利观</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史料阅读、历史解释</a:t>
                      </a:r>
                      <a:endParaRPr lang="zh-CN" sz="1200" b="1" dirty="0">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6</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清朝</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latin typeface="楷体" pitchFamily="49" charset="-122"/>
                          <a:ea typeface="楷体" pitchFamily="49" charset="-122"/>
                          <a:cs typeface="宋体"/>
                        </a:rPr>
                        <a:t>程朱理学</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史料阅读、历史解释</a:t>
                      </a:r>
                      <a:endParaRPr lang="zh-CN" sz="1200" b="1">
                        <a:latin typeface="楷体" pitchFamily="49" charset="-122"/>
                        <a:ea typeface="楷体" pitchFamily="49" charset="-122"/>
                        <a:cs typeface="Times New Roman"/>
                      </a:endParaRPr>
                    </a:p>
                  </a:txBody>
                  <a:tcPr marL="0" marR="0" marT="0" marB="0" anchor="ctr"/>
                </a:tc>
              </a:tr>
              <a:tr h="347547">
                <a:tc rowSpan="5">
                  <a:txBody>
                    <a:bodyPr/>
                    <a:lstStyle/>
                    <a:p>
                      <a:pPr algn="ctr">
                        <a:lnSpc>
                          <a:spcPct val="120000"/>
                        </a:lnSpc>
                      </a:pPr>
                      <a:r>
                        <a:rPr lang="zh-CN" sz="1200" b="1">
                          <a:solidFill>
                            <a:srgbClr val="333333"/>
                          </a:solidFill>
                          <a:latin typeface="楷体" pitchFamily="49" charset="-122"/>
                          <a:ea typeface="楷体" pitchFamily="49" charset="-122"/>
                          <a:cs typeface="宋体"/>
                        </a:rPr>
                        <a:t>中国近现代史</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200" b="1">
                          <a:solidFill>
                            <a:srgbClr val="333333"/>
                          </a:solidFill>
                          <a:latin typeface="楷体" pitchFamily="49" charset="-122"/>
                          <a:ea typeface="楷体" pitchFamily="49" charset="-122"/>
                          <a:cs typeface="宋体"/>
                        </a:rPr>
                        <a:t>7</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晚清</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外交近代化</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历史解释、唯物史观</a:t>
                      </a:r>
                      <a:endParaRPr lang="zh-CN" sz="1200" b="1" dirty="0">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8</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latin typeface="楷体" pitchFamily="49" charset="-122"/>
                          <a:ea typeface="楷体" pitchFamily="49" charset="-122"/>
                          <a:cs typeface="宋体"/>
                        </a:rPr>
                        <a:t>晚清</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latin typeface="楷体" pitchFamily="49" charset="-122"/>
                          <a:ea typeface="楷体" pitchFamily="49" charset="-122"/>
                          <a:cs typeface="宋体"/>
                        </a:rPr>
                        <a:t>维新变法、新政</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历史解释、唯物史观</a:t>
                      </a:r>
                      <a:endParaRPr lang="zh-CN" sz="1200" b="1" dirty="0">
                        <a:latin typeface="楷体" pitchFamily="49" charset="-122"/>
                        <a:ea typeface="楷体" pitchFamily="49" charset="-122"/>
                        <a:cs typeface="Times New Roman"/>
                      </a:endParaRPr>
                    </a:p>
                  </a:txBody>
                  <a:tcPr marL="0" marR="0" marT="0" marB="0" anchor="ctr"/>
                </a:tc>
              </a:tr>
              <a:tr h="372865">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9</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民国</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十月革命的影响</a:t>
                      </a:r>
                      <a:endParaRPr lang="zh-CN" sz="12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文字</a:t>
                      </a:r>
                      <a:endParaRPr lang="zh-CN" sz="12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历史解释、时空观念、家国情怀</a:t>
                      </a:r>
                      <a:endParaRPr lang="zh-CN" sz="1200" b="1">
                        <a:latin typeface="楷体" pitchFamily="49" charset="-122"/>
                        <a:ea typeface="楷体" pitchFamily="49" charset="-122"/>
                        <a:cs typeface="Times New Roman"/>
                      </a:endParaRPr>
                    </a:p>
                  </a:txBody>
                  <a:tcPr marL="0" marR="0" marT="0" marB="0" anchor="ctr"/>
                </a:tc>
              </a:tr>
              <a:tr h="372865">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10</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latin typeface="楷体" pitchFamily="49" charset="-122"/>
                          <a:ea typeface="楷体" pitchFamily="49" charset="-122"/>
                          <a:cs typeface="宋体"/>
                        </a:rPr>
                        <a:t>过渡时期</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土地改革</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数据表格</a:t>
                      </a:r>
                      <a:endParaRPr lang="zh-CN" sz="12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表格分析、史料实证、历史解释</a:t>
                      </a:r>
                      <a:endParaRPr lang="zh-CN" sz="1200" b="1">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11</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latin typeface="楷体" pitchFamily="49" charset="-122"/>
                          <a:ea typeface="楷体" pitchFamily="49" charset="-122"/>
                          <a:cs typeface="宋体"/>
                        </a:rPr>
                        <a:t>新时期</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社会生活变迁</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文字</a:t>
                      </a:r>
                      <a:endParaRPr lang="zh-CN" sz="12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历史解释、唯物史观</a:t>
                      </a:r>
                      <a:endParaRPr lang="zh-CN" sz="1200" b="1" dirty="0">
                        <a:latin typeface="楷体" pitchFamily="49" charset="-122"/>
                        <a:ea typeface="楷体" pitchFamily="49" charset="-122"/>
                        <a:cs typeface="Times New Roman"/>
                      </a:endParaRPr>
                    </a:p>
                  </a:txBody>
                  <a:tcPr marL="0" marR="0" marT="0" marB="0" anchor="ctr"/>
                </a:tc>
              </a:tr>
              <a:tr h="326315">
                <a:tc rowSpan="5">
                  <a:txBody>
                    <a:bodyPr/>
                    <a:lstStyle/>
                    <a:p>
                      <a:pPr algn="ctr">
                        <a:lnSpc>
                          <a:spcPct val="120000"/>
                        </a:lnSpc>
                      </a:pPr>
                      <a:r>
                        <a:rPr lang="zh-CN" sz="1200" b="1">
                          <a:solidFill>
                            <a:srgbClr val="333333"/>
                          </a:solidFill>
                          <a:latin typeface="楷体" pitchFamily="49" charset="-122"/>
                          <a:ea typeface="楷体" pitchFamily="49" charset="-122"/>
                          <a:cs typeface="宋体"/>
                        </a:rPr>
                        <a:t>世界史</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200" b="1">
                          <a:solidFill>
                            <a:srgbClr val="333333"/>
                          </a:solidFill>
                          <a:latin typeface="楷体" pitchFamily="49" charset="-122"/>
                          <a:ea typeface="楷体" pitchFamily="49" charset="-122"/>
                          <a:cs typeface="宋体"/>
                        </a:rPr>
                        <a:t>12</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古代希腊</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古希腊民主政治</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文字</a:t>
                      </a:r>
                      <a:endParaRPr lang="zh-CN" sz="12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历史解释</a:t>
                      </a:r>
                      <a:endParaRPr lang="zh-CN" sz="1200" b="1" dirty="0">
                        <a:latin typeface="楷体" pitchFamily="49" charset="-122"/>
                        <a:ea typeface="楷体" pitchFamily="49" charset="-122"/>
                        <a:cs typeface="Times New Roman"/>
                      </a:endParaRPr>
                    </a:p>
                  </a:txBody>
                  <a:tcPr marL="0" marR="0" marT="0" marB="0" anchor="ctr"/>
                </a:tc>
              </a:tr>
              <a:tr h="372865">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13</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latin typeface="楷体" pitchFamily="49" charset="-122"/>
                          <a:ea typeface="楷体" pitchFamily="49" charset="-122"/>
                          <a:cs typeface="宋体"/>
                        </a:rPr>
                        <a:t>世界近代史</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第二次工业革命</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文字</a:t>
                      </a:r>
                      <a:endParaRPr lang="zh-CN" sz="12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阅读理解、历史解释、时空观念</a:t>
                      </a:r>
                      <a:endParaRPr lang="zh-CN" sz="1200" b="1" dirty="0">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14</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200" b="1">
                          <a:solidFill>
                            <a:srgbClr val="333333"/>
                          </a:solidFill>
                          <a:latin typeface="楷体" pitchFamily="49" charset="-122"/>
                          <a:ea typeface="楷体" pitchFamily="49" charset="-122"/>
                          <a:cs typeface="宋体"/>
                        </a:rPr>
                        <a:t>1949</a:t>
                      </a:r>
                      <a:r>
                        <a:rPr lang="zh-CN" sz="1200" b="1">
                          <a:solidFill>
                            <a:srgbClr val="333333"/>
                          </a:solidFill>
                          <a:latin typeface="楷体" pitchFamily="49" charset="-122"/>
                          <a:ea typeface="楷体" pitchFamily="49" charset="-122"/>
                          <a:cs typeface="宋体"/>
                        </a:rPr>
                        <a:t>年</a:t>
                      </a:r>
                      <a:r>
                        <a:rPr lang="en-US" sz="1200" b="1">
                          <a:solidFill>
                            <a:srgbClr val="333333"/>
                          </a:solidFill>
                          <a:latin typeface="楷体" pitchFamily="49" charset="-122"/>
                          <a:ea typeface="楷体" pitchFamily="49" charset="-122"/>
                          <a:cs typeface="宋体"/>
                        </a:rPr>
                        <a:t>12</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冷战（外交）</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史料实证、历史解释</a:t>
                      </a:r>
                      <a:endParaRPr lang="zh-CN" sz="1200" b="1" dirty="0">
                        <a:latin typeface="楷体" pitchFamily="49" charset="-122"/>
                        <a:ea typeface="楷体" pitchFamily="49" charset="-122"/>
                        <a:cs typeface="Times New Roman"/>
                      </a:endParaRPr>
                    </a:p>
                  </a:txBody>
                  <a:tcPr marL="0" marR="0" marT="0" marB="0" anchor="ctr"/>
                </a:tc>
              </a:tr>
              <a:tr h="529866">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15</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200" b="1">
                          <a:solidFill>
                            <a:srgbClr val="333333"/>
                          </a:solidFill>
                          <a:latin typeface="楷体" pitchFamily="49" charset="-122"/>
                          <a:ea typeface="楷体" pitchFamily="49" charset="-122"/>
                          <a:cs typeface="宋体"/>
                        </a:rPr>
                        <a:t>1964</a:t>
                      </a:r>
                      <a:r>
                        <a:rPr lang="zh-CN" sz="1200" b="1">
                          <a:solidFill>
                            <a:srgbClr val="333333"/>
                          </a:solidFill>
                          <a:latin typeface="楷体" pitchFamily="49" charset="-122"/>
                          <a:ea typeface="楷体" pitchFamily="49" charset="-122"/>
                          <a:cs typeface="宋体"/>
                        </a:rPr>
                        <a:t>年</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日本东京奥与会反映的情况（经济）</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数字分析、历史解释</a:t>
                      </a:r>
                      <a:endParaRPr lang="zh-CN" sz="1200" b="1" dirty="0">
                        <a:latin typeface="楷体" pitchFamily="49" charset="-122"/>
                        <a:ea typeface="楷体" pitchFamily="49" charset="-122"/>
                        <a:cs typeface="Times New Roman"/>
                      </a:endParaRPr>
                    </a:p>
                  </a:txBody>
                  <a:tcPr marL="0" marR="0" marT="0" marB="0" anchor="ctr"/>
                </a:tc>
              </a:tr>
              <a:tr h="347547">
                <a:tc vMerge="1">
                  <a:txBody>
                    <a:bodyPr/>
                    <a:lstStyle/>
                    <a:p>
                      <a:endParaRPr lang="zh-CN" altLang="en-US"/>
                    </a:p>
                  </a:txBody>
                  <a:tcPr/>
                </a:tc>
                <a:tc>
                  <a:txBody>
                    <a:bodyPr/>
                    <a:lstStyle/>
                    <a:p>
                      <a:pPr algn="ctr">
                        <a:lnSpc>
                          <a:spcPct val="120000"/>
                        </a:lnSpc>
                      </a:pPr>
                      <a:r>
                        <a:rPr lang="en-US" sz="1200" b="1">
                          <a:solidFill>
                            <a:srgbClr val="333333"/>
                          </a:solidFill>
                          <a:latin typeface="楷体" pitchFamily="49" charset="-122"/>
                          <a:ea typeface="楷体" pitchFamily="49" charset="-122"/>
                          <a:cs typeface="宋体"/>
                        </a:rPr>
                        <a:t>16</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近代</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现实主义美术（艺术）</a:t>
                      </a:r>
                      <a:endParaRPr lang="zh-CN" sz="12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200" b="1">
                          <a:solidFill>
                            <a:srgbClr val="333333"/>
                          </a:solidFill>
                          <a:latin typeface="楷体" pitchFamily="49" charset="-122"/>
                          <a:ea typeface="楷体" pitchFamily="49" charset="-122"/>
                          <a:cs typeface="宋体"/>
                        </a:rPr>
                        <a:t>文字</a:t>
                      </a:r>
                      <a:endParaRPr lang="zh-CN" sz="12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200" b="1" dirty="0">
                          <a:solidFill>
                            <a:srgbClr val="333333"/>
                          </a:solidFill>
                          <a:latin typeface="楷体" pitchFamily="49" charset="-122"/>
                          <a:ea typeface="楷体" pitchFamily="49" charset="-122"/>
                          <a:cs typeface="宋体"/>
                        </a:rPr>
                        <a:t>阅读理解、历史解释</a:t>
                      </a:r>
                      <a:endParaRPr lang="zh-CN" sz="1200" b="1" dirty="0">
                        <a:latin typeface="楷体" pitchFamily="49" charset="-122"/>
                        <a:ea typeface="楷体" pitchFamily="49" charset="-122"/>
                        <a:cs typeface="Times New Roman"/>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0"/>
            <a:ext cx="9144000" cy="6858000"/>
          </a:xfrm>
        </p:spPr>
        <p:txBody>
          <a:bodyPr/>
          <a:lstStyle/>
          <a:p>
            <a:pPr algn="l"/>
            <a:r>
              <a:rPr lang="zh-CN" altLang="zh-CN" sz="2800" b="1" kern="100" dirty="0" smtClean="0">
                <a:latin typeface="楷体" pitchFamily="49" charset="-122"/>
                <a:ea typeface="楷体" pitchFamily="49" charset="-122"/>
                <a:cs typeface="宋体"/>
              </a:rPr>
              <a:t>从学生反映的情况来看，学生普遍觉得选择题的难度比全国卷要大，一是由于材料类型多样化，地图、表格、图片、文字多种材料，目不暇接；二是选项表达有一定的转折性，概念模糊。</a:t>
            </a:r>
            <a:endParaRPr lang="zh-CN" altLang="zh-CN" sz="2800" b="1" kern="100" dirty="0" smtClean="0">
              <a:latin typeface="楷体" pitchFamily="49" charset="-122"/>
              <a:ea typeface="楷体" pitchFamily="49" charset="-122"/>
              <a:cs typeface="Times New Roman"/>
            </a:endParaRPr>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457200" y="0"/>
            <a:ext cx="8229600" cy="1417638"/>
          </a:xfrm>
        </p:spPr>
        <p:txBody>
          <a:bodyPr/>
          <a:lstStyle/>
          <a:p>
            <a:r>
              <a:rPr lang="en-US" altLang="zh-CN" sz="1400" b="1" spc="25" dirty="0" smtClean="0">
                <a:solidFill>
                  <a:srgbClr val="333333"/>
                </a:solidFill>
                <a:latin typeface="楷体" pitchFamily="49" charset="-122"/>
                <a:ea typeface="楷体" pitchFamily="49" charset="-122"/>
                <a:cs typeface="宋体"/>
              </a:rPr>
              <a:t>2</a:t>
            </a:r>
            <a:r>
              <a:rPr lang="zh-CN" altLang="zh-CN" sz="1400" b="1" spc="25" dirty="0" smtClean="0">
                <a:solidFill>
                  <a:srgbClr val="333333"/>
                </a:solidFill>
                <a:latin typeface="楷体" pitchFamily="49" charset="-122"/>
                <a:ea typeface="楷体" pitchFamily="49" charset="-122"/>
                <a:cs typeface="宋体"/>
              </a:rPr>
              <a:t>、</a:t>
            </a:r>
            <a:r>
              <a:rPr lang="zh-CN" altLang="zh-CN" sz="1400" b="1" spc="25" dirty="0" smtClean="0">
                <a:solidFill>
                  <a:srgbClr val="000000"/>
                </a:solidFill>
                <a:latin typeface="楷体" pitchFamily="49" charset="-122"/>
                <a:ea typeface="楷体" pitchFamily="49" charset="-122"/>
                <a:cs typeface="宋体"/>
              </a:rPr>
              <a:t>非选择题部分</a:t>
            </a:r>
            <a:endParaRPr lang="zh-CN" altLang="zh-CN" sz="1400" b="1" dirty="0" smtClean="0">
              <a:latin typeface="楷体" pitchFamily="49" charset="-122"/>
              <a:ea typeface="楷体" pitchFamily="49" charset="-122"/>
              <a:cs typeface="Times New Roman"/>
            </a:endParaRPr>
          </a:p>
          <a:p>
            <a:pPr algn="l"/>
            <a:r>
              <a:rPr lang="zh-CN" altLang="zh-CN" sz="1050" b="1" spc="25" dirty="0" smtClean="0">
                <a:solidFill>
                  <a:srgbClr val="000000"/>
                </a:solidFill>
                <a:latin typeface="楷体" pitchFamily="49" charset="-122"/>
                <a:ea typeface="楷体" pitchFamily="49" charset="-122"/>
                <a:cs typeface="宋体"/>
              </a:rPr>
              <a:t>共</a:t>
            </a:r>
            <a:r>
              <a:rPr lang="en-US" altLang="zh-CN" sz="1050" b="1" spc="25" dirty="0" smtClean="0">
                <a:solidFill>
                  <a:srgbClr val="000000"/>
                </a:solidFill>
                <a:latin typeface="楷体" pitchFamily="49" charset="-122"/>
                <a:ea typeface="楷体" pitchFamily="49" charset="-122"/>
                <a:cs typeface="宋体"/>
              </a:rPr>
              <a:t>6</a:t>
            </a:r>
            <a:r>
              <a:rPr lang="zh-CN" altLang="zh-CN" sz="1050" b="1" spc="25" dirty="0" smtClean="0">
                <a:solidFill>
                  <a:srgbClr val="000000"/>
                </a:solidFill>
                <a:latin typeface="楷体" pitchFamily="49" charset="-122"/>
                <a:ea typeface="楷体" pitchFamily="49" charset="-122"/>
                <a:cs typeface="宋体"/>
              </a:rPr>
              <a:t>小题，</a:t>
            </a:r>
            <a:r>
              <a:rPr lang="en-US" altLang="zh-CN" sz="1050" b="1" spc="25" dirty="0" smtClean="0">
                <a:solidFill>
                  <a:srgbClr val="000000"/>
                </a:solidFill>
                <a:latin typeface="楷体" pitchFamily="49" charset="-122"/>
                <a:ea typeface="楷体" pitchFamily="49" charset="-122"/>
                <a:cs typeface="宋体"/>
              </a:rPr>
              <a:t>52</a:t>
            </a:r>
            <a:r>
              <a:rPr lang="zh-CN" altLang="zh-CN" sz="1050" b="1" spc="25" dirty="0" smtClean="0">
                <a:solidFill>
                  <a:srgbClr val="000000"/>
                </a:solidFill>
                <a:latin typeface="楷体" pitchFamily="49" charset="-122"/>
                <a:ea typeface="楷体" pitchFamily="49" charset="-122"/>
                <a:cs typeface="宋体"/>
              </a:rPr>
              <a:t>分，</a:t>
            </a:r>
            <a:r>
              <a:rPr lang="en-US" altLang="zh-CN" sz="1050" b="1" spc="25" dirty="0" smtClean="0">
                <a:solidFill>
                  <a:srgbClr val="000000"/>
                </a:solidFill>
                <a:latin typeface="楷体" pitchFamily="49" charset="-122"/>
                <a:ea typeface="楷体" pitchFamily="49" charset="-122"/>
                <a:cs typeface="宋体"/>
              </a:rPr>
              <a:t>17</a:t>
            </a:r>
            <a:r>
              <a:rPr lang="zh-CN" altLang="zh-CN" sz="1050" b="1" spc="25" dirty="0" smtClean="0">
                <a:solidFill>
                  <a:srgbClr val="000000"/>
                </a:solidFill>
                <a:latin typeface="楷体" pitchFamily="49" charset="-122"/>
                <a:ea typeface="楷体" pitchFamily="49" charset="-122"/>
                <a:cs typeface="宋体"/>
              </a:rPr>
              <a:t>、</a:t>
            </a:r>
            <a:r>
              <a:rPr lang="en-US" altLang="zh-CN" sz="1050" b="1" spc="25" dirty="0" smtClean="0">
                <a:solidFill>
                  <a:srgbClr val="000000"/>
                </a:solidFill>
                <a:latin typeface="楷体" pitchFamily="49" charset="-122"/>
                <a:ea typeface="楷体" pitchFamily="49" charset="-122"/>
                <a:cs typeface="宋体"/>
              </a:rPr>
              <a:t>18</a:t>
            </a:r>
            <a:r>
              <a:rPr lang="zh-CN" altLang="zh-CN" sz="1050" b="1" spc="25" dirty="0" smtClean="0">
                <a:solidFill>
                  <a:srgbClr val="000000"/>
                </a:solidFill>
                <a:latin typeface="楷体" pitchFamily="49" charset="-122"/>
                <a:ea typeface="楷体" pitchFamily="49" charset="-122"/>
                <a:cs typeface="宋体"/>
              </a:rPr>
              <a:t>题满分</a:t>
            </a:r>
            <a:r>
              <a:rPr lang="en-US" altLang="zh-CN" sz="1050" b="1" spc="25" dirty="0" smtClean="0">
                <a:solidFill>
                  <a:srgbClr val="000000"/>
                </a:solidFill>
                <a:latin typeface="楷体" pitchFamily="49" charset="-122"/>
                <a:ea typeface="楷体" pitchFamily="49" charset="-122"/>
                <a:cs typeface="宋体"/>
              </a:rPr>
              <a:t>15</a:t>
            </a:r>
            <a:r>
              <a:rPr lang="zh-CN" altLang="zh-CN" sz="1050" b="1" spc="25" dirty="0" smtClean="0">
                <a:solidFill>
                  <a:srgbClr val="000000"/>
                </a:solidFill>
                <a:latin typeface="楷体" pitchFamily="49" charset="-122"/>
                <a:ea typeface="楷体" pitchFamily="49" charset="-122"/>
                <a:cs typeface="宋体"/>
              </a:rPr>
              <a:t>分，</a:t>
            </a:r>
            <a:r>
              <a:rPr lang="en-US" altLang="zh-CN" sz="1050" b="1" spc="25" dirty="0" smtClean="0">
                <a:solidFill>
                  <a:srgbClr val="000000"/>
                </a:solidFill>
                <a:latin typeface="楷体" pitchFamily="49" charset="-122"/>
                <a:ea typeface="楷体" pitchFamily="49" charset="-122"/>
                <a:cs typeface="宋体"/>
              </a:rPr>
              <a:t>19</a:t>
            </a:r>
            <a:r>
              <a:rPr lang="zh-CN" altLang="zh-CN" sz="1050" b="1" spc="25" dirty="0" smtClean="0">
                <a:solidFill>
                  <a:srgbClr val="000000"/>
                </a:solidFill>
                <a:latin typeface="楷体" pitchFamily="49" charset="-122"/>
                <a:ea typeface="楷体" pitchFamily="49" charset="-122"/>
                <a:cs typeface="宋体"/>
              </a:rPr>
              <a:t>题满分</a:t>
            </a:r>
            <a:r>
              <a:rPr lang="en-US" altLang="zh-CN" sz="1050" b="1" spc="25" dirty="0" smtClean="0">
                <a:solidFill>
                  <a:srgbClr val="000000"/>
                </a:solidFill>
                <a:latin typeface="楷体" pitchFamily="49" charset="-122"/>
                <a:ea typeface="楷体" pitchFamily="49" charset="-122"/>
                <a:cs typeface="宋体"/>
              </a:rPr>
              <a:t>12</a:t>
            </a:r>
            <a:r>
              <a:rPr lang="zh-CN" altLang="zh-CN" sz="1050" b="1" spc="25" dirty="0" smtClean="0">
                <a:solidFill>
                  <a:srgbClr val="000000"/>
                </a:solidFill>
                <a:latin typeface="楷体" pitchFamily="49" charset="-122"/>
                <a:ea typeface="楷体" pitchFamily="49" charset="-122"/>
                <a:cs typeface="宋体"/>
              </a:rPr>
              <a:t>分，选修</a:t>
            </a:r>
            <a:r>
              <a:rPr lang="en-US" altLang="zh-CN" sz="1050" b="1" spc="25" dirty="0" smtClean="0">
                <a:solidFill>
                  <a:srgbClr val="000000"/>
                </a:solidFill>
                <a:latin typeface="楷体" pitchFamily="49" charset="-122"/>
                <a:ea typeface="楷体" pitchFamily="49" charset="-122"/>
                <a:cs typeface="宋体"/>
              </a:rPr>
              <a:t>20</a:t>
            </a:r>
            <a:r>
              <a:rPr lang="zh-CN" altLang="zh-CN" sz="1050" b="1" spc="25" dirty="0" smtClean="0">
                <a:solidFill>
                  <a:srgbClr val="000000"/>
                </a:solidFill>
                <a:latin typeface="楷体" pitchFamily="49" charset="-122"/>
                <a:ea typeface="楷体" pitchFamily="49" charset="-122"/>
                <a:cs typeface="宋体"/>
              </a:rPr>
              <a:t>——</a:t>
            </a:r>
            <a:r>
              <a:rPr lang="en-US" altLang="zh-CN" sz="1050" b="1" spc="25" dirty="0" smtClean="0">
                <a:solidFill>
                  <a:srgbClr val="000000"/>
                </a:solidFill>
                <a:latin typeface="楷体" pitchFamily="49" charset="-122"/>
                <a:ea typeface="楷体" pitchFamily="49" charset="-122"/>
                <a:cs typeface="宋体"/>
              </a:rPr>
              <a:t>22</a:t>
            </a:r>
            <a:r>
              <a:rPr lang="zh-CN" altLang="zh-CN" sz="1050" b="1" spc="25" dirty="0" smtClean="0">
                <a:solidFill>
                  <a:srgbClr val="000000"/>
                </a:solidFill>
                <a:latin typeface="楷体" pitchFamily="49" charset="-122"/>
                <a:ea typeface="楷体" pitchFamily="49" charset="-122"/>
                <a:cs typeface="宋体"/>
              </a:rPr>
              <a:t>题各</a:t>
            </a:r>
            <a:r>
              <a:rPr lang="en-US" altLang="zh-CN" sz="1050" b="1" spc="25" dirty="0" smtClean="0">
                <a:solidFill>
                  <a:srgbClr val="000000"/>
                </a:solidFill>
                <a:latin typeface="楷体" pitchFamily="49" charset="-122"/>
                <a:ea typeface="楷体" pitchFamily="49" charset="-122"/>
                <a:cs typeface="宋体"/>
              </a:rPr>
              <a:t>10</a:t>
            </a:r>
            <a:r>
              <a:rPr lang="zh-CN" altLang="zh-CN" sz="1050" b="1" spc="25" dirty="0" smtClean="0">
                <a:solidFill>
                  <a:srgbClr val="000000"/>
                </a:solidFill>
                <a:latin typeface="楷体" pitchFamily="49" charset="-122"/>
                <a:ea typeface="楷体" pitchFamily="49" charset="-122"/>
                <a:cs typeface="宋体"/>
              </a:rPr>
              <a:t>分。非选择题部分较之以前变化很小，仅多了一个必考题。</a:t>
            </a:r>
            <a:endParaRPr lang="zh-CN" altLang="zh-CN" sz="1050" b="1" dirty="0" smtClean="0">
              <a:latin typeface="楷体" pitchFamily="49" charset="-122"/>
              <a:ea typeface="楷体" pitchFamily="49" charset="-122"/>
              <a:cs typeface="Times New Roman"/>
            </a:endParaRPr>
          </a:p>
          <a:p>
            <a:endParaRPr lang="zh-CN" altLang="en-US" dirty="0"/>
          </a:p>
        </p:txBody>
      </p:sp>
      <p:graphicFrame>
        <p:nvGraphicFramePr>
          <p:cNvPr id="3" name="表格 2"/>
          <p:cNvGraphicFramePr>
            <a:graphicFrameLocks noGrp="1"/>
          </p:cNvGraphicFramePr>
          <p:nvPr/>
        </p:nvGraphicFramePr>
        <p:xfrm>
          <a:off x="0" y="578914"/>
          <a:ext cx="9144000" cy="6492907"/>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0">
                <a:tc>
                  <a:txBody>
                    <a:bodyPr/>
                    <a:lstStyle/>
                    <a:p>
                      <a:pPr algn="ctr">
                        <a:lnSpc>
                          <a:spcPct val="120000"/>
                        </a:lnSpc>
                      </a:pPr>
                      <a:r>
                        <a:rPr lang="zh-CN" sz="1000" b="1" dirty="0">
                          <a:solidFill>
                            <a:srgbClr val="333333"/>
                          </a:solidFill>
                          <a:latin typeface="楷体" pitchFamily="49" charset="-122"/>
                          <a:ea typeface="楷体" pitchFamily="49" charset="-122"/>
                          <a:cs typeface="宋体"/>
                        </a:rPr>
                        <a:t>题号</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dirty="0">
                          <a:solidFill>
                            <a:srgbClr val="333333"/>
                          </a:solidFill>
                          <a:latin typeface="楷体" pitchFamily="49" charset="-122"/>
                          <a:ea typeface="楷体" pitchFamily="49" charset="-122"/>
                          <a:cs typeface="宋体"/>
                        </a:rPr>
                        <a:t>设问方式</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分值</a:t>
                      </a:r>
                      <a:endParaRPr lang="zh-CN" sz="10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考查知识</a:t>
                      </a:r>
                      <a:endParaRPr lang="zh-CN" sz="1000" b="1">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考查视角</a:t>
                      </a:r>
                      <a:endParaRPr lang="zh-CN" sz="1000" b="1">
                        <a:latin typeface="楷体" pitchFamily="49" charset="-122"/>
                        <a:ea typeface="楷体" pitchFamily="49" charset="-122"/>
                        <a:cs typeface="Times New Roman"/>
                      </a:endParaRPr>
                    </a:p>
                  </a:txBody>
                  <a:tcPr marL="0" marR="0" marT="0" marB="0" anchor="ctr"/>
                </a:tc>
              </a:tr>
              <a:tr h="413169">
                <a:tc rowSpan="2">
                  <a:txBody>
                    <a:bodyPr/>
                    <a:lstStyle/>
                    <a:p>
                      <a:pPr algn="ctr">
                        <a:lnSpc>
                          <a:spcPct val="120000"/>
                        </a:lnSpc>
                      </a:pPr>
                      <a:r>
                        <a:rPr lang="en-US" sz="1000" b="1" dirty="0">
                          <a:solidFill>
                            <a:srgbClr val="333333"/>
                          </a:solidFill>
                          <a:latin typeface="楷体" pitchFamily="49" charset="-122"/>
                          <a:ea typeface="楷体" pitchFamily="49" charset="-122"/>
                          <a:cs typeface="宋体"/>
                        </a:rPr>
                        <a:t>17</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l">
                        <a:lnSpc>
                          <a:spcPct val="120000"/>
                        </a:lnSpc>
                      </a:pPr>
                      <a:r>
                        <a:rPr lang="zh-CN" sz="979" b="1" dirty="0">
                          <a:solidFill>
                            <a:srgbClr val="333333"/>
                          </a:solidFill>
                          <a:latin typeface="楷体" pitchFamily="49" charset="-122"/>
                          <a:ea typeface="楷体" pitchFamily="49" charset="-122"/>
                          <a:cs typeface="宋体"/>
                        </a:rPr>
                        <a:t>根据材料一并结合所学知识，分析明代江南经济发展的特点。</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a:solidFill>
                            <a:srgbClr val="333333"/>
                          </a:solidFill>
                          <a:latin typeface="楷体" pitchFamily="49" charset="-122"/>
                          <a:ea typeface="楷体" pitchFamily="49" charset="-122"/>
                          <a:cs typeface="宋体"/>
                        </a:rPr>
                        <a:t>6</a:t>
                      </a:r>
                      <a:r>
                        <a:rPr lang="zh-CN" sz="1000" b="1">
                          <a:solidFill>
                            <a:srgbClr val="333333"/>
                          </a:solidFill>
                          <a:latin typeface="楷体" pitchFamily="49" charset="-122"/>
                          <a:ea typeface="楷体" pitchFamily="49" charset="-122"/>
                          <a:cs typeface="宋体"/>
                        </a:rPr>
                        <a:t>分</a:t>
                      </a:r>
                      <a:endParaRPr lang="zh-CN" sz="1000" b="1">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明清江南经济</a:t>
                      </a:r>
                      <a:endParaRPr lang="zh-CN" sz="1000" b="1">
                        <a:latin typeface="楷体" pitchFamily="49" charset="-122"/>
                        <a:ea typeface="楷体" pitchFamily="49" charset="-122"/>
                        <a:cs typeface="Times New Roman"/>
                      </a:endParaRPr>
                    </a:p>
                  </a:txBody>
                  <a:tcPr marL="0" marR="0" marT="0" marB="0" anchor="ctr"/>
                </a:tc>
                <a:tc rowSpan="2">
                  <a:txBody>
                    <a:bodyPr/>
                    <a:lstStyle/>
                    <a:p>
                      <a:pPr algn="ctr">
                        <a:lnSpc>
                          <a:spcPct val="120000"/>
                        </a:lnSpc>
                      </a:pPr>
                      <a:r>
                        <a:rPr lang="zh-CN" sz="1000" b="1">
                          <a:solidFill>
                            <a:srgbClr val="333333"/>
                          </a:solidFill>
                          <a:latin typeface="楷体" pitchFamily="49" charset="-122"/>
                          <a:ea typeface="楷体" pitchFamily="49" charset="-122"/>
                          <a:cs typeface="宋体"/>
                        </a:rPr>
                        <a:t>纵向比较</a:t>
                      </a:r>
                      <a:endParaRPr lang="zh-CN" sz="1000" b="1">
                        <a:latin typeface="楷体" pitchFamily="49" charset="-122"/>
                        <a:ea typeface="楷体" pitchFamily="49" charset="-122"/>
                        <a:cs typeface="Times New Roman"/>
                      </a:endParaRPr>
                    </a:p>
                  </a:txBody>
                  <a:tcPr marL="0" marR="0" marT="0" marB="0" anchor="ctr"/>
                </a:tc>
              </a:tr>
              <a:tr h="648072">
                <a:tc vMerge="1">
                  <a:txBody>
                    <a:bodyPr/>
                    <a:lstStyle/>
                    <a:p>
                      <a:endParaRPr lang="zh-CN" altLang="en-US"/>
                    </a:p>
                  </a:txBody>
                  <a:tcPr/>
                </a:tc>
                <a:tc>
                  <a:txBody>
                    <a:bodyPr/>
                    <a:lstStyle/>
                    <a:p>
                      <a:pPr algn="l">
                        <a:lnSpc>
                          <a:spcPct val="120000"/>
                        </a:lnSpc>
                      </a:pPr>
                      <a:r>
                        <a:rPr lang="zh-CN" sz="979" b="1" dirty="0">
                          <a:solidFill>
                            <a:srgbClr val="333333"/>
                          </a:solidFill>
                          <a:latin typeface="楷体" pitchFamily="49" charset="-122"/>
                          <a:ea typeface="楷体" pitchFamily="49" charset="-122"/>
                          <a:cs typeface="宋体"/>
                        </a:rPr>
                        <a:t>根据材料（应该是根据以上材料）并结合所学知识，概述明代以来东部地区经济发展的变化及原因。</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9</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近现代东部经济发展、经济近代化、改革开放</a:t>
                      </a:r>
                      <a:endParaRPr lang="zh-CN" sz="1000" b="1">
                        <a:latin typeface="楷体" pitchFamily="49" charset="-122"/>
                        <a:ea typeface="楷体" pitchFamily="49" charset="-122"/>
                        <a:cs typeface="Times New Roman"/>
                      </a:endParaRPr>
                    </a:p>
                  </a:txBody>
                  <a:tcPr marL="0" marR="0" marT="0" marB="0" anchor="ctr"/>
                </a:tc>
                <a:tc vMerge="1">
                  <a:txBody>
                    <a:bodyPr/>
                    <a:lstStyle/>
                    <a:p>
                      <a:endParaRPr lang="zh-CN" altLang="en-US"/>
                    </a:p>
                  </a:txBody>
                  <a:tcPr/>
                </a:tc>
              </a:tr>
              <a:tr h="520700">
                <a:tc rowSpan="2">
                  <a:txBody>
                    <a:bodyPr/>
                    <a:lstStyle/>
                    <a:p>
                      <a:pPr algn="ctr">
                        <a:lnSpc>
                          <a:spcPct val="120000"/>
                        </a:lnSpc>
                      </a:pPr>
                      <a:r>
                        <a:rPr lang="en-US" sz="1000" b="1" dirty="0">
                          <a:solidFill>
                            <a:srgbClr val="333333"/>
                          </a:solidFill>
                          <a:latin typeface="楷体" pitchFamily="49" charset="-122"/>
                          <a:ea typeface="楷体" pitchFamily="49" charset="-122"/>
                          <a:cs typeface="宋体"/>
                        </a:rPr>
                        <a:t>18</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l">
                        <a:lnSpc>
                          <a:spcPct val="120000"/>
                        </a:lnSpc>
                      </a:pPr>
                      <a:r>
                        <a:rPr lang="zh-CN" sz="979" b="1" dirty="0">
                          <a:solidFill>
                            <a:srgbClr val="333333"/>
                          </a:solidFill>
                          <a:latin typeface="楷体" pitchFamily="49" charset="-122"/>
                          <a:ea typeface="楷体" pitchFamily="49" charset="-122"/>
                          <a:cs typeface="宋体"/>
                        </a:rPr>
                        <a:t>根据材料一并结合所学知识，指出中国文化的独特气质和当时西欧的精神气候之间有哪些契合点。</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6</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a:solidFill>
                            <a:srgbClr val="333333"/>
                          </a:solidFill>
                          <a:latin typeface="楷体" pitchFamily="49" charset="-122"/>
                          <a:ea typeface="楷体" pitchFamily="49" charset="-122"/>
                          <a:cs typeface="宋体"/>
                        </a:rPr>
                        <a:t>启蒙运动、</a:t>
                      </a:r>
                      <a:endParaRPr lang="zh-CN" sz="1000" b="1">
                        <a:latin typeface="楷体" pitchFamily="49" charset="-122"/>
                        <a:ea typeface="楷体" pitchFamily="49" charset="-122"/>
                        <a:cs typeface="Times New Roman"/>
                      </a:endParaRPr>
                    </a:p>
                    <a:p>
                      <a:pPr algn="ctr">
                        <a:lnSpc>
                          <a:spcPct val="120000"/>
                        </a:lnSpc>
                      </a:pPr>
                      <a:r>
                        <a:rPr lang="zh-CN" sz="1000" b="1">
                          <a:solidFill>
                            <a:srgbClr val="333333"/>
                          </a:solidFill>
                          <a:latin typeface="楷体" pitchFamily="49" charset="-122"/>
                          <a:ea typeface="楷体" pitchFamily="49" charset="-122"/>
                          <a:cs typeface="宋体"/>
                        </a:rPr>
                        <a:t>中学西传</a:t>
                      </a:r>
                      <a:endParaRPr lang="zh-CN" sz="1000" b="1">
                        <a:latin typeface="楷体" pitchFamily="49" charset="-122"/>
                        <a:ea typeface="楷体" pitchFamily="49" charset="-122"/>
                        <a:cs typeface="Times New Roman"/>
                      </a:endParaRPr>
                    </a:p>
                  </a:txBody>
                  <a:tcPr marL="0" marR="0" marT="0" marB="0" anchor="ctr"/>
                </a:tc>
                <a:tc rowSpan="2">
                  <a:txBody>
                    <a:bodyPr/>
                    <a:lstStyle/>
                    <a:p>
                      <a:pPr algn="ctr">
                        <a:lnSpc>
                          <a:spcPct val="120000"/>
                        </a:lnSpc>
                      </a:pPr>
                      <a:r>
                        <a:rPr lang="zh-CN" sz="1000" b="1">
                          <a:solidFill>
                            <a:srgbClr val="333333"/>
                          </a:solidFill>
                          <a:latin typeface="楷体" pitchFamily="49" charset="-122"/>
                          <a:ea typeface="楷体" pitchFamily="49" charset="-122"/>
                          <a:cs typeface="宋体"/>
                        </a:rPr>
                        <a:t>贯通古今、联系中外；</a:t>
                      </a:r>
                      <a:endParaRPr lang="zh-CN" sz="1000" b="1">
                        <a:latin typeface="楷体" pitchFamily="49" charset="-122"/>
                        <a:ea typeface="楷体" pitchFamily="49" charset="-122"/>
                        <a:cs typeface="Times New Roman"/>
                      </a:endParaRPr>
                    </a:p>
                    <a:p>
                      <a:pPr algn="ctr">
                        <a:lnSpc>
                          <a:spcPct val="120000"/>
                        </a:lnSpc>
                      </a:pPr>
                      <a:r>
                        <a:rPr lang="zh-CN" sz="1000" b="1">
                          <a:solidFill>
                            <a:srgbClr val="333333"/>
                          </a:solidFill>
                          <a:latin typeface="楷体" pitchFamily="49" charset="-122"/>
                          <a:ea typeface="楷体" pitchFamily="49" charset="-122"/>
                          <a:cs typeface="宋体"/>
                        </a:rPr>
                        <a:t>中外文化交流</a:t>
                      </a:r>
                      <a:endParaRPr lang="zh-CN" sz="1000" b="1">
                        <a:latin typeface="楷体" pitchFamily="49" charset="-122"/>
                        <a:ea typeface="楷体" pitchFamily="49" charset="-122"/>
                        <a:cs typeface="Times New Roman"/>
                      </a:endParaRPr>
                    </a:p>
                  </a:txBody>
                  <a:tcPr marL="0" marR="0" marT="0" marB="0" anchor="ctr"/>
                </a:tc>
              </a:tr>
              <a:tr h="0">
                <a:tc vMerge="1">
                  <a:txBody>
                    <a:bodyPr/>
                    <a:lstStyle/>
                    <a:p>
                      <a:endParaRPr lang="zh-CN" altLang="en-US"/>
                    </a:p>
                  </a:txBody>
                  <a:tcPr/>
                </a:tc>
                <a:tc>
                  <a:txBody>
                    <a:bodyPr/>
                    <a:lstStyle/>
                    <a:p>
                      <a:pPr algn="l">
                        <a:lnSpc>
                          <a:spcPct val="120000"/>
                        </a:lnSpc>
                      </a:pPr>
                      <a:r>
                        <a:rPr lang="zh-CN" sz="979" b="1" dirty="0">
                          <a:solidFill>
                            <a:srgbClr val="333333"/>
                          </a:solidFill>
                          <a:latin typeface="楷体" pitchFamily="49" charset="-122"/>
                          <a:ea typeface="楷体" pitchFamily="49" charset="-122"/>
                          <a:cs typeface="宋体"/>
                        </a:rPr>
                        <a:t>根据材料一并结合所学知识，简析</a:t>
                      </a:r>
                      <a:r>
                        <a:rPr lang="en-US" sz="979" b="1" dirty="0">
                          <a:solidFill>
                            <a:srgbClr val="333333"/>
                          </a:solidFill>
                          <a:latin typeface="楷体" pitchFamily="49" charset="-122"/>
                          <a:ea typeface="楷体" pitchFamily="49" charset="-122"/>
                          <a:cs typeface="宋体"/>
                        </a:rPr>
                        <a:t>20</a:t>
                      </a:r>
                      <a:r>
                        <a:rPr lang="zh-CN" sz="979" b="1" dirty="0">
                          <a:solidFill>
                            <a:srgbClr val="333333"/>
                          </a:solidFill>
                          <a:latin typeface="楷体" pitchFamily="49" charset="-122"/>
                          <a:ea typeface="楷体" pitchFamily="49" charset="-122"/>
                          <a:cs typeface="宋体"/>
                        </a:rPr>
                        <a:t>世纪初中国刮起“法国风”的原因。</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9</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dirty="0">
                          <a:solidFill>
                            <a:srgbClr val="333333"/>
                          </a:solidFill>
                          <a:latin typeface="楷体" pitchFamily="49" charset="-122"/>
                          <a:ea typeface="楷体" pitchFamily="49" charset="-122"/>
                          <a:cs typeface="宋体"/>
                        </a:rPr>
                        <a:t>近代中国思想解放潮流、思想近代化</a:t>
                      </a:r>
                      <a:endParaRPr lang="zh-CN" sz="1000" b="1" dirty="0">
                        <a:latin typeface="楷体" pitchFamily="49" charset="-122"/>
                        <a:ea typeface="楷体" pitchFamily="49" charset="-122"/>
                        <a:cs typeface="Times New Roman"/>
                      </a:endParaRPr>
                    </a:p>
                  </a:txBody>
                  <a:tcPr marL="0" marR="0" marT="0" marB="0" anchor="ctr"/>
                </a:tc>
                <a:tc vMerge="1">
                  <a:txBody>
                    <a:bodyPr/>
                    <a:lstStyle/>
                    <a:p>
                      <a:endParaRPr lang="zh-CN" altLang="en-US"/>
                    </a:p>
                  </a:txBody>
                  <a:tcPr/>
                </a:tc>
              </a:tr>
              <a:tr h="514181">
                <a:tc>
                  <a:txBody>
                    <a:bodyPr/>
                    <a:lstStyle/>
                    <a:p>
                      <a:pPr algn="ctr">
                        <a:lnSpc>
                          <a:spcPct val="120000"/>
                        </a:lnSpc>
                      </a:pPr>
                      <a:r>
                        <a:rPr lang="en-US" sz="1000" b="1">
                          <a:solidFill>
                            <a:srgbClr val="333333"/>
                          </a:solidFill>
                          <a:latin typeface="楷体" pitchFamily="49" charset="-122"/>
                          <a:ea typeface="楷体" pitchFamily="49" charset="-122"/>
                          <a:cs typeface="宋体"/>
                        </a:rPr>
                        <a:t>19</a:t>
                      </a:r>
                      <a:endParaRPr lang="zh-CN" sz="1000" b="1">
                        <a:latin typeface="楷体" pitchFamily="49" charset="-122"/>
                        <a:ea typeface="楷体" pitchFamily="49" charset="-122"/>
                        <a:cs typeface="Times New Roman"/>
                      </a:endParaRPr>
                    </a:p>
                  </a:txBody>
                  <a:tcPr marL="44450" marR="44450" marT="0" marB="0" anchor="ctr"/>
                </a:tc>
                <a:tc>
                  <a:txBody>
                    <a:bodyPr/>
                    <a:lstStyle/>
                    <a:p>
                      <a:pPr algn="l">
                        <a:lnSpc>
                          <a:spcPct val="120000"/>
                        </a:lnSpc>
                      </a:pPr>
                      <a:r>
                        <a:rPr lang="zh-CN" sz="979" b="1" dirty="0">
                          <a:solidFill>
                            <a:srgbClr val="333333"/>
                          </a:solidFill>
                          <a:latin typeface="楷体" pitchFamily="49" charset="-122"/>
                          <a:ea typeface="楷体" pitchFamily="49" charset="-122"/>
                          <a:cs typeface="宋体"/>
                        </a:rPr>
                        <a:t>从表</a:t>
                      </a:r>
                      <a:r>
                        <a:rPr lang="en-US" sz="979" b="1" dirty="0">
                          <a:solidFill>
                            <a:srgbClr val="333333"/>
                          </a:solidFill>
                          <a:latin typeface="楷体" pitchFamily="49" charset="-122"/>
                          <a:ea typeface="楷体" pitchFamily="49" charset="-122"/>
                          <a:cs typeface="宋体"/>
                        </a:rPr>
                        <a:t>3</a:t>
                      </a:r>
                      <a:r>
                        <a:rPr lang="zh-CN" sz="979" b="1" dirty="0">
                          <a:solidFill>
                            <a:srgbClr val="333333"/>
                          </a:solidFill>
                          <a:latin typeface="楷体" pitchFamily="49" charset="-122"/>
                          <a:ea typeface="楷体" pitchFamily="49" charset="-122"/>
                          <a:cs typeface="宋体"/>
                        </a:rPr>
                        <a:t>中提取三条相互关联的信息，确定主题，并结合所学知识予以阐述。</a:t>
                      </a:r>
                      <a:r>
                        <a:rPr lang="en-US" sz="979" b="1" dirty="0">
                          <a:solidFill>
                            <a:srgbClr val="333333"/>
                          </a:solidFill>
                          <a:latin typeface="楷体" pitchFamily="49" charset="-122"/>
                          <a:ea typeface="楷体" pitchFamily="49" charset="-122"/>
                          <a:cs typeface="宋体"/>
                        </a:rPr>
                        <a:t>(</a:t>
                      </a:r>
                      <a:r>
                        <a:rPr lang="zh-CN" sz="979" b="1" dirty="0">
                          <a:solidFill>
                            <a:srgbClr val="333333"/>
                          </a:solidFill>
                          <a:latin typeface="楷体" pitchFamily="49" charset="-122"/>
                          <a:ea typeface="楷体" pitchFamily="49" charset="-122"/>
                          <a:cs typeface="宋体"/>
                        </a:rPr>
                        <a:t>要求</a:t>
                      </a:r>
                      <a:r>
                        <a:rPr lang="en-US" sz="979" b="1" dirty="0">
                          <a:solidFill>
                            <a:srgbClr val="333333"/>
                          </a:solidFill>
                          <a:latin typeface="楷体" pitchFamily="49" charset="-122"/>
                          <a:ea typeface="楷体" pitchFamily="49" charset="-122"/>
                          <a:cs typeface="宋体"/>
                        </a:rPr>
                        <a:t>:</a:t>
                      </a:r>
                      <a:r>
                        <a:rPr lang="zh-CN" sz="979" b="1" dirty="0">
                          <a:solidFill>
                            <a:srgbClr val="333333"/>
                          </a:solidFill>
                          <a:latin typeface="楷体" pitchFamily="49" charset="-122"/>
                          <a:ea typeface="楷体" pitchFamily="49" charset="-122"/>
                          <a:cs typeface="宋体"/>
                        </a:rPr>
                        <a:t>自拟标题，史论结合，逻辑严密，表述通畅。）</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12</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zh-CN" sz="1000" b="1" dirty="0">
                          <a:solidFill>
                            <a:srgbClr val="333333"/>
                          </a:solidFill>
                          <a:latin typeface="楷体" pitchFamily="49" charset="-122"/>
                          <a:ea typeface="楷体" pitchFamily="49" charset="-122"/>
                          <a:cs typeface="宋体"/>
                        </a:rPr>
                        <a:t>世界及各地区各方面的近（现）代化、</a:t>
                      </a:r>
                      <a:r>
                        <a:rPr lang="en-US" sz="1000" b="1" dirty="0">
                          <a:solidFill>
                            <a:srgbClr val="333333"/>
                          </a:solidFill>
                          <a:latin typeface="楷体" pitchFamily="49" charset="-122"/>
                          <a:ea typeface="楷体" pitchFamily="49" charset="-122"/>
                          <a:cs typeface="宋体"/>
                        </a:rPr>
                        <a:t>20</a:t>
                      </a:r>
                      <a:r>
                        <a:rPr lang="zh-CN" sz="1000" b="1" dirty="0">
                          <a:solidFill>
                            <a:srgbClr val="333333"/>
                          </a:solidFill>
                          <a:latin typeface="楷体" pitchFamily="49" charset="-122"/>
                          <a:ea typeface="楷体" pitchFamily="49" charset="-122"/>
                          <a:cs typeface="宋体"/>
                        </a:rPr>
                        <a:t>世纪的战争与和平</a:t>
                      </a:r>
                      <a:endParaRPr lang="zh-CN" sz="1000" b="1" dirty="0">
                        <a:latin typeface="楷体" pitchFamily="49" charset="-122"/>
                        <a:ea typeface="楷体" pitchFamily="49" charset="-122"/>
                        <a:cs typeface="Times New Roman"/>
                      </a:endParaRPr>
                    </a:p>
                  </a:txBody>
                  <a:tcPr marL="0" marR="0" marT="0" marB="0" anchor="ctr"/>
                </a:tc>
                <a:tc>
                  <a:txBody>
                    <a:bodyPr/>
                    <a:lstStyle/>
                    <a:p>
                      <a:pPr algn="ctr">
                        <a:lnSpc>
                          <a:spcPct val="120000"/>
                        </a:lnSpc>
                      </a:pPr>
                      <a:r>
                        <a:rPr lang="zh-CN" sz="1000" b="1" dirty="0">
                          <a:solidFill>
                            <a:srgbClr val="333333"/>
                          </a:solidFill>
                          <a:latin typeface="楷体" pitchFamily="49" charset="-122"/>
                          <a:ea typeface="楷体" pitchFamily="49" charset="-122"/>
                          <a:cs typeface="宋体"/>
                        </a:rPr>
                        <a:t>贯通古今、联系中外</a:t>
                      </a:r>
                      <a:endParaRPr lang="zh-CN" sz="1000" b="1" dirty="0">
                        <a:latin typeface="楷体" pitchFamily="49" charset="-122"/>
                        <a:ea typeface="楷体" pitchFamily="49" charset="-122"/>
                        <a:cs typeface="Times New Roman"/>
                      </a:endParaRPr>
                    </a:p>
                  </a:txBody>
                  <a:tcPr marL="0" marR="0" marT="0" marB="0" anchor="ctr"/>
                </a:tc>
              </a:tr>
              <a:tr h="487332">
                <a:tc rowSpan="2">
                  <a:txBody>
                    <a:bodyPr/>
                    <a:lstStyle/>
                    <a:p>
                      <a:pPr algn="ctr">
                        <a:lnSpc>
                          <a:spcPct val="120000"/>
                        </a:lnSpc>
                      </a:pPr>
                      <a:r>
                        <a:rPr lang="en-US" sz="1000" b="1">
                          <a:solidFill>
                            <a:srgbClr val="333333"/>
                          </a:solidFill>
                          <a:latin typeface="楷体" pitchFamily="49" charset="-122"/>
                          <a:ea typeface="楷体" pitchFamily="49" charset="-122"/>
                          <a:cs typeface="宋体"/>
                        </a:rPr>
                        <a:t>20</a:t>
                      </a:r>
                      <a:endParaRPr lang="zh-CN" sz="1000" b="1">
                        <a:latin typeface="楷体" pitchFamily="49" charset="-122"/>
                        <a:ea typeface="楷体" pitchFamily="49" charset="-122"/>
                        <a:cs typeface="Times New Roman"/>
                      </a:endParaRPr>
                    </a:p>
                  </a:txBody>
                  <a:tcPr marL="44450" marR="44450" marT="0" marB="0" anchor="ctr"/>
                </a:tc>
                <a:tc>
                  <a:txBody>
                    <a:bodyPr/>
                    <a:lstStyle/>
                    <a:p>
                      <a:pPr algn="l">
                        <a:lnSpc>
                          <a:spcPct val="120000"/>
                        </a:lnSpc>
                        <a:spcAft>
                          <a:spcPts val="0"/>
                        </a:spcAft>
                      </a:pPr>
                      <a:r>
                        <a:rPr lang="en-US" sz="979" b="1" kern="0" dirty="0">
                          <a:solidFill>
                            <a:srgbClr val="333333"/>
                          </a:solidFill>
                          <a:latin typeface="楷体" pitchFamily="49" charset="-122"/>
                          <a:ea typeface="楷体" pitchFamily="49" charset="-122"/>
                          <a:cs typeface="宋体"/>
                        </a:rPr>
                        <a:t>(1)</a:t>
                      </a:r>
                      <a:r>
                        <a:rPr lang="zh-CN" sz="979" b="1" kern="0" dirty="0">
                          <a:solidFill>
                            <a:srgbClr val="333333"/>
                          </a:solidFill>
                          <a:latin typeface="楷体" pitchFamily="49" charset="-122"/>
                          <a:ea typeface="楷体" pitchFamily="49" charset="-122"/>
                          <a:cs typeface="宋体"/>
                        </a:rPr>
                        <a:t>根据材料，概括南京国民政府邮政改革的措施。</a:t>
                      </a:r>
                      <a:endParaRPr lang="zh-CN" sz="979" b="1" kern="100"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4</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rowSpan="2">
                  <a:txBody>
                    <a:bodyPr/>
                    <a:lstStyle/>
                    <a:p>
                      <a:pPr algn="ctr">
                        <a:lnSpc>
                          <a:spcPct val="120000"/>
                        </a:lnSpc>
                      </a:pPr>
                      <a:r>
                        <a:rPr lang="zh-CN" sz="1000" b="1" dirty="0">
                          <a:solidFill>
                            <a:srgbClr val="333333"/>
                          </a:solidFill>
                          <a:latin typeface="楷体" pitchFamily="49" charset="-122"/>
                          <a:ea typeface="楷体" pitchFamily="49" charset="-122"/>
                          <a:cs typeface="宋体"/>
                        </a:rPr>
                        <a:t>民国邮政</a:t>
                      </a:r>
                      <a:endParaRPr lang="zh-CN" sz="1000" b="1" dirty="0">
                        <a:latin typeface="楷体" pitchFamily="49" charset="-122"/>
                        <a:ea typeface="楷体" pitchFamily="49" charset="-122"/>
                        <a:cs typeface="Times New Roman"/>
                      </a:endParaRPr>
                    </a:p>
                  </a:txBody>
                  <a:tcPr marL="0" marR="0" marT="0" marB="0" anchor="ctr"/>
                </a:tc>
                <a:tc rowSpan="2">
                  <a:txBody>
                    <a:bodyPr/>
                    <a:lstStyle/>
                    <a:p>
                      <a:pPr algn="ctr">
                        <a:lnSpc>
                          <a:spcPct val="120000"/>
                        </a:lnSpc>
                      </a:pPr>
                      <a:r>
                        <a:rPr lang="zh-CN" sz="1000" b="1" dirty="0">
                          <a:solidFill>
                            <a:srgbClr val="333333"/>
                          </a:solidFill>
                          <a:latin typeface="楷体" pitchFamily="49" charset="-122"/>
                          <a:ea typeface="楷体" pitchFamily="49" charset="-122"/>
                          <a:cs typeface="宋体"/>
                        </a:rPr>
                        <a:t>纵向比较</a:t>
                      </a:r>
                      <a:endParaRPr lang="zh-CN" sz="1000" b="1" dirty="0">
                        <a:latin typeface="楷体" pitchFamily="49" charset="-122"/>
                        <a:ea typeface="楷体" pitchFamily="49" charset="-122"/>
                        <a:cs typeface="Times New Roman"/>
                      </a:endParaRPr>
                    </a:p>
                  </a:txBody>
                  <a:tcPr marL="0" marR="0" marT="0" marB="0" anchor="ctr"/>
                </a:tc>
              </a:tr>
              <a:tr h="0">
                <a:tc vMerge="1">
                  <a:txBody>
                    <a:bodyPr/>
                    <a:lstStyle/>
                    <a:p>
                      <a:endParaRPr lang="zh-CN" altLang="en-US"/>
                    </a:p>
                  </a:txBody>
                  <a:tcPr/>
                </a:tc>
                <a:tc>
                  <a:txBody>
                    <a:bodyPr/>
                    <a:lstStyle/>
                    <a:p>
                      <a:pPr algn="l">
                        <a:lnSpc>
                          <a:spcPct val="120000"/>
                        </a:lnSpc>
                      </a:pPr>
                      <a:r>
                        <a:rPr lang="en-US" sz="979" b="1" dirty="0">
                          <a:solidFill>
                            <a:srgbClr val="333333"/>
                          </a:solidFill>
                          <a:latin typeface="楷体" pitchFamily="49" charset="-122"/>
                          <a:ea typeface="楷体" pitchFamily="49" charset="-122"/>
                          <a:cs typeface="宋体"/>
                        </a:rPr>
                        <a:t>(2)</a:t>
                      </a:r>
                      <a:r>
                        <a:rPr lang="zh-CN" sz="979" b="1" dirty="0">
                          <a:solidFill>
                            <a:srgbClr val="333333"/>
                          </a:solidFill>
                          <a:latin typeface="楷体" pitchFamily="49" charset="-122"/>
                          <a:ea typeface="楷体" pitchFamily="49" charset="-122"/>
                          <a:cs typeface="宋体"/>
                        </a:rPr>
                        <a:t>根据材料并结合所学知识，简析南京国民政府邮政改革的影响。</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6</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vMerge="1">
                  <a:txBody>
                    <a:bodyPr/>
                    <a:lstStyle/>
                    <a:p>
                      <a:endParaRPr lang="zh-CN" altLang="en-US"/>
                    </a:p>
                  </a:txBody>
                  <a:tcPr/>
                </a:tc>
                <a:tc vMerge="1">
                  <a:txBody>
                    <a:bodyPr/>
                    <a:lstStyle/>
                    <a:p>
                      <a:endParaRPr lang="zh-CN" altLang="en-US"/>
                    </a:p>
                  </a:txBody>
                  <a:tcPr/>
                </a:tc>
              </a:tr>
              <a:tr h="483792">
                <a:tc rowSpan="3">
                  <a:txBody>
                    <a:bodyPr/>
                    <a:lstStyle/>
                    <a:p>
                      <a:pPr algn="ctr">
                        <a:lnSpc>
                          <a:spcPct val="120000"/>
                        </a:lnSpc>
                      </a:pPr>
                      <a:r>
                        <a:rPr lang="en-US" sz="1000" b="1">
                          <a:solidFill>
                            <a:srgbClr val="333333"/>
                          </a:solidFill>
                          <a:latin typeface="楷体" pitchFamily="49" charset="-122"/>
                          <a:ea typeface="楷体" pitchFamily="49" charset="-122"/>
                          <a:cs typeface="宋体"/>
                        </a:rPr>
                        <a:t>21</a:t>
                      </a:r>
                      <a:endParaRPr lang="zh-CN" sz="1000" b="1">
                        <a:latin typeface="楷体" pitchFamily="49" charset="-122"/>
                        <a:ea typeface="楷体" pitchFamily="49" charset="-122"/>
                        <a:cs typeface="Times New Roman"/>
                      </a:endParaRPr>
                    </a:p>
                  </a:txBody>
                  <a:tcPr marL="44450" marR="44450" marT="0" marB="0" anchor="ctr"/>
                </a:tc>
                <a:tc>
                  <a:txBody>
                    <a:bodyPr/>
                    <a:lstStyle/>
                    <a:p>
                      <a:pPr algn="l">
                        <a:lnSpc>
                          <a:spcPct val="120000"/>
                        </a:lnSpc>
                      </a:pPr>
                      <a:r>
                        <a:rPr lang="en-US" sz="979" b="1" dirty="0">
                          <a:solidFill>
                            <a:srgbClr val="333333"/>
                          </a:solidFill>
                          <a:latin typeface="楷体" pitchFamily="49" charset="-122"/>
                          <a:ea typeface="楷体" pitchFamily="49" charset="-122"/>
                          <a:cs typeface="宋体"/>
                        </a:rPr>
                        <a:t>(1)</a:t>
                      </a:r>
                      <a:r>
                        <a:rPr lang="zh-CN" sz="979" b="1" dirty="0">
                          <a:solidFill>
                            <a:srgbClr val="333333"/>
                          </a:solidFill>
                          <a:latin typeface="楷体" pitchFamily="49" charset="-122"/>
                          <a:ea typeface="楷体" pitchFamily="49" charset="-122"/>
                          <a:cs typeface="宋体"/>
                        </a:rPr>
                        <a:t>根据材料并结合所学知识，概括英国就驱逐舰问题发起谈判的原因。</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a:solidFill>
                            <a:srgbClr val="333333"/>
                          </a:solidFill>
                          <a:latin typeface="楷体" pitchFamily="49" charset="-122"/>
                          <a:ea typeface="楷体" pitchFamily="49" charset="-122"/>
                          <a:cs typeface="宋体"/>
                        </a:rPr>
                        <a:t>4</a:t>
                      </a:r>
                      <a:r>
                        <a:rPr lang="zh-CN" sz="1000" b="1">
                          <a:solidFill>
                            <a:srgbClr val="333333"/>
                          </a:solidFill>
                          <a:latin typeface="楷体" pitchFamily="49" charset="-122"/>
                          <a:ea typeface="楷体" pitchFamily="49" charset="-122"/>
                          <a:cs typeface="宋体"/>
                        </a:rPr>
                        <a:t>分</a:t>
                      </a:r>
                      <a:endParaRPr lang="zh-CN" sz="1000" b="1">
                        <a:latin typeface="楷体" pitchFamily="49" charset="-122"/>
                        <a:ea typeface="楷体" pitchFamily="49" charset="-122"/>
                        <a:cs typeface="Times New Roman"/>
                      </a:endParaRPr>
                    </a:p>
                  </a:txBody>
                  <a:tcPr marL="44450" marR="44450" marT="0" marB="0" anchor="ctr"/>
                </a:tc>
                <a:tc rowSpan="3">
                  <a:txBody>
                    <a:bodyPr/>
                    <a:lstStyle/>
                    <a:p>
                      <a:pPr algn="ctr">
                        <a:lnSpc>
                          <a:spcPct val="120000"/>
                        </a:lnSpc>
                      </a:pPr>
                      <a:r>
                        <a:rPr lang="zh-CN" sz="1000" b="1">
                          <a:solidFill>
                            <a:srgbClr val="333333"/>
                          </a:solidFill>
                          <a:latin typeface="楷体" pitchFamily="49" charset="-122"/>
                          <a:ea typeface="楷体" pitchFamily="49" charset="-122"/>
                          <a:cs typeface="宋体"/>
                        </a:rPr>
                        <a:t>二战</a:t>
                      </a:r>
                      <a:endParaRPr lang="zh-CN" sz="1000" b="1">
                        <a:latin typeface="楷体" pitchFamily="49" charset="-122"/>
                        <a:ea typeface="楷体" pitchFamily="49" charset="-122"/>
                        <a:cs typeface="Times New Roman"/>
                      </a:endParaRPr>
                    </a:p>
                  </a:txBody>
                  <a:tcPr marL="0" marR="0" marT="0" marB="0" anchor="ctr"/>
                </a:tc>
                <a:tc rowSpan="2">
                  <a:txBody>
                    <a:bodyPr/>
                    <a:lstStyle/>
                    <a:p>
                      <a:pPr algn="ctr">
                        <a:lnSpc>
                          <a:spcPct val="120000"/>
                        </a:lnSpc>
                      </a:pPr>
                      <a:endParaRPr lang="en-US" sz="1000" b="1" dirty="0">
                        <a:solidFill>
                          <a:srgbClr val="333333"/>
                        </a:solidFill>
                        <a:latin typeface="楷体" pitchFamily="49" charset="-122"/>
                        <a:ea typeface="楷体" pitchFamily="49" charset="-122"/>
                        <a:cs typeface="宋体"/>
                      </a:endParaRPr>
                    </a:p>
                  </a:txBody>
                  <a:tcPr marL="0" marR="0" marT="0" marB="0" anchor="ctr"/>
                </a:tc>
              </a:tr>
              <a:tr h="296502">
                <a:tc vMerge="1">
                  <a:txBody>
                    <a:bodyPr/>
                    <a:lstStyle/>
                    <a:p>
                      <a:endParaRPr lang="zh-CN" altLang="en-US"/>
                    </a:p>
                  </a:txBody>
                  <a:tcPr/>
                </a:tc>
                <a:tc rowSpan="2">
                  <a:txBody>
                    <a:bodyPr/>
                    <a:lstStyle/>
                    <a:p>
                      <a:pPr algn="l">
                        <a:lnSpc>
                          <a:spcPct val="120000"/>
                        </a:lnSpc>
                      </a:pPr>
                      <a:r>
                        <a:rPr lang="en-US" sz="979" b="1" dirty="0">
                          <a:solidFill>
                            <a:srgbClr val="333333"/>
                          </a:solidFill>
                          <a:latin typeface="楷体" pitchFamily="49" charset="-122"/>
                          <a:ea typeface="楷体" pitchFamily="49" charset="-122"/>
                          <a:cs typeface="宋体"/>
                        </a:rPr>
                        <a:t>(2)</a:t>
                      </a:r>
                      <a:r>
                        <a:rPr lang="zh-CN" sz="979" b="1" dirty="0">
                          <a:solidFill>
                            <a:srgbClr val="333333"/>
                          </a:solidFill>
                          <a:latin typeface="楷体" pitchFamily="49" charset="-122"/>
                          <a:ea typeface="楷体" pitchFamily="49" charset="-122"/>
                          <a:cs typeface="宋体"/>
                        </a:rPr>
                        <a:t>根据材料并结合所学知识，简析“驱逐舰换基地”协定的影响。</a:t>
                      </a:r>
                      <a:endParaRPr lang="zh-CN" sz="979" b="1" dirty="0">
                        <a:latin typeface="楷体" pitchFamily="49" charset="-122"/>
                        <a:ea typeface="楷体" pitchFamily="49" charset="-122"/>
                        <a:cs typeface="Times New Roman"/>
                      </a:endParaRPr>
                    </a:p>
                  </a:txBody>
                  <a:tcPr marL="44450" marR="44450" marT="0" marB="0" anchor="ctr"/>
                </a:tc>
                <a:tc rowSpan="2">
                  <a:txBody>
                    <a:bodyPr/>
                    <a:lstStyle/>
                    <a:p>
                      <a:pPr algn="ctr">
                        <a:lnSpc>
                          <a:spcPct val="120000"/>
                        </a:lnSpc>
                      </a:pPr>
                      <a:r>
                        <a:rPr lang="en-US" sz="1000" b="1" dirty="0">
                          <a:solidFill>
                            <a:srgbClr val="333333"/>
                          </a:solidFill>
                          <a:latin typeface="楷体" pitchFamily="49" charset="-122"/>
                          <a:ea typeface="楷体" pitchFamily="49" charset="-122"/>
                          <a:cs typeface="宋体"/>
                        </a:rPr>
                        <a:t>6</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vMerge="1">
                  <a:txBody>
                    <a:bodyPr/>
                    <a:lstStyle/>
                    <a:p>
                      <a:endParaRPr lang="zh-CN" altLang="en-US"/>
                    </a:p>
                  </a:txBody>
                  <a:tcPr/>
                </a:tc>
                <a:tc vMerge="1">
                  <a:txBody>
                    <a:bodyPr/>
                    <a:lstStyle/>
                    <a:p>
                      <a:endParaRPr lang="zh-CN" altLang="en-US"/>
                    </a:p>
                  </a:txBody>
                  <a:tcPr/>
                </a:tc>
              </a:tr>
              <a:tr h="0">
                <a:tc vMerge="1">
                  <a:txBody>
                    <a:bodyPr/>
                    <a:lstStyle/>
                    <a:p>
                      <a:endParaRPr lang="zh-CN" altLang="en-US"/>
                    </a:p>
                  </a:txBody>
                  <a:tcPr/>
                </a:tc>
                <a:tc vMerge="1">
                  <a:txBody>
                    <a:bodyPr/>
                    <a:lstStyle/>
                    <a:p>
                      <a:pPr algn="l">
                        <a:lnSpc>
                          <a:spcPct val="120000"/>
                        </a:lnSpc>
                      </a:pPr>
                      <a:endParaRPr lang="zh-CN" sz="1000" b="1">
                        <a:latin typeface="楷体" pitchFamily="49" charset="-122"/>
                        <a:ea typeface="楷体" pitchFamily="49" charset="-122"/>
                        <a:cs typeface="Times New Roman"/>
                      </a:endParaRPr>
                    </a:p>
                  </a:txBody>
                  <a:tcPr marL="44450" marR="44450" marT="0" marB="0" anchor="ctr"/>
                </a:tc>
                <a:tc vMerge="1">
                  <a:txBody>
                    <a:bodyPr/>
                    <a:lstStyle/>
                    <a:p>
                      <a:pPr algn="ctr">
                        <a:lnSpc>
                          <a:spcPct val="120000"/>
                        </a:lnSpc>
                      </a:pPr>
                      <a:endParaRPr lang="zh-CN" sz="1000" b="1">
                        <a:latin typeface="楷体" pitchFamily="49" charset="-122"/>
                        <a:ea typeface="楷体" pitchFamily="49" charset="-122"/>
                        <a:cs typeface="Times New Roman"/>
                      </a:endParaRPr>
                    </a:p>
                  </a:txBody>
                  <a:tcPr marL="44450" marR="44450" marT="0" marB="0" anchor="ctr"/>
                </a:tc>
                <a:tc vMerge="1">
                  <a:txBody>
                    <a:bodyPr/>
                    <a:lstStyle/>
                    <a:p>
                      <a:endParaRPr lang="zh-CN" altLang="en-US"/>
                    </a:p>
                  </a:txBody>
                  <a:tcPr/>
                </a:tc>
                <a:tc>
                  <a:txBody>
                    <a:bodyPr/>
                    <a:lstStyle/>
                    <a:p>
                      <a:pPr algn="ctr">
                        <a:lnSpc>
                          <a:spcPct val="120000"/>
                        </a:lnSpc>
                      </a:pPr>
                      <a:endParaRPr lang="en-US" sz="1000" b="1" dirty="0">
                        <a:solidFill>
                          <a:srgbClr val="333333"/>
                        </a:solidFill>
                        <a:latin typeface="楷体" pitchFamily="49" charset="-122"/>
                        <a:ea typeface="楷体" pitchFamily="49" charset="-122"/>
                        <a:cs typeface="宋体"/>
                      </a:endParaRPr>
                    </a:p>
                  </a:txBody>
                  <a:tcPr marL="0" marR="0" marT="0" marB="0" anchor="ctr"/>
                </a:tc>
              </a:tr>
              <a:tr h="395566">
                <a:tc rowSpan="2">
                  <a:txBody>
                    <a:bodyPr/>
                    <a:lstStyle/>
                    <a:p>
                      <a:pPr algn="ctr">
                        <a:lnSpc>
                          <a:spcPct val="120000"/>
                        </a:lnSpc>
                      </a:pPr>
                      <a:r>
                        <a:rPr lang="en-US" sz="1000" b="1" dirty="0">
                          <a:solidFill>
                            <a:srgbClr val="333333"/>
                          </a:solidFill>
                          <a:latin typeface="楷体" pitchFamily="49" charset="-122"/>
                          <a:ea typeface="楷体" pitchFamily="49" charset="-122"/>
                          <a:cs typeface="宋体"/>
                        </a:rPr>
                        <a:t>22</a:t>
                      </a:r>
                      <a:endParaRPr lang="zh-CN" sz="1000" b="1" dirty="0">
                        <a:latin typeface="楷体" pitchFamily="49" charset="-122"/>
                        <a:ea typeface="楷体" pitchFamily="49" charset="-122"/>
                        <a:cs typeface="Times New Roman"/>
                      </a:endParaRPr>
                    </a:p>
                  </a:txBody>
                  <a:tcPr marL="44450" marR="44450" marT="0" marB="0" anchor="ctr"/>
                </a:tc>
                <a:tc>
                  <a:txBody>
                    <a:bodyPr/>
                    <a:lstStyle/>
                    <a:p>
                      <a:pPr algn="l">
                        <a:lnSpc>
                          <a:spcPct val="120000"/>
                        </a:lnSpc>
                      </a:pPr>
                      <a:r>
                        <a:rPr lang="en-US" sz="979" b="1" dirty="0">
                          <a:solidFill>
                            <a:srgbClr val="333333"/>
                          </a:solidFill>
                          <a:latin typeface="楷体" pitchFamily="49" charset="-122"/>
                          <a:ea typeface="楷体" pitchFamily="49" charset="-122"/>
                          <a:cs typeface="宋体"/>
                        </a:rPr>
                        <a:t>(1)</a:t>
                      </a:r>
                      <a:r>
                        <a:rPr lang="zh-CN" sz="979" b="1" dirty="0">
                          <a:solidFill>
                            <a:srgbClr val="333333"/>
                          </a:solidFill>
                          <a:latin typeface="楷体" pitchFamily="49" charset="-122"/>
                          <a:ea typeface="楷体" pitchFamily="49" charset="-122"/>
                          <a:cs typeface="宋体"/>
                        </a:rPr>
                        <a:t>根据材料，概述欧阳询的文化成就。</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a:solidFill>
                            <a:srgbClr val="333333"/>
                          </a:solidFill>
                          <a:latin typeface="楷体" pitchFamily="49" charset="-122"/>
                          <a:ea typeface="楷体" pitchFamily="49" charset="-122"/>
                          <a:cs typeface="宋体"/>
                        </a:rPr>
                        <a:t>6</a:t>
                      </a:r>
                      <a:r>
                        <a:rPr lang="zh-CN" sz="1000" b="1">
                          <a:solidFill>
                            <a:srgbClr val="333333"/>
                          </a:solidFill>
                          <a:latin typeface="楷体" pitchFamily="49" charset="-122"/>
                          <a:ea typeface="楷体" pitchFamily="49" charset="-122"/>
                          <a:cs typeface="宋体"/>
                        </a:rPr>
                        <a:t>分</a:t>
                      </a:r>
                      <a:endParaRPr lang="zh-CN" sz="1000" b="1">
                        <a:latin typeface="楷体" pitchFamily="49" charset="-122"/>
                        <a:ea typeface="楷体" pitchFamily="49" charset="-122"/>
                        <a:cs typeface="Times New Roman"/>
                      </a:endParaRPr>
                    </a:p>
                  </a:txBody>
                  <a:tcPr marL="44450" marR="44450" marT="0" marB="0" anchor="ctr"/>
                </a:tc>
                <a:tc rowSpan="2">
                  <a:txBody>
                    <a:bodyPr/>
                    <a:lstStyle/>
                    <a:p>
                      <a:pPr algn="ctr">
                        <a:lnSpc>
                          <a:spcPct val="120000"/>
                        </a:lnSpc>
                      </a:pPr>
                      <a:r>
                        <a:rPr lang="zh-CN" sz="1000" b="1">
                          <a:solidFill>
                            <a:srgbClr val="333333"/>
                          </a:solidFill>
                          <a:latin typeface="楷体" pitchFamily="49" charset="-122"/>
                          <a:ea typeface="楷体" pitchFamily="49" charset="-122"/>
                          <a:cs typeface="宋体"/>
                        </a:rPr>
                        <a:t>文化名人</a:t>
                      </a:r>
                      <a:endParaRPr lang="zh-CN" sz="1000" b="1">
                        <a:latin typeface="楷体" pitchFamily="49" charset="-122"/>
                        <a:ea typeface="楷体" pitchFamily="49" charset="-122"/>
                        <a:cs typeface="Times New Roman"/>
                      </a:endParaRPr>
                    </a:p>
                  </a:txBody>
                  <a:tcPr marL="0" marR="0" marT="0" marB="0" anchor="ctr"/>
                </a:tc>
                <a:tc>
                  <a:txBody>
                    <a:bodyPr/>
                    <a:lstStyle/>
                    <a:p>
                      <a:pPr algn="ctr">
                        <a:lnSpc>
                          <a:spcPct val="120000"/>
                        </a:lnSpc>
                      </a:pPr>
                      <a:endParaRPr lang="en-US" sz="1000" b="1" dirty="0">
                        <a:solidFill>
                          <a:srgbClr val="333333"/>
                        </a:solidFill>
                        <a:latin typeface="楷体" pitchFamily="49" charset="-122"/>
                        <a:ea typeface="楷体" pitchFamily="49" charset="-122"/>
                        <a:cs typeface="宋体"/>
                      </a:endParaRPr>
                    </a:p>
                  </a:txBody>
                  <a:tcPr marL="0" marR="0" marT="0" marB="0" anchor="ctr"/>
                </a:tc>
              </a:tr>
              <a:tr h="472067">
                <a:tc vMerge="1">
                  <a:txBody>
                    <a:bodyPr/>
                    <a:lstStyle/>
                    <a:p>
                      <a:endParaRPr lang="zh-CN" altLang="en-US"/>
                    </a:p>
                  </a:txBody>
                  <a:tcPr/>
                </a:tc>
                <a:tc>
                  <a:txBody>
                    <a:bodyPr/>
                    <a:lstStyle/>
                    <a:p>
                      <a:pPr algn="l">
                        <a:lnSpc>
                          <a:spcPct val="120000"/>
                        </a:lnSpc>
                      </a:pPr>
                      <a:r>
                        <a:rPr lang="en-US" sz="979" b="1" dirty="0">
                          <a:solidFill>
                            <a:srgbClr val="333333"/>
                          </a:solidFill>
                          <a:latin typeface="楷体" pitchFamily="49" charset="-122"/>
                          <a:ea typeface="楷体" pitchFamily="49" charset="-122"/>
                          <a:cs typeface="宋体"/>
                        </a:rPr>
                        <a:t>(2)</a:t>
                      </a:r>
                      <a:r>
                        <a:rPr lang="zh-CN" sz="979" b="1" dirty="0">
                          <a:solidFill>
                            <a:srgbClr val="333333"/>
                          </a:solidFill>
                          <a:latin typeface="楷体" pitchFamily="49" charset="-122"/>
                          <a:ea typeface="楷体" pitchFamily="49" charset="-122"/>
                          <a:cs typeface="宋体"/>
                        </a:rPr>
                        <a:t>根据材料并结合所学知识，简析欧阳询取得文化成就的原因。</a:t>
                      </a:r>
                      <a:endParaRPr lang="zh-CN" sz="979" b="1" dirty="0">
                        <a:latin typeface="楷体" pitchFamily="49" charset="-122"/>
                        <a:ea typeface="楷体" pitchFamily="49" charset="-122"/>
                        <a:cs typeface="Times New Roman"/>
                      </a:endParaRPr>
                    </a:p>
                  </a:txBody>
                  <a:tcPr marL="44450" marR="44450" marT="0" marB="0" anchor="ctr"/>
                </a:tc>
                <a:tc>
                  <a:txBody>
                    <a:bodyPr/>
                    <a:lstStyle/>
                    <a:p>
                      <a:pPr algn="ctr">
                        <a:lnSpc>
                          <a:spcPct val="120000"/>
                        </a:lnSpc>
                      </a:pPr>
                      <a:r>
                        <a:rPr lang="en-US" sz="1000" b="1" dirty="0">
                          <a:solidFill>
                            <a:srgbClr val="333333"/>
                          </a:solidFill>
                          <a:latin typeface="楷体" pitchFamily="49" charset="-122"/>
                          <a:ea typeface="楷体" pitchFamily="49" charset="-122"/>
                          <a:cs typeface="宋体"/>
                        </a:rPr>
                        <a:t>4</a:t>
                      </a:r>
                      <a:r>
                        <a:rPr lang="zh-CN" sz="1000" b="1" dirty="0">
                          <a:solidFill>
                            <a:srgbClr val="333333"/>
                          </a:solidFill>
                          <a:latin typeface="楷体" pitchFamily="49" charset="-122"/>
                          <a:ea typeface="楷体" pitchFamily="49" charset="-122"/>
                          <a:cs typeface="宋体"/>
                        </a:rPr>
                        <a:t>分</a:t>
                      </a:r>
                      <a:endParaRPr lang="zh-CN" sz="1000" b="1" dirty="0">
                        <a:latin typeface="楷体" pitchFamily="49" charset="-122"/>
                        <a:ea typeface="楷体" pitchFamily="49" charset="-122"/>
                        <a:cs typeface="Times New Roman"/>
                      </a:endParaRPr>
                    </a:p>
                  </a:txBody>
                  <a:tcPr marL="44450" marR="44450" marT="0" marB="0" anchor="ctr"/>
                </a:tc>
                <a:tc vMerge="1">
                  <a:txBody>
                    <a:bodyPr/>
                    <a:lstStyle/>
                    <a:p>
                      <a:endParaRPr lang="zh-CN" altLang="en-US"/>
                    </a:p>
                  </a:txBody>
                  <a:tcPr/>
                </a:tc>
                <a:tc>
                  <a:txBody>
                    <a:bodyPr/>
                    <a:lstStyle/>
                    <a:p>
                      <a:pPr algn="ctr">
                        <a:lnSpc>
                          <a:spcPct val="120000"/>
                        </a:lnSpc>
                      </a:pPr>
                      <a:endParaRPr lang="en-US" sz="1000" b="1" dirty="0">
                        <a:solidFill>
                          <a:srgbClr val="333333"/>
                        </a:solidFill>
                        <a:latin typeface="楷体" pitchFamily="49" charset="-122"/>
                        <a:ea typeface="楷体" pitchFamily="49" charset="-122"/>
                        <a:cs typeface="宋体"/>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3277</Words>
  <Application>Microsoft Office PowerPoint</Application>
  <PresentationFormat>全屏显示(4:3)</PresentationFormat>
  <Paragraphs>184</Paragraphs>
  <Slides>23</Slides>
  <Notes>0</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Office 主题</vt:lpstr>
      <vt:lpstr>潜心研究 精准备考 怀铁一中历史教研组</vt:lpstr>
      <vt:lpstr>幻灯片 2</vt:lpstr>
      <vt:lpstr>一、试题分析： （一）量的变化 （二）结构分析</vt:lpstr>
      <vt:lpstr>（一）量的变化         </vt:lpstr>
      <vt:lpstr>  本次适应性考试的历史试题，首先最直观的是量的变化。时量的变化直接带来的是试题容量的变化，一是阅读量的增加，要求学生在更长时间内更多的阅读，阅读并提取信息的能力要求更高；第二是题量的增加，题量的增加意味着对知识点的更多，要求学生掌握的知识面更全。这与之前的试题对比，学生历史科答题过程中的针对性更强，学科思路更清晰，能有效避免因为题量过大时间过长出现学科混淆交叉影响，在答题卡的填写中也能减少失误。</vt:lpstr>
      <vt:lpstr>（二）结构分析</vt:lpstr>
      <vt:lpstr>1、选择题部分 共16小题，中国古代史（6题）、中国近现代史（5题）、世界史（5题）三大板块， </vt:lpstr>
      <vt:lpstr>从学生反映的情况来看，学生普遍觉得选择题的难度比全国卷要大，一是由于材料类型多样化，地图、表格、图片、文字多种材料，目不暇接；二是选项表达有一定的转折性，概念模糊。 </vt:lpstr>
      <vt:lpstr>2、非选择题部分 共6小题，52分，17、18题满分15分，19题满分12分，选修20——22题各10分。非选择题部分较之以前变化很小，仅多了一个必考题。 </vt:lpstr>
      <vt:lpstr>       （1）非选择题必修部分的分值增加                  增加在17、18题，选修部分的分值减小到10分，而普遍的来说选考题在难度和设问上使得学生更容易得分，甚至是满分，所以这一变化无疑是提高了试题梯度，拉开差距，体现高考的选拔性，我认为这一调整是比较适合的。 </vt:lpstr>
      <vt:lpstr>（3）非选择题题量的增加和总分值的不变带来的一个显著变化是每小问的分值减少，所以相应的每一答题要点的分值也有所下降。                                 从参考答案来看，以往的全国卷基本是2-3分一个答题要点，而本次试卷大部分是1-2分一个答题要点。这对我们的学生来说是一个挑战，要求对知识点的掌握更为全面，答题要点要更准、更全。 </vt:lpstr>
      <vt:lpstr>（4）开放型试题，本次试题与以往的试题比较在分值、设问上并没有变化，但在材料中有较多呈现选修的内容，如黑船事件、俄国农奴制改革、一战、二战。所以从学生的反馈来看，本次考试的非选择题部分较为熟悉，适应性较强。 </vt:lpstr>
      <vt:lpstr>二、总体评价： 试题的创新之处</vt:lpstr>
      <vt:lpstr>      （1）落实课程标准，注重学科核心素养。            选择题的每一题都涉及至少一个方面的核心素养的考察，而非选择题的综合性更强。如17题从纵向考察明代、近代、现代东部地区的经济发展的考察，时空观念的考查明显，从中也体现出近现代以来中国经济发展的巨大成就，渗透制度自信、道路自信。18题从中法近代文化的相互交流与借鉴中，考察唯物史观、历史解释，凸显文化自信。19题从工业革命到二战的中外历史事件的列举，考查在唯物史观的指导下对西方工业文明发展下诸多问题的思考。 </vt:lpstr>
      <vt:lpstr>      （2）创新材料与情境，考查关键能力。              选择题材料的多样化有助于历史情境创设的丰富，更侧重对材料本身的理解。如第2题，材料呈现了东汉章帝到和帝盐铁专卖政策的起复，其解题的关键在于对史料的阅读。这道题不少学生花费了较多时间，一是理解文言材料，二是缺乏逻辑推理能力。 </vt:lpstr>
      <vt:lpstr>        （3）考察主干知识，重视教材细节。                此次试题，将具有借鉴价值和现实意义的重大史实作为主要载体，考查对主干知识掌握的深度和广度。如第1题，考察的是的分封制，其挖掘是的是分封制的对象和作用，这幅图在教材上也有，加强材料和所学知识的结合分析，对基础知识的全面细节掌握是重中之重。 </vt:lpstr>
      <vt:lpstr>       （4）加强对湖南地方历史文化的考察。              湖南卷中有3道题涉及到湖南历史文化，第8题湖南率先设立课吏馆、第18题湖南醴陵的反清起义、第22题欧阳询的文化成就与原因。在命题的过程中，湖南地方历史文化作为材料呈现创设情境相较以往试题突出，尤其是在近现代史的考察中。历史命题权归属到各省，会呈现区域特色这是不容置疑的，具体到湖南，考查湖湘历史人物、历史事件、湖湘文化和湖湘精神，提请历史老师引起足够的重视。</vt:lpstr>
      <vt:lpstr>三、复习备考策略： 1.注重教材，规范表达 2.整合复习，架构体系 3.关注生活，关怀社会 4.专题训练，精准时间 </vt:lpstr>
      <vt:lpstr>1.注重教材，规范表达 课程标准是国家课程的纲领性文件，是国家对基础教育课程的基本规范和质量要求，是教材编写、教学评估和考试命题的依据，是国家管理和评价课程的基础。课程标准是教材编写的依据，教材内容的选择应符合课程标准的要求。。在教学过程中，一是引导学生精细读书，逐字逐句读书，，包括导言、注解、图示在内。在复习中学生往往过度依赖于资料，把教材撇在一边，所以在课堂内外都要强调回归课本，读熟并逐一理解课本中的字句，把握教材结构和语境，这对学生的阅读和材料分析大有帮助，对学生在答题语言的规范也有裨益。 </vt:lpstr>
      <vt:lpstr>2.整合复习，架构体系 二轮复习以时间（或是专题）为线索进行整合性复习，学生需要加强对某一时期时代特征的总体印象，更为全面的整合所学知识，构筑更为严密的历史知识架构，把知识网络化、系统化，能够独立的完成知识体系图的制作。阅读、图表分析能力需要不断加强训练，历史学科核心素养的落实需要教师的长期引领，使学生发现历史问题、论证历史问题、独立提出观点的能力的提升。所以在讲授和练习中，要精讲精练，及时总结反思。 </vt:lpstr>
      <vt:lpstr>3.关注生活，关怀社会 历史学习的价值与社会功能，主要表现在对人类文明的发展所起的作用和积极影响上。家国情怀是学习和探究历史应具有的社会责任与人文追求。高三的历史学习，不能闭门造车，需要关注社会热点，关注现实生活。在真题命题中隐性考查社会热点比较常见，而本次考题突出了湖南历史文化的考查，就是在引导学生关注生活，关怀身边的人，关心家国大事，学以致用，学史明智。 </vt:lpstr>
      <vt:lpstr>4.专题训练，精准时间 要注重各种题型的练习，要做真题，更要注重新材料，新题型的训练，尤其是旧知识在新情境下的运用和新的考查角度。限时训练要高度仿真，科学安排时间，75分钟的考试时间的大致分配：16分钟选择题，52分钟材料题，2分钟填涂选择题答案，5分钟机动。 </vt:lpstr>
      <vt:lpstr>谢谢观看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89</cp:revision>
  <dcterms:created xsi:type="dcterms:W3CDTF">2021-03-17T02:05:00Z</dcterms:created>
  <dcterms:modified xsi:type="dcterms:W3CDTF">2021-03-23T03:38:35Z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2958BA00568A4959B29CD8918E44F6A2</vt:lpwstr>
  </property>
  <property fmtid="{D5CDD505-2E9C-101B-9397-08002B2CF9AE}" pid="3" name="KSOProductBuildVer">
    <vt:lpwstr>2052-11.1.0.10356</vt:lpwstr>
  </property>
</Properties>
</file>